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6" r:id="rId2"/>
    <p:sldId id="256" r:id="rId3"/>
    <p:sldId id="257" r:id="rId4"/>
    <p:sldId id="259" r:id="rId5"/>
    <p:sldId id="258" r:id="rId6"/>
    <p:sldId id="260" r:id="rId7"/>
    <p:sldId id="263" r:id="rId8"/>
    <p:sldId id="264" r:id="rId9"/>
    <p:sldId id="265" r:id="rId10"/>
    <p:sldId id="266" r:id="rId11"/>
    <p:sldId id="267" r:id="rId12"/>
    <p:sldId id="262" r:id="rId13"/>
    <p:sldId id="273" r:id="rId14"/>
    <p:sldId id="274" r:id="rId15"/>
    <p:sldId id="275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mW/oNYCzux3DGZBkZEtv09+px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04ED410-DC51-4A5D-A5A5-6EEB41423A80}">
  <a:tblStyle styleId="{B04ED410-DC51-4A5D-A5A5-6EEB41423A80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Times New Roman"/>
          <a:ea typeface="Times New Roman"/>
          <a:cs typeface="Times New Roman"/>
        </a:font>
        <a:schemeClr val="dk1"/>
      </a:tcTxStyle>
      <a:tcStyle>
        <a:tcBdr/>
      </a:tcStyle>
    </a:seCell>
    <a:swCell>
      <a:tcTxStyle b="on" i="off">
        <a:font>
          <a:latin typeface="Times New Roman"/>
          <a:ea typeface="Times New Roman"/>
          <a:cs typeface="Times New Roman"/>
        </a:font>
        <a:schemeClr val="dk1"/>
      </a:tcTxStyle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F25E4F-38DD-4DA2-B16E-786C44C9C3BE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F1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F1F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1168B5-52FA-4F19-B721-AC0528763545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6BF3E-3796-4B63-9735-DD341AB155CF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530FC03-4976-4B51-8C72-3F62E3212F97}">
      <dgm:prSet phldrT="[Text]"/>
      <dgm:spPr/>
      <dgm:t>
        <a:bodyPr/>
        <a:lstStyle/>
        <a:p>
          <a:r>
            <a:rPr kumimoji="0" lang="en-US" b="0" i="0" u="none" strike="noStrike" cap="none" normalizeH="0" baseline="0" smtClean="0">
              <a:ln/>
              <a:effectLst/>
              <a:latin typeface="Arial Black" pitchFamily="34" charset="0"/>
              <a:ea typeface="Calibri" pitchFamily="34" charset="0"/>
              <a:cs typeface="Times New Roman" pitchFamily="18" charset="0"/>
            </a:rPr>
            <a:t>Due to over industrialization, changed lifestyle, exposure to pollutants, junk foods &amp;  Viruddhahara </a:t>
          </a:r>
          <a:endParaRPr lang="en-US" dirty="0">
            <a:latin typeface="Arial Black" pitchFamily="34" charset="0"/>
          </a:endParaRPr>
        </a:p>
      </dgm:t>
    </dgm:pt>
    <dgm:pt modelId="{677C4287-59CC-479A-9B87-246B13B8CEF5}" type="parTrans" cxnId="{A906D075-596B-465D-A8DD-9BBF80FBE832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94B7BF24-DCDE-47D5-84E2-B8C1F65BE420}" type="sibTrans" cxnId="{A906D075-596B-465D-A8DD-9BBF80FBE832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DFED68B2-0204-4F1C-97FB-4E854F2A7FF0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/>
              <a:effectLst/>
              <a:latin typeface="Arial Black" pitchFamily="34" charset="0"/>
              <a:ea typeface="Calibri" pitchFamily="34" charset="0"/>
              <a:cs typeface="Times New Roman" pitchFamily="18" charset="0"/>
            </a:rPr>
            <a:t>difficulties in following Dinacharya &amp; Ritucharya</a:t>
          </a:r>
          <a:endParaRPr lang="en-US" dirty="0">
            <a:latin typeface="Arial Black" pitchFamily="34" charset="0"/>
          </a:endParaRPr>
        </a:p>
      </dgm:t>
    </dgm:pt>
    <dgm:pt modelId="{B0256171-146A-431D-BD04-7DB182AA01EA}" type="parTrans" cxnId="{1809FD7A-9525-4F63-889C-0773225BF184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99159528-FAB9-485D-B139-2BFA1559D3BC}" type="sibTrans" cxnId="{1809FD7A-9525-4F63-889C-0773225BF184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F1AFEF3D-228F-4FC6-B5E0-0A4A3789164B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/>
              <a:effectLst/>
              <a:latin typeface="Arial Black" pitchFamily="34" charset="0"/>
              <a:ea typeface="Calibri" pitchFamily="34" charset="0"/>
              <a:cs typeface="Times New Roman" pitchFamily="18" charset="0"/>
            </a:rPr>
            <a:t>ultimately resulting into Dhatudourbalya leading to many autoimmuene disorders like Amavata. </a:t>
          </a:r>
          <a:endParaRPr lang="en-US" dirty="0">
            <a:latin typeface="Arial Black" pitchFamily="34" charset="0"/>
          </a:endParaRPr>
        </a:p>
      </dgm:t>
    </dgm:pt>
    <dgm:pt modelId="{EAF14764-919F-4142-A979-F84FA5ECF2A1}" type="parTrans" cxnId="{3DE0F051-FF30-4E9D-8B0C-51AA8B36A132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9C0C2702-7CD1-43F2-92B8-62AC91FEED6A}" type="sibTrans" cxnId="{3DE0F051-FF30-4E9D-8B0C-51AA8B36A132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A1A27337-B0C0-4E64-91CC-B61F35BCAB78}">
      <dgm:prSet phldrT="[Text]"/>
      <dgm:spPr/>
      <dgm:t>
        <a:bodyPr/>
        <a:lstStyle/>
        <a:p>
          <a:pPr rtl="0"/>
          <a:r>
            <a:rPr lang="en-US" dirty="0" err="1" smtClean="0">
              <a:latin typeface="Arial Black" pitchFamily="34" charset="0"/>
            </a:rPr>
            <a:t>Ayurveda</a:t>
          </a:r>
          <a:r>
            <a:rPr lang="en-US" dirty="0" smtClean="0">
              <a:latin typeface="Arial Black" pitchFamily="34" charset="0"/>
            </a:rPr>
            <a:t> has many potent tools to rearrange disorder of </a:t>
          </a:r>
          <a:r>
            <a:rPr lang="en-US" dirty="0" err="1" smtClean="0">
              <a:latin typeface="Arial Black" pitchFamily="34" charset="0"/>
            </a:rPr>
            <a:t>immuene</a:t>
          </a:r>
          <a:r>
            <a:rPr lang="en-US" dirty="0" smtClean="0">
              <a:latin typeface="Arial Black" pitchFamily="34" charset="0"/>
            </a:rPr>
            <a:t> system, also brings modulation  </a:t>
          </a:r>
          <a:endParaRPr lang="en-US" dirty="0">
            <a:latin typeface="Arial Black" pitchFamily="34" charset="0"/>
          </a:endParaRPr>
        </a:p>
      </dgm:t>
    </dgm:pt>
    <dgm:pt modelId="{CC4EEF42-0473-46E4-9EDE-1B91F98E6386}" type="parTrans" cxnId="{835FE2EE-0B5B-4961-89B2-DA9E52FAAB7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BD09165B-2F08-4987-A80D-FAB9ABF3EAAE}" type="sibTrans" cxnId="{835FE2EE-0B5B-4961-89B2-DA9E52FAAB7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36331B55-C195-4F5D-8284-367691BEDA90}" type="pres">
      <dgm:prSet presAssocID="{5B66BF3E-3796-4B63-9735-DD341AB155CF}" presName="outerComposite" presStyleCnt="0">
        <dgm:presLayoutVars>
          <dgm:chMax val="5"/>
          <dgm:dir/>
          <dgm:resizeHandles val="exact"/>
        </dgm:presLayoutVars>
      </dgm:prSet>
      <dgm:spPr/>
    </dgm:pt>
    <dgm:pt modelId="{FBBC4459-F442-4AA4-A8B6-F1F106F4B9BE}" type="pres">
      <dgm:prSet presAssocID="{5B66BF3E-3796-4B63-9735-DD341AB155CF}" presName="dummyMaxCanvas" presStyleCnt="0">
        <dgm:presLayoutVars/>
      </dgm:prSet>
      <dgm:spPr/>
    </dgm:pt>
    <dgm:pt modelId="{1C31A2D8-D387-4F29-BF93-A5F85481AD50}" type="pres">
      <dgm:prSet presAssocID="{5B66BF3E-3796-4B63-9735-DD341AB155C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F4FA3-31B6-4E09-972C-B4F44D49FE9C}" type="pres">
      <dgm:prSet presAssocID="{5B66BF3E-3796-4B63-9735-DD341AB155C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73CCB-FEBE-4D26-981F-AB8AF97343C3}" type="pres">
      <dgm:prSet presAssocID="{5B66BF3E-3796-4B63-9735-DD341AB155CF}" presName="FourNodes_3" presStyleLbl="node1" presStyleIdx="2" presStyleCnt="4" custLinFactNeighborX="223" custLinFactNeighborY="-6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6E90E-DBE1-41DA-9BD4-B1D422AE80BE}" type="pres">
      <dgm:prSet presAssocID="{5B66BF3E-3796-4B63-9735-DD341AB155C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3090F-7EA9-41FB-967C-98B1E5CF4E5B}" type="pres">
      <dgm:prSet presAssocID="{5B66BF3E-3796-4B63-9735-DD341AB155CF}" presName="FourConn_1-2" presStyleLbl="fgAccFollowNode1" presStyleIdx="0" presStyleCnt="3">
        <dgm:presLayoutVars>
          <dgm:bulletEnabled val="1"/>
        </dgm:presLayoutVars>
      </dgm:prSet>
      <dgm:spPr/>
    </dgm:pt>
    <dgm:pt modelId="{28DFDA42-8335-4740-B29A-60523E96F62C}" type="pres">
      <dgm:prSet presAssocID="{5B66BF3E-3796-4B63-9735-DD341AB155CF}" presName="FourConn_2-3" presStyleLbl="fgAccFollowNode1" presStyleIdx="1" presStyleCnt="3">
        <dgm:presLayoutVars>
          <dgm:bulletEnabled val="1"/>
        </dgm:presLayoutVars>
      </dgm:prSet>
      <dgm:spPr/>
    </dgm:pt>
    <dgm:pt modelId="{AA36D285-BC58-4FDB-AA5A-3E3661C455B5}" type="pres">
      <dgm:prSet presAssocID="{5B66BF3E-3796-4B63-9735-DD341AB155CF}" presName="FourConn_3-4" presStyleLbl="fgAccFollowNode1" presStyleIdx="2" presStyleCnt="3">
        <dgm:presLayoutVars>
          <dgm:bulletEnabled val="1"/>
        </dgm:presLayoutVars>
      </dgm:prSet>
      <dgm:spPr/>
    </dgm:pt>
    <dgm:pt modelId="{E0499FD6-A050-4ADD-BA81-B0093CA94270}" type="pres">
      <dgm:prSet presAssocID="{5B66BF3E-3796-4B63-9735-DD341AB155C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4BD7-73C3-4D94-8CA1-B31CFCA65634}" type="pres">
      <dgm:prSet presAssocID="{5B66BF3E-3796-4B63-9735-DD341AB155C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814F7-5FF0-43A0-82B1-4F64B408BB4F}" type="pres">
      <dgm:prSet presAssocID="{5B66BF3E-3796-4B63-9735-DD341AB155C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05185-84E7-4FF6-A533-90744F923212}" type="pres">
      <dgm:prSet presAssocID="{5B66BF3E-3796-4B63-9735-DD341AB155C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86154-EF48-4A00-8DAD-D43D5C6CD949}" type="presOf" srcId="{F1AFEF3D-228F-4FC6-B5E0-0A4A3789164B}" destId="{F1873CCB-FEBE-4D26-981F-AB8AF97343C3}" srcOrd="0" destOrd="0" presId="urn:microsoft.com/office/officeart/2005/8/layout/vProcess5"/>
    <dgm:cxn modelId="{8D3FC81F-14B6-40BB-823B-70FF381B6EC0}" type="presOf" srcId="{5B66BF3E-3796-4B63-9735-DD341AB155CF}" destId="{36331B55-C195-4F5D-8284-367691BEDA90}" srcOrd="0" destOrd="0" presId="urn:microsoft.com/office/officeart/2005/8/layout/vProcess5"/>
    <dgm:cxn modelId="{2C517F20-BA73-477E-81E2-7920B6702F64}" type="presOf" srcId="{9C0C2702-7CD1-43F2-92B8-62AC91FEED6A}" destId="{AA36D285-BC58-4FDB-AA5A-3E3661C455B5}" srcOrd="0" destOrd="0" presId="urn:microsoft.com/office/officeart/2005/8/layout/vProcess5"/>
    <dgm:cxn modelId="{BF00BD93-D924-4A54-9ABA-7A447E33DE98}" type="presOf" srcId="{6530FC03-4976-4B51-8C72-3F62E3212F97}" destId="{E0499FD6-A050-4ADD-BA81-B0093CA94270}" srcOrd="1" destOrd="0" presId="urn:microsoft.com/office/officeart/2005/8/layout/vProcess5"/>
    <dgm:cxn modelId="{3514C5BE-4135-4818-AE4A-BFDE474FA9D5}" type="presOf" srcId="{6530FC03-4976-4B51-8C72-3F62E3212F97}" destId="{1C31A2D8-D387-4F29-BF93-A5F85481AD50}" srcOrd="0" destOrd="0" presId="urn:microsoft.com/office/officeart/2005/8/layout/vProcess5"/>
    <dgm:cxn modelId="{A906D075-596B-465D-A8DD-9BBF80FBE832}" srcId="{5B66BF3E-3796-4B63-9735-DD341AB155CF}" destId="{6530FC03-4976-4B51-8C72-3F62E3212F97}" srcOrd="0" destOrd="0" parTransId="{677C4287-59CC-479A-9B87-246B13B8CEF5}" sibTransId="{94B7BF24-DCDE-47D5-84E2-B8C1F65BE420}"/>
    <dgm:cxn modelId="{1809FD7A-9525-4F63-889C-0773225BF184}" srcId="{5B66BF3E-3796-4B63-9735-DD341AB155CF}" destId="{DFED68B2-0204-4F1C-97FB-4E854F2A7FF0}" srcOrd="1" destOrd="0" parTransId="{B0256171-146A-431D-BD04-7DB182AA01EA}" sibTransId="{99159528-FAB9-485D-B139-2BFA1559D3BC}"/>
    <dgm:cxn modelId="{33F25722-21C5-4993-88DC-704AB41D8AFF}" type="presOf" srcId="{99159528-FAB9-485D-B139-2BFA1559D3BC}" destId="{28DFDA42-8335-4740-B29A-60523E96F62C}" srcOrd="0" destOrd="0" presId="urn:microsoft.com/office/officeart/2005/8/layout/vProcess5"/>
    <dgm:cxn modelId="{D5E031CB-0934-4759-BE11-FBDD9A7EC442}" type="presOf" srcId="{94B7BF24-DCDE-47D5-84E2-B8C1F65BE420}" destId="{9973090F-7EA9-41FB-967C-98B1E5CF4E5B}" srcOrd="0" destOrd="0" presId="urn:microsoft.com/office/officeart/2005/8/layout/vProcess5"/>
    <dgm:cxn modelId="{835FE2EE-0B5B-4961-89B2-DA9E52FAAB7B}" srcId="{5B66BF3E-3796-4B63-9735-DD341AB155CF}" destId="{A1A27337-B0C0-4E64-91CC-B61F35BCAB78}" srcOrd="3" destOrd="0" parTransId="{CC4EEF42-0473-46E4-9EDE-1B91F98E6386}" sibTransId="{BD09165B-2F08-4987-A80D-FAB9ABF3EAAE}"/>
    <dgm:cxn modelId="{0F649B68-4C9E-4448-9453-04DC44E0DCBD}" type="presOf" srcId="{F1AFEF3D-228F-4FC6-B5E0-0A4A3789164B}" destId="{C7E814F7-5FF0-43A0-82B1-4F64B408BB4F}" srcOrd="1" destOrd="0" presId="urn:microsoft.com/office/officeart/2005/8/layout/vProcess5"/>
    <dgm:cxn modelId="{1BFF6764-0E6F-4678-85DE-C812B465BD85}" type="presOf" srcId="{DFED68B2-0204-4F1C-97FB-4E854F2A7FF0}" destId="{F5B54BD7-73C3-4D94-8CA1-B31CFCA65634}" srcOrd="1" destOrd="0" presId="urn:microsoft.com/office/officeart/2005/8/layout/vProcess5"/>
    <dgm:cxn modelId="{3DE0F051-FF30-4E9D-8B0C-51AA8B36A132}" srcId="{5B66BF3E-3796-4B63-9735-DD341AB155CF}" destId="{F1AFEF3D-228F-4FC6-B5E0-0A4A3789164B}" srcOrd="2" destOrd="0" parTransId="{EAF14764-919F-4142-A979-F84FA5ECF2A1}" sibTransId="{9C0C2702-7CD1-43F2-92B8-62AC91FEED6A}"/>
    <dgm:cxn modelId="{C13B8C63-C29A-4CB1-862C-B2CBEAC4DFC5}" type="presOf" srcId="{A1A27337-B0C0-4E64-91CC-B61F35BCAB78}" destId="{62005185-84E7-4FF6-A533-90744F923212}" srcOrd="1" destOrd="0" presId="urn:microsoft.com/office/officeart/2005/8/layout/vProcess5"/>
    <dgm:cxn modelId="{B4C5216E-1D85-4928-9264-6C17E908D161}" type="presOf" srcId="{DFED68B2-0204-4F1C-97FB-4E854F2A7FF0}" destId="{BFFF4FA3-31B6-4E09-972C-B4F44D49FE9C}" srcOrd="0" destOrd="0" presId="urn:microsoft.com/office/officeart/2005/8/layout/vProcess5"/>
    <dgm:cxn modelId="{FBD67F31-3DEE-4B4E-AAE1-4AE75B652B9B}" type="presOf" srcId="{A1A27337-B0C0-4E64-91CC-B61F35BCAB78}" destId="{70C6E90E-DBE1-41DA-9BD4-B1D422AE80BE}" srcOrd="0" destOrd="0" presId="urn:microsoft.com/office/officeart/2005/8/layout/vProcess5"/>
    <dgm:cxn modelId="{AA940C55-FCD5-4DA8-AFF1-869CCFD3C542}" type="presParOf" srcId="{36331B55-C195-4F5D-8284-367691BEDA90}" destId="{FBBC4459-F442-4AA4-A8B6-F1F106F4B9BE}" srcOrd="0" destOrd="0" presId="urn:microsoft.com/office/officeart/2005/8/layout/vProcess5"/>
    <dgm:cxn modelId="{D2548BCA-DF94-4940-808E-BC09388EBA64}" type="presParOf" srcId="{36331B55-C195-4F5D-8284-367691BEDA90}" destId="{1C31A2D8-D387-4F29-BF93-A5F85481AD50}" srcOrd="1" destOrd="0" presId="urn:microsoft.com/office/officeart/2005/8/layout/vProcess5"/>
    <dgm:cxn modelId="{4CBD5AD3-533B-4C17-8BD2-5FAFBFF1F53A}" type="presParOf" srcId="{36331B55-C195-4F5D-8284-367691BEDA90}" destId="{BFFF4FA3-31B6-4E09-972C-B4F44D49FE9C}" srcOrd="2" destOrd="0" presId="urn:microsoft.com/office/officeart/2005/8/layout/vProcess5"/>
    <dgm:cxn modelId="{AC0FAA96-4DF8-4BF0-9CFC-B00B3CD54C1F}" type="presParOf" srcId="{36331B55-C195-4F5D-8284-367691BEDA90}" destId="{F1873CCB-FEBE-4D26-981F-AB8AF97343C3}" srcOrd="3" destOrd="0" presId="urn:microsoft.com/office/officeart/2005/8/layout/vProcess5"/>
    <dgm:cxn modelId="{DC17B08E-938B-431B-AA8C-F166273470E4}" type="presParOf" srcId="{36331B55-C195-4F5D-8284-367691BEDA90}" destId="{70C6E90E-DBE1-41DA-9BD4-B1D422AE80BE}" srcOrd="4" destOrd="0" presId="urn:microsoft.com/office/officeart/2005/8/layout/vProcess5"/>
    <dgm:cxn modelId="{2E3E7598-9BDC-4F94-A816-4CE5EEBF7ED9}" type="presParOf" srcId="{36331B55-C195-4F5D-8284-367691BEDA90}" destId="{9973090F-7EA9-41FB-967C-98B1E5CF4E5B}" srcOrd="5" destOrd="0" presId="urn:microsoft.com/office/officeart/2005/8/layout/vProcess5"/>
    <dgm:cxn modelId="{4924017A-2206-4AED-8EAB-C1EE93C96113}" type="presParOf" srcId="{36331B55-C195-4F5D-8284-367691BEDA90}" destId="{28DFDA42-8335-4740-B29A-60523E96F62C}" srcOrd="6" destOrd="0" presId="urn:microsoft.com/office/officeart/2005/8/layout/vProcess5"/>
    <dgm:cxn modelId="{3D7BD249-21D4-49F5-B608-945C5E130887}" type="presParOf" srcId="{36331B55-C195-4F5D-8284-367691BEDA90}" destId="{AA36D285-BC58-4FDB-AA5A-3E3661C455B5}" srcOrd="7" destOrd="0" presId="urn:microsoft.com/office/officeart/2005/8/layout/vProcess5"/>
    <dgm:cxn modelId="{6634211C-C67A-479C-AE1D-3C543A88C0CB}" type="presParOf" srcId="{36331B55-C195-4F5D-8284-367691BEDA90}" destId="{E0499FD6-A050-4ADD-BA81-B0093CA94270}" srcOrd="8" destOrd="0" presId="urn:microsoft.com/office/officeart/2005/8/layout/vProcess5"/>
    <dgm:cxn modelId="{9419E85B-C622-4643-A71A-55F697E1C214}" type="presParOf" srcId="{36331B55-C195-4F5D-8284-367691BEDA90}" destId="{F5B54BD7-73C3-4D94-8CA1-B31CFCA65634}" srcOrd="9" destOrd="0" presId="urn:microsoft.com/office/officeart/2005/8/layout/vProcess5"/>
    <dgm:cxn modelId="{3B01BFC0-59CE-484F-AF28-604A61F28E97}" type="presParOf" srcId="{36331B55-C195-4F5D-8284-367691BEDA90}" destId="{C7E814F7-5FF0-43A0-82B1-4F64B408BB4F}" srcOrd="10" destOrd="0" presId="urn:microsoft.com/office/officeart/2005/8/layout/vProcess5"/>
    <dgm:cxn modelId="{B66CE92E-67E5-4A57-A0B9-CD1B3BAB9D18}" type="presParOf" srcId="{36331B55-C195-4F5D-8284-367691BEDA90}" destId="{62005185-84E7-4FF6-A533-90744F923212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673A7-506E-49C9-82AD-D278D364AD5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109DCF-BF3F-4CC8-899E-095080FC549A}">
      <dgm:prSet phldrT="[Text]"/>
      <dgm:spPr/>
      <dgm:t>
        <a:bodyPr/>
        <a:lstStyle/>
        <a:p>
          <a:pPr rtl="0"/>
          <a:r>
            <a:rPr lang="en-US" b="1" i="0" u="sng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Definition</a:t>
          </a:r>
          <a:r>
            <a:rPr lang="en-US" b="0" i="0" u="sng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 </a:t>
          </a:r>
          <a:endParaRPr lang="en-US" dirty="0"/>
        </a:p>
      </dgm:t>
    </dgm:pt>
    <dgm:pt modelId="{AA996C50-CAE9-4692-99B3-4FA14746743D}" type="parTrans" cxnId="{D6C797AA-6F1B-4552-8BAA-B5BEFEBD4E3F}">
      <dgm:prSet/>
      <dgm:spPr/>
      <dgm:t>
        <a:bodyPr/>
        <a:lstStyle/>
        <a:p>
          <a:endParaRPr lang="en-US"/>
        </a:p>
      </dgm:t>
    </dgm:pt>
    <dgm:pt modelId="{2617F3EF-7C7B-499B-B933-1482406944E6}" type="sibTrans" cxnId="{D6C797AA-6F1B-4552-8BAA-B5BEFEBD4E3F}">
      <dgm:prSet/>
      <dgm:spPr/>
      <dgm:t>
        <a:bodyPr/>
        <a:lstStyle/>
        <a:p>
          <a:endParaRPr lang="en-US"/>
        </a:p>
      </dgm:t>
    </dgm:pt>
    <dgm:pt modelId="{B82A91CD-CC78-4FBC-AFD7-3BDEE27F3B74}">
      <dgm:prSet phldrT="[Text]"/>
      <dgm:spPr/>
      <dgm:t>
        <a:bodyPr/>
        <a:lstStyle/>
        <a:p>
          <a:pPr rtl="0"/>
          <a:r>
            <a:rPr lang="en-US" b="0" i="1" u="none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: An Immunomodulator can be defined as a substance which can influence any constituent or function of the immune system in specific or non specific manner including both innate or adaptive arms of immune response</a:t>
          </a:r>
          <a:endParaRPr lang="en-US" dirty="0"/>
        </a:p>
      </dgm:t>
    </dgm:pt>
    <dgm:pt modelId="{FA42CFF7-CBC0-4818-8EAC-49EE8CC884A6}" type="parTrans" cxnId="{D23DAAA6-7975-4290-9F8D-69B9DE9C797A}">
      <dgm:prSet/>
      <dgm:spPr/>
      <dgm:t>
        <a:bodyPr/>
        <a:lstStyle/>
        <a:p>
          <a:endParaRPr lang="en-US"/>
        </a:p>
      </dgm:t>
    </dgm:pt>
    <dgm:pt modelId="{56E97F95-1B75-414D-A456-05547EBCB100}" type="sibTrans" cxnId="{D23DAAA6-7975-4290-9F8D-69B9DE9C797A}">
      <dgm:prSet/>
      <dgm:spPr/>
      <dgm:t>
        <a:bodyPr/>
        <a:lstStyle/>
        <a:p>
          <a:endParaRPr lang="en-US"/>
        </a:p>
      </dgm:t>
    </dgm:pt>
    <dgm:pt modelId="{FA54F9A7-9BB6-413A-B3D0-48BF1C68C023}">
      <dgm:prSet phldrT="[Text]"/>
      <dgm:spPr/>
      <dgm:t>
        <a:bodyPr/>
        <a:lstStyle/>
        <a:p>
          <a:pPr rtl="0"/>
          <a:r>
            <a:rPr lang="en-US" b="1" i="0" u="sng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Concept</a:t>
          </a:r>
          <a:r>
            <a:rPr lang="en-US" b="0" i="0" u="none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 </a:t>
          </a:r>
          <a:endParaRPr lang="en-US" dirty="0"/>
        </a:p>
      </dgm:t>
    </dgm:pt>
    <dgm:pt modelId="{486D457D-37AB-48B1-9DD7-1A2D1166987D}" type="parTrans" cxnId="{17473524-8D21-4578-991D-9F372CE57CEE}">
      <dgm:prSet/>
      <dgm:spPr/>
      <dgm:t>
        <a:bodyPr/>
        <a:lstStyle/>
        <a:p>
          <a:endParaRPr lang="en-US"/>
        </a:p>
      </dgm:t>
    </dgm:pt>
    <dgm:pt modelId="{06D3EE22-5D4B-44B3-8363-75DBB158F46C}" type="sibTrans" cxnId="{17473524-8D21-4578-991D-9F372CE57CEE}">
      <dgm:prSet/>
      <dgm:spPr/>
      <dgm:t>
        <a:bodyPr/>
        <a:lstStyle/>
        <a:p>
          <a:endParaRPr lang="en-US"/>
        </a:p>
      </dgm:t>
    </dgm:pt>
    <dgm:pt modelId="{34EF3E8E-0791-4EDB-B0C2-B619918D4812}">
      <dgm:prSet phldrT="[Text]"/>
      <dgm:spPr/>
      <dgm:t>
        <a:bodyPr/>
        <a:lstStyle/>
        <a:p>
          <a:pPr rtl="0"/>
          <a:r>
            <a:rPr lang="en-US" b="0" i="1" u="none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The concept in modern scientific understanding would mean enhancement of immune responsiveness of an organism against a pathogen by nonspecifically activating the immune system</a:t>
          </a:r>
          <a:endParaRPr lang="en-US" dirty="0"/>
        </a:p>
      </dgm:t>
    </dgm:pt>
    <dgm:pt modelId="{2DAD3C9C-5516-4CEA-9B44-05E210256A58}" type="parTrans" cxnId="{1EFA25EC-7C91-4B8F-B1D8-E95E40A3AD80}">
      <dgm:prSet/>
      <dgm:spPr/>
      <dgm:t>
        <a:bodyPr/>
        <a:lstStyle/>
        <a:p>
          <a:endParaRPr lang="en-US"/>
        </a:p>
      </dgm:t>
    </dgm:pt>
    <dgm:pt modelId="{8ADA56CC-8FB1-41EA-9875-B667E3C190CC}" type="sibTrans" cxnId="{1EFA25EC-7C91-4B8F-B1D8-E95E40A3AD80}">
      <dgm:prSet/>
      <dgm:spPr/>
      <dgm:t>
        <a:bodyPr/>
        <a:lstStyle/>
        <a:p>
          <a:endParaRPr lang="en-US"/>
        </a:p>
      </dgm:t>
    </dgm:pt>
    <dgm:pt modelId="{B10EC23A-ADA8-4435-8F3D-64B921904524}">
      <dgm:prSet phldrT="[Text]"/>
      <dgm:spPr/>
      <dgm:t>
        <a:bodyPr/>
        <a:lstStyle/>
        <a:p>
          <a:pPr rtl="0"/>
          <a:r>
            <a:rPr lang="en-US" b="1" i="0" u="sng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Classification</a:t>
          </a:r>
          <a:r>
            <a:rPr lang="en-US" b="0" i="0" u="none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 </a:t>
          </a:r>
          <a:endParaRPr lang="en-US" dirty="0"/>
        </a:p>
      </dgm:t>
    </dgm:pt>
    <dgm:pt modelId="{B442F03A-F8E9-4F87-AD3B-EEA236097ADC}" type="parTrans" cxnId="{09222952-4FCC-42F1-ACEC-48D010E171FF}">
      <dgm:prSet/>
      <dgm:spPr/>
      <dgm:t>
        <a:bodyPr/>
        <a:lstStyle/>
        <a:p>
          <a:endParaRPr lang="en-US"/>
        </a:p>
      </dgm:t>
    </dgm:pt>
    <dgm:pt modelId="{CFFB608C-985C-4AAA-978C-E8CA538AA44A}" type="sibTrans" cxnId="{09222952-4FCC-42F1-ACEC-48D010E171FF}">
      <dgm:prSet/>
      <dgm:spPr/>
      <dgm:t>
        <a:bodyPr/>
        <a:lstStyle/>
        <a:p>
          <a:endParaRPr lang="en-US"/>
        </a:p>
      </dgm:t>
    </dgm:pt>
    <dgm:pt modelId="{CB52E692-FF92-4437-86A5-8E6F6CFB2180}">
      <dgm:prSet phldrT="[Text]"/>
      <dgm:spPr/>
      <dgm:t>
        <a:bodyPr/>
        <a:lstStyle/>
        <a:p>
          <a:pPr rtl="0"/>
          <a:r>
            <a:rPr lang="en-US" b="0" i="1" u="none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1.    Immuno adjuvants</a:t>
          </a:r>
          <a:endParaRPr lang="en-US" dirty="0"/>
        </a:p>
      </dgm:t>
    </dgm:pt>
    <dgm:pt modelId="{48BFA8CB-3AC1-4760-B3C7-CA28D57AF5EE}" type="parTrans" cxnId="{1603AFB7-56BA-41F0-8E40-F6891C1D2642}">
      <dgm:prSet/>
      <dgm:spPr/>
      <dgm:t>
        <a:bodyPr/>
        <a:lstStyle/>
        <a:p>
          <a:endParaRPr lang="en-US"/>
        </a:p>
      </dgm:t>
    </dgm:pt>
    <dgm:pt modelId="{8AB93C56-0471-4CDE-BF7D-DA510C3C71B1}" type="sibTrans" cxnId="{1603AFB7-56BA-41F0-8E40-F6891C1D2642}">
      <dgm:prSet/>
      <dgm:spPr/>
      <dgm:t>
        <a:bodyPr/>
        <a:lstStyle/>
        <a:p>
          <a:endParaRPr lang="en-US"/>
        </a:p>
      </dgm:t>
    </dgm:pt>
    <dgm:pt modelId="{01DD9BFD-E313-4A7C-A0A3-BE5E3086B723}">
      <dgm:prSet/>
      <dgm:spPr/>
      <dgm:t>
        <a:bodyPr/>
        <a:lstStyle/>
        <a:p>
          <a:pPr rtl="0"/>
          <a:r>
            <a:rPr lang="en-US" b="0" i="1" u="none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2.    Immunostimulants</a:t>
          </a:r>
          <a:endParaRPr lang="en-US" b="0" i="1" u="none" strike="noStrike" cap="none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DD0DE676-B0B2-4D03-AD45-DAB1F7926BA1}" type="parTrans" cxnId="{C5B9AF5F-49D0-427B-9739-D1BDE58CF8F0}">
      <dgm:prSet/>
      <dgm:spPr/>
      <dgm:t>
        <a:bodyPr/>
        <a:lstStyle/>
        <a:p>
          <a:endParaRPr lang="en-US"/>
        </a:p>
      </dgm:t>
    </dgm:pt>
    <dgm:pt modelId="{B9E0EA6C-9993-46D1-9C61-21B886C308BD}" type="sibTrans" cxnId="{C5B9AF5F-49D0-427B-9739-D1BDE58CF8F0}">
      <dgm:prSet/>
      <dgm:spPr/>
      <dgm:t>
        <a:bodyPr/>
        <a:lstStyle/>
        <a:p>
          <a:endParaRPr lang="en-US"/>
        </a:p>
      </dgm:t>
    </dgm:pt>
    <dgm:pt modelId="{AAFFA534-7421-4ADC-BE48-7DE360B11499}">
      <dgm:prSet/>
      <dgm:spPr/>
      <dgm:t>
        <a:bodyPr/>
        <a:lstStyle/>
        <a:p>
          <a:pPr rtl="0"/>
          <a:r>
            <a:rPr lang="en-US" b="0" i="1" u="none" strike="noStrike" cap="none" smtClean="0">
              <a:latin typeface="Times New Roman"/>
              <a:ea typeface="Times New Roman"/>
              <a:cs typeface="Times New Roman"/>
              <a:sym typeface="Times New Roman"/>
            </a:rPr>
            <a:t>3.    Immunosuppresants </a:t>
          </a:r>
          <a:endParaRPr lang="en-US" dirty="0"/>
        </a:p>
      </dgm:t>
    </dgm:pt>
    <dgm:pt modelId="{1E1CEA25-916F-45A1-ADF3-CED96E6F1391}" type="parTrans" cxnId="{0F6D4CBD-2115-4941-B3CA-598B2E2C236C}">
      <dgm:prSet/>
      <dgm:spPr/>
      <dgm:t>
        <a:bodyPr/>
        <a:lstStyle/>
        <a:p>
          <a:endParaRPr lang="en-US"/>
        </a:p>
      </dgm:t>
    </dgm:pt>
    <dgm:pt modelId="{3CAA1821-018A-4818-B900-60CBBEAFC321}" type="sibTrans" cxnId="{0F6D4CBD-2115-4941-B3CA-598B2E2C236C}">
      <dgm:prSet/>
      <dgm:spPr/>
      <dgm:t>
        <a:bodyPr/>
        <a:lstStyle/>
        <a:p>
          <a:endParaRPr lang="en-US"/>
        </a:p>
      </dgm:t>
    </dgm:pt>
    <dgm:pt modelId="{46365D30-3AE8-4DEF-AD2B-816891B6E67B}" type="pres">
      <dgm:prSet presAssocID="{CB3673A7-506E-49C9-82AD-D278D364AD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0C950A-2550-45B1-92D4-A1CEC87805E6}" type="pres">
      <dgm:prSet presAssocID="{CA109DCF-BF3F-4CC8-899E-095080FC549A}" presName="linNode" presStyleCnt="0"/>
      <dgm:spPr/>
    </dgm:pt>
    <dgm:pt modelId="{182607F2-D0B4-494A-A0D9-74EF7D040AD9}" type="pres">
      <dgm:prSet presAssocID="{CA109DCF-BF3F-4CC8-899E-095080FC549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0CF66-F7FC-42CF-9301-9B69E4C8C87F}" type="pres">
      <dgm:prSet presAssocID="{CA109DCF-BF3F-4CC8-899E-095080FC549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DD4F-6CBC-4647-87E7-AAB49CD02CC7}" type="pres">
      <dgm:prSet presAssocID="{2617F3EF-7C7B-499B-B933-1482406944E6}" presName="sp" presStyleCnt="0"/>
      <dgm:spPr/>
    </dgm:pt>
    <dgm:pt modelId="{944153D9-CAD3-44E6-8DA5-0A672A262B35}" type="pres">
      <dgm:prSet presAssocID="{FA54F9A7-9BB6-413A-B3D0-48BF1C68C023}" presName="linNode" presStyleCnt="0"/>
      <dgm:spPr/>
    </dgm:pt>
    <dgm:pt modelId="{6E2EE114-8E35-4437-A95C-CDED96975737}" type="pres">
      <dgm:prSet presAssocID="{FA54F9A7-9BB6-413A-B3D0-48BF1C68C02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F7980-001A-4EE2-A2D7-903CAA64996E}" type="pres">
      <dgm:prSet presAssocID="{FA54F9A7-9BB6-413A-B3D0-48BF1C68C02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16C33-0963-4802-88F9-0FB67A95B563}" type="pres">
      <dgm:prSet presAssocID="{06D3EE22-5D4B-44B3-8363-75DBB158F46C}" presName="sp" presStyleCnt="0"/>
      <dgm:spPr/>
    </dgm:pt>
    <dgm:pt modelId="{3398285D-11E1-440C-9DFA-F86D53C10413}" type="pres">
      <dgm:prSet presAssocID="{B10EC23A-ADA8-4435-8F3D-64B921904524}" presName="linNode" presStyleCnt="0"/>
      <dgm:spPr/>
    </dgm:pt>
    <dgm:pt modelId="{FF203E0C-551E-4795-A492-23143C632A8E}" type="pres">
      <dgm:prSet presAssocID="{B10EC23A-ADA8-4435-8F3D-64B92190452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01C9E-9AD3-4423-AE82-1C328538F7CB}" type="pres">
      <dgm:prSet presAssocID="{B10EC23A-ADA8-4435-8F3D-64B92190452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03AFB7-56BA-41F0-8E40-F6891C1D2642}" srcId="{B10EC23A-ADA8-4435-8F3D-64B921904524}" destId="{CB52E692-FF92-4437-86A5-8E6F6CFB2180}" srcOrd="0" destOrd="0" parTransId="{48BFA8CB-3AC1-4760-B3C7-CA28D57AF5EE}" sibTransId="{8AB93C56-0471-4CDE-BF7D-DA510C3C71B1}"/>
    <dgm:cxn modelId="{9E4BA065-5538-4520-8BC9-60120BC1D460}" type="presOf" srcId="{CB3673A7-506E-49C9-82AD-D278D364AD5B}" destId="{46365D30-3AE8-4DEF-AD2B-816891B6E67B}" srcOrd="0" destOrd="0" presId="urn:microsoft.com/office/officeart/2005/8/layout/vList5"/>
    <dgm:cxn modelId="{C5B9AF5F-49D0-427B-9739-D1BDE58CF8F0}" srcId="{B10EC23A-ADA8-4435-8F3D-64B921904524}" destId="{01DD9BFD-E313-4A7C-A0A3-BE5E3086B723}" srcOrd="1" destOrd="0" parTransId="{DD0DE676-B0B2-4D03-AD45-DAB1F7926BA1}" sibTransId="{B9E0EA6C-9993-46D1-9C61-21B886C308BD}"/>
    <dgm:cxn modelId="{1EFA25EC-7C91-4B8F-B1D8-E95E40A3AD80}" srcId="{FA54F9A7-9BB6-413A-B3D0-48BF1C68C023}" destId="{34EF3E8E-0791-4EDB-B0C2-B619918D4812}" srcOrd="0" destOrd="0" parTransId="{2DAD3C9C-5516-4CEA-9B44-05E210256A58}" sibTransId="{8ADA56CC-8FB1-41EA-9875-B667E3C190CC}"/>
    <dgm:cxn modelId="{D23DAAA6-7975-4290-9F8D-69B9DE9C797A}" srcId="{CA109DCF-BF3F-4CC8-899E-095080FC549A}" destId="{B82A91CD-CC78-4FBC-AFD7-3BDEE27F3B74}" srcOrd="0" destOrd="0" parTransId="{FA42CFF7-CBC0-4818-8EAC-49EE8CC884A6}" sibTransId="{56E97F95-1B75-414D-A456-05547EBCB100}"/>
    <dgm:cxn modelId="{A25C4C2F-61DA-4F40-9FE5-C1210BE33A32}" type="presOf" srcId="{34EF3E8E-0791-4EDB-B0C2-B619918D4812}" destId="{DE6F7980-001A-4EE2-A2D7-903CAA64996E}" srcOrd="0" destOrd="0" presId="urn:microsoft.com/office/officeart/2005/8/layout/vList5"/>
    <dgm:cxn modelId="{0EF6BF34-E09E-4594-A59A-A6E38606EB58}" type="presOf" srcId="{AAFFA534-7421-4ADC-BE48-7DE360B11499}" destId="{B4E01C9E-9AD3-4423-AE82-1C328538F7CB}" srcOrd="0" destOrd="2" presId="urn:microsoft.com/office/officeart/2005/8/layout/vList5"/>
    <dgm:cxn modelId="{715CE00A-651E-49B4-9132-0B1FE6D3FDDB}" type="presOf" srcId="{CB52E692-FF92-4437-86A5-8E6F6CFB2180}" destId="{B4E01C9E-9AD3-4423-AE82-1C328538F7CB}" srcOrd="0" destOrd="0" presId="urn:microsoft.com/office/officeart/2005/8/layout/vList5"/>
    <dgm:cxn modelId="{09222952-4FCC-42F1-ACEC-48D010E171FF}" srcId="{CB3673A7-506E-49C9-82AD-D278D364AD5B}" destId="{B10EC23A-ADA8-4435-8F3D-64B921904524}" srcOrd="2" destOrd="0" parTransId="{B442F03A-F8E9-4F87-AD3B-EEA236097ADC}" sibTransId="{CFFB608C-985C-4AAA-978C-E8CA538AA44A}"/>
    <dgm:cxn modelId="{9AE3A352-5701-42AC-96A2-833A61EF9264}" type="presOf" srcId="{01DD9BFD-E313-4A7C-A0A3-BE5E3086B723}" destId="{B4E01C9E-9AD3-4423-AE82-1C328538F7CB}" srcOrd="0" destOrd="1" presId="urn:microsoft.com/office/officeart/2005/8/layout/vList5"/>
    <dgm:cxn modelId="{9CA90841-9A9C-4D27-8EEA-5A3762C1781D}" type="presOf" srcId="{CA109DCF-BF3F-4CC8-899E-095080FC549A}" destId="{182607F2-D0B4-494A-A0D9-74EF7D040AD9}" srcOrd="0" destOrd="0" presId="urn:microsoft.com/office/officeart/2005/8/layout/vList5"/>
    <dgm:cxn modelId="{6FBCF1F6-1E1E-46DC-8787-A22369FB53C7}" type="presOf" srcId="{B10EC23A-ADA8-4435-8F3D-64B921904524}" destId="{FF203E0C-551E-4795-A492-23143C632A8E}" srcOrd="0" destOrd="0" presId="urn:microsoft.com/office/officeart/2005/8/layout/vList5"/>
    <dgm:cxn modelId="{D6C797AA-6F1B-4552-8BAA-B5BEFEBD4E3F}" srcId="{CB3673A7-506E-49C9-82AD-D278D364AD5B}" destId="{CA109DCF-BF3F-4CC8-899E-095080FC549A}" srcOrd="0" destOrd="0" parTransId="{AA996C50-CAE9-4692-99B3-4FA14746743D}" sibTransId="{2617F3EF-7C7B-499B-B933-1482406944E6}"/>
    <dgm:cxn modelId="{0F6D4CBD-2115-4941-B3CA-598B2E2C236C}" srcId="{B10EC23A-ADA8-4435-8F3D-64B921904524}" destId="{AAFFA534-7421-4ADC-BE48-7DE360B11499}" srcOrd="2" destOrd="0" parTransId="{1E1CEA25-916F-45A1-ADF3-CED96E6F1391}" sibTransId="{3CAA1821-018A-4818-B900-60CBBEAFC321}"/>
    <dgm:cxn modelId="{60165501-D3B9-4883-985D-E8F4646A411F}" type="presOf" srcId="{B82A91CD-CC78-4FBC-AFD7-3BDEE27F3B74}" destId="{0190CF66-F7FC-42CF-9301-9B69E4C8C87F}" srcOrd="0" destOrd="0" presId="urn:microsoft.com/office/officeart/2005/8/layout/vList5"/>
    <dgm:cxn modelId="{38F986F8-DBB2-4065-988C-D40B84C0DFAC}" type="presOf" srcId="{FA54F9A7-9BB6-413A-B3D0-48BF1C68C023}" destId="{6E2EE114-8E35-4437-A95C-CDED96975737}" srcOrd="0" destOrd="0" presId="urn:microsoft.com/office/officeart/2005/8/layout/vList5"/>
    <dgm:cxn modelId="{17473524-8D21-4578-991D-9F372CE57CEE}" srcId="{CB3673A7-506E-49C9-82AD-D278D364AD5B}" destId="{FA54F9A7-9BB6-413A-B3D0-48BF1C68C023}" srcOrd="1" destOrd="0" parTransId="{486D457D-37AB-48B1-9DD7-1A2D1166987D}" sibTransId="{06D3EE22-5D4B-44B3-8363-75DBB158F46C}"/>
    <dgm:cxn modelId="{8A13DDFC-0E40-4E5E-ACB7-062CE8DA1966}" type="presParOf" srcId="{46365D30-3AE8-4DEF-AD2B-816891B6E67B}" destId="{540C950A-2550-45B1-92D4-A1CEC87805E6}" srcOrd="0" destOrd="0" presId="urn:microsoft.com/office/officeart/2005/8/layout/vList5"/>
    <dgm:cxn modelId="{CAFAAEDB-19E6-40FD-898D-D6CC145064D2}" type="presParOf" srcId="{540C950A-2550-45B1-92D4-A1CEC87805E6}" destId="{182607F2-D0B4-494A-A0D9-74EF7D040AD9}" srcOrd="0" destOrd="0" presId="urn:microsoft.com/office/officeart/2005/8/layout/vList5"/>
    <dgm:cxn modelId="{C153B04A-4477-4CE1-BD33-51E6269E9F93}" type="presParOf" srcId="{540C950A-2550-45B1-92D4-A1CEC87805E6}" destId="{0190CF66-F7FC-42CF-9301-9B69E4C8C87F}" srcOrd="1" destOrd="0" presId="urn:microsoft.com/office/officeart/2005/8/layout/vList5"/>
    <dgm:cxn modelId="{BF3C1349-74D9-43B7-9699-5FDB8AF94817}" type="presParOf" srcId="{46365D30-3AE8-4DEF-AD2B-816891B6E67B}" destId="{7042DD4F-6CBC-4647-87E7-AAB49CD02CC7}" srcOrd="1" destOrd="0" presId="urn:microsoft.com/office/officeart/2005/8/layout/vList5"/>
    <dgm:cxn modelId="{B0DE3563-A8B4-4C4C-A00C-BBF27B988099}" type="presParOf" srcId="{46365D30-3AE8-4DEF-AD2B-816891B6E67B}" destId="{944153D9-CAD3-44E6-8DA5-0A672A262B35}" srcOrd="2" destOrd="0" presId="urn:microsoft.com/office/officeart/2005/8/layout/vList5"/>
    <dgm:cxn modelId="{7C74ECCC-60A1-4BA9-8A1C-43AA159E45C3}" type="presParOf" srcId="{944153D9-CAD3-44E6-8DA5-0A672A262B35}" destId="{6E2EE114-8E35-4437-A95C-CDED96975737}" srcOrd="0" destOrd="0" presId="urn:microsoft.com/office/officeart/2005/8/layout/vList5"/>
    <dgm:cxn modelId="{EC3DA9C9-9EBB-4E5B-951A-A73F591D4090}" type="presParOf" srcId="{944153D9-CAD3-44E6-8DA5-0A672A262B35}" destId="{DE6F7980-001A-4EE2-A2D7-903CAA64996E}" srcOrd="1" destOrd="0" presId="urn:microsoft.com/office/officeart/2005/8/layout/vList5"/>
    <dgm:cxn modelId="{3CD1FA08-C1E0-447A-9BCB-F413BD67AE74}" type="presParOf" srcId="{46365D30-3AE8-4DEF-AD2B-816891B6E67B}" destId="{6D216C33-0963-4802-88F9-0FB67A95B563}" srcOrd="3" destOrd="0" presId="urn:microsoft.com/office/officeart/2005/8/layout/vList5"/>
    <dgm:cxn modelId="{3479B4C8-7F6D-45D3-951A-61718E7602C6}" type="presParOf" srcId="{46365D30-3AE8-4DEF-AD2B-816891B6E67B}" destId="{3398285D-11E1-440C-9DFA-F86D53C10413}" srcOrd="4" destOrd="0" presId="urn:microsoft.com/office/officeart/2005/8/layout/vList5"/>
    <dgm:cxn modelId="{2FB40B18-F8AE-440D-9CEF-3282F8E74702}" type="presParOf" srcId="{3398285D-11E1-440C-9DFA-F86D53C10413}" destId="{FF203E0C-551E-4795-A492-23143C632A8E}" srcOrd="0" destOrd="0" presId="urn:microsoft.com/office/officeart/2005/8/layout/vList5"/>
    <dgm:cxn modelId="{1F211E28-EFB7-4622-9B59-7363FED4EAF0}" type="presParOf" srcId="{3398285D-11E1-440C-9DFA-F86D53C10413}" destId="{B4E01C9E-9AD3-4423-AE82-1C328538F7CB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15-12-2020</a:t>
            </a:r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348" y="5802084"/>
            <a:ext cx="8811069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Stencil" pitchFamily="82" charset="0"/>
              </a:rPr>
              <a:t>WEL COME</a:t>
            </a:r>
            <a:endParaRPr lang="en-US" sz="7200" dirty="0">
              <a:latin typeface="Stencil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15-12-2020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Role of Mrityujaya rasa in immunomodulation.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557349" y="-1"/>
            <a:ext cx="10972800" cy="9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Times New Roman"/>
              <a:buNone/>
            </a:pPr>
            <a:r>
              <a:rPr lang="en-US" b="1" i="1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 of preparation &amp; Dose</a:t>
            </a:r>
            <a:endParaRPr b="1" i="1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239150" y="142482"/>
            <a:ext cx="11430336" cy="49665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lvl="1" indent="-114300">
              <a:lnSpc>
                <a:spcPct val="75000"/>
              </a:lnSpc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Shuddha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Vatsanabha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Which Is Purified By Immersing It In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Gomutra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And Exposing To Sunlight For 3 Days Is Taken In Clean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Kalwa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Yantra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And Powdered. </a:t>
            </a:r>
          </a:p>
          <a:p>
            <a:pPr marL="114300" lvl="1" indent="-114300">
              <a:lnSpc>
                <a:spcPct val="75000"/>
              </a:lnSpc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To This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Maricha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Pippali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Churna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Is Added.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Godugdha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Shodhita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Gandhaka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And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Shodhitatankana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Of Equal Quantity Is Added. </a:t>
            </a:r>
          </a:p>
          <a:p>
            <a:pPr marL="114300" lvl="1" indent="-114300">
              <a:lnSpc>
                <a:spcPct val="75000"/>
              </a:lnSpc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Finally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Jambeera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Swarasa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Bhavita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Shuddha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Hingula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2 Parts Is Added. If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Shuddha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Hingula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Is Not Available Then 1 Part Of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Shuddha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Parada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Can Be Added.</a:t>
            </a:r>
          </a:p>
          <a:p>
            <a:pPr marL="114300" lvl="1" indent="-114300">
              <a:lnSpc>
                <a:spcPct val="75000"/>
              </a:lnSpc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Whole Mixture Is Homogenously Mixed And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Vati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Of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Mudga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sz="2800" dirty="0" err="1" smtClean="0">
                <a:solidFill>
                  <a:srgbClr val="002060"/>
                </a:solidFill>
                <a:latin typeface="Arial Narrow" pitchFamily="34" charset="0"/>
              </a:rPr>
              <a:t>Pramana</a:t>
            </a:r>
            <a:r>
              <a:rPr lang="en-IN" sz="2800" dirty="0" smtClean="0">
                <a:solidFill>
                  <a:srgbClr val="002060"/>
                </a:solidFill>
                <a:latin typeface="Arial Narrow" pitchFamily="34" charset="0"/>
              </a:rPr>
              <a:t> Is Prepared And Stored.</a:t>
            </a:r>
            <a:endParaRPr lang="en-IN" sz="2800" i="0" u="none" strike="noStrike" dirty="0">
              <a:solidFill>
                <a:srgbClr val="002060"/>
              </a:solidFill>
              <a:latin typeface="Arial Narrow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7233579" y="3692659"/>
            <a:ext cx="4747623" cy="8067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lgerian" pitchFamily="82" charset="0"/>
                <a:ea typeface="Times New Roman"/>
                <a:cs typeface="Times New Roman"/>
                <a:sym typeface="Times New Roman"/>
              </a:rPr>
              <a:t>Dose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lang="en-US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125mg acc to A.F.I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4223658" y="4557488"/>
            <a:ext cx="4310742" cy="218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lgerian" pitchFamily="82" charset="0"/>
                <a:ea typeface="Times New Roman"/>
                <a:cs typeface="Times New Roman"/>
                <a:sym typeface="Times New Roman"/>
              </a:rPr>
              <a:t>Indication</a:t>
            </a:r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Sarva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jwarapaha</a:t>
            </a:r>
            <a:endParaRPr lang="en-US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Anupana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vibhedena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nihanti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Sakalan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Gadan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11" descr="k gif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8296" y="0"/>
            <a:ext cx="1323703" cy="132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 descr="khalva gif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171" y="3846287"/>
            <a:ext cx="3802743" cy="292462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648789" y="0"/>
            <a:ext cx="10972800" cy="86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en-US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drugs</a:t>
            </a:r>
            <a:endParaRPr b="1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9" name="Google Shape;199;p12"/>
          <p:cNvGraphicFramePr/>
          <p:nvPr/>
        </p:nvGraphicFramePr>
        <p:xfrm>
          <a:off x="756936" y="969666"/>
          <a:ext cx="10714250" cy="5707586"/>
        </p:xfrm>
        <a:graphic>
          <a:graphicData uri="http://schemas.openxmlformats.org/drawingml/2006/table">
            <a:tbl>
              <a:tblPr firstRow="1" bandRow="1">
                <a:noFill/>
                <a:tableStyleId>{B04ED410-DC51-4A5D-A5A5-6EEB41423A80}</a:tableStyleId>
              </a:tblPr>
              <a:tblGrid>
                <a:gridCol w="1785700"/>
                <a:gridCol w="2071450"/>
                <a:gridCol w="1593725"/>
                <a:gridCol w="1312475"/>
                <a:gridCol w="1593725"/>
                <a:gridCol w="2357175"/>
              </a:tblGrid>
              <a:tr h="4293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Name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Rasa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Guna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Veerya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Vipaka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Karma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7410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 err="1" smtClean="0"/>
                        <a:t>Vatsanabha</a:t>
                      </a:r>
                      <a:r>
                        <a:rPr lang="en-IN" sz="1800" dirty="0" smtClean="0"/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Madhura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Laghu</a:t>
                      </a:r>
                      <a:r>
                        <a:rPr lang="e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Ruksha</a:t>
                      </a:r>
                      <a:r>
                        <a:rPr lang="e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Tikshna</a:t>
                      </a:r>
                      <a:r>
                        <a:rPr lang="e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Vyavayi</a:t>
                      </a:r>
                      <a:endParaRPr sz="180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Jwarahara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vishahara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rasayana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vatakaphahara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7157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Maricha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Laghu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tikshna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Vata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kaphahara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Deepana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pramathi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91450" marR="91450" marT="45725" marB="45725"/>
                </a:tc>
              </a:tr>
              <a:tr h="7033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Pippali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Laghu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snigdha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Madhura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Vata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kaphahara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udara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Deepana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amavata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7174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Gandhaka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Madhura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Vishaghna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rasayana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jvara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amadosha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6798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Tankana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Kshariya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Ruksha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guru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Lekhana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hridya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jvara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6893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Hingula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Laghu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Garavisha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hridroga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amavata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rasayana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8581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Parada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Shadrasa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snigdha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Ushna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Madhura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Rasayana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balya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yogavahi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00" name="Google Shape;200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36862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 descr="https://typeset-prod-media-server.s3.amazonaws.com/article_uploads/61d2643e-5923-45fb-9547-3cb8719dad62/image/a8af6443-3194-4417-8f1c-fb3040df394a-upic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343" y="0"/>
            <a:ext cx="9731827" cy="543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0" y="0"/>
            <a:ext cx="3644537" cy="7053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cap="none" dirty="0" smtClean="0">
                <a:solidFill>
                  <a:srgbClr val="6F91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cap="none" dirty="0">
                <a:solidFill>
                  <a:srgbClr val="6F91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 OF ACTION</a:t>
            </a:r>
            <a:endParaRPr sz="1800" b="1" cap="none">
              <a:solidFill>
                <a:srgbClr val="6F91C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D6E0"/>
            </a:gs>
            <a:gs pos="25000">
              <a:srgbClr val="21D6E0"/>
            </a:gs>
            <a:gs pos="75000">
              <a:srgbClr val="03D4A8">
                <a:alpha val="0"/>
              </a:srgb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609600" y="-4892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4400"/>
              <a:buFont typeface="Times New Roman"/>
              <a:buNone/>
            </a:pP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Stencil" pitchFamily="82" charset="0"/>
                <a:ea typeface="Times New Roman"/>
                <a:cs typeface="Times New Roman"/>
                <a:sym typeface="Times New Roman"/>
              </a:rPr>
              <a:t>Discussion </a:t>
            </a:r>
            <a:endParaRPr b="1" i="1">
              <a:solidFill>
                <a:schemeClr val="accent5">
                  <a:lumMod val="50000"/>
                </a:schemeClr>
              </a:solidFill>
              <a:latin typeface="Stencil" pitchFamily="8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1"/>
          </p:nvPr>
        </p:nvSpPr>
        <p:spPr>
          <a:xfrm>
            <a:off x="609600" y="858125"/>
            <a:ext cx="10972800" cy="50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Mrityunjaya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rasa contains drugs which are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visha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hara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property &amp;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viruddhahara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generates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amavisha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in body, so drug act in a way to eliminate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ama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&amp; increasing quality of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agni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endParaRPr lang="en-US" sz="2800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lang="en-US" sz="2800" i="1" dirty="0" smtClean="0"/>
              <a:t>Most of drugs are </a:t>
            </a:r>
            <a:r>
              <a:rPr lang="en-US" sz="2800" i="1" dirty="0" err="1" smtClean="0"/>
              <a:t>tikta</a:t>
            </a:r>
            <a:r>
              <a:rPr lang="en-US" sz="2800" i="1" dirty="0" smtClean="0"/>
              <a:t> in nature, </a:t>
            </a:r>
            <a:r>
              <a:rPr lang="en-US" sz="2800" i="1" dirty="0" err="1" smtClean="0"/>
              <a:t>tikta</a:t>
            </a:r>
            <a:r>
              <a:rPr lang="en-US" sz="2800" i="1" dirty="0" smtClean="0"/>
              <a:t> rasa is best </a:t>
            </a:r>
            <a:r>
              <a:rPr lang="en-US" sz="2800" i="1" dirty="0" err="1" smtClean="0"/>
              <a:t>amapachaka</a:t>
            </a:r>
            <a:r>
              <a:rPr lang="en-US" sz="2800" i="1" dirty="0" smtClean="0"/>
              <a:t>,</a:t>
            </a:r>
            <a:r>
              <a:rPr lang="en-US" sz="2800" i="1" dirty="0" smtClean="0"/>
              <a:t> helps in </a:t>
            </a:r>
            <a:r>
              <a:rPr lang="en-US" sz="2800" i="1" dirty="0" err="1" smtClean="0"/>
              <a:t>rasadusthi</a:t>
            </a:r>
            <a:r>
              <a:rPr lang="en-US" sz="2800" i="1" dirty="0" smtClean="0"/>
              <a:t> which is main reason of </a:t>
            </a:r>
            <a:r>
              <a:rPr lang="en-US" sz="2800" i="1" dirty="0" err="1" smtClean="0"/>
              <a:t>autoimmuene</a:t>
            </a:r>
            <a:r>
              <a:rPr lang="en-US" sz="2800" i="1" dirty="0" smtClean="0"/>
              <a:t> disorders like </a:t>
            </a:r>
            <a:r>
              <a:rPr lang="en-US" sz="2800" i="1" dirty="0" err="1" smtClean="0"/>
              <a:t>amavata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udarda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tvakroga</a:t>
            </a:r>
            <a:r>
              <a:rPr lang="en-US" sz="2800" i="1" dirty="0" smtClean="0"/>
              <a:t> </a:t>
            </a:r>
            <a:r>
              <a:rPr lang="en-US" sz="2800" i="1" dirty="0" smtClean="0"/>
              <a:t>etc.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endParaRPr lang="en-US" sz="2800" i="1" dirty="0" smtClean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Mrityunjaya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rasa has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shoolahara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shothahara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property which helps in symptoms of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amavata</a:t>
            </a:r>
            <a:endParaRPr lang="en-US" sz="2800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endParaRPr lang="en-US" sz="2800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lang="en-US" sz="2800" i="1" dirty="0" err="1" smtClean="0"/>
              <a:t>Kledaghna</a:t>
            </a:r>
            <a:r>
              <a:rPr lang="en-US" sz="2800" i="1" dirty="0" smtClean="0"/>
              <a:t> &amp; </a:t>
            </a:r>
            <a:r>
              <a:rPr lang="en-US" sz="2800" i="1" dirty="0" err="1" smtClean="0"/>
              <a:t>agideepaka</a:t>
            </a:r>
            <a:r>
              <a:rPr lang="en-US" sz="2800" i="1" dirty="0" smtClean="0"/>
              <a:t> properties decreases </a:t>
            </a:r>
            <a:r>
              <a:rPr lang="en-US" sz="2800" i="1" dirty="0" err="1" smtClean="0"/>
              <a:t>ama</a:t>
            </a:r>
            <a:r>
              <a:rPr lang="en-US" sz="2800" i="1" dirty="0" smtClean="0"/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endParaRPr lang="en-US" sz="2800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Rasayana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Immunomodulator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helps to improve digestion and metabolism as well as microcirculations, thus allowing to obtain the best qualities of all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Dhatus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/>
          </a:p>
        </p:txBody>
      </p:sp>
      <p:pic>
        <p:nvPicPr>
          <p:cNvPr id="263" name="Google Shape;263;p18" descr="discussi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604" y="5329646"/>
            <a:ext cx="3857625" cy="152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0"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xfrm>
            <a:off x="-918754" y="0"/>
            <a:ext cx="88870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i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880" y="1026943"/>
            <a:ext cx="8196775" cy="5099222"/>
          </a:xfrm>
        </p:spPr>
        <p:txBody>
          <a:bodyPr>
            <a:normAutofit fontScale="92500" lnSpcReduction="20000"/>
          </a:bodyPr>
          <a:lstStyle/>
          <a:p>
            <a:pPr marL="342900" lvl="0">
              <a:lnSpc>
                <a:spcPct val="80000"/>
              </a:lnSpc>
              <a:spcBef>
                <a:spcPts val="448"/>
              </a:spcBef>
              <a:buSzPts val="2240"/>
              <a:buFont typeface="Noto Sans Symbols"/>
              <a:buChar char="❑"/>
            </a:pPr>
            <a:r>
              <a:rPr lang="en-US" dirty="0" smtClean="0"/>
              <a:t> </a:t>
            </a:r>
            <a:r>
              <a:rPr lang="en-US" i="1" dirty="0" err="1" smtClean="0"/>
              <a:t>Rasayana</a:t>
            </a:r>
            <a:r>
              <a:rPr lang="en-US" dirty="0" smtClean="0"/>
              <a:t> acts on seven </a:t>
            </a:r>
            <a:r>
              <a:rPr lang="en-US" i="1" dirty="0" err="1" smtClean="0"/>
              <a:t>Dhatus</a:t>
            </a:r>
            <a:r>
              <a:rPr lang="en-US" i="1" dirty="0" smtClean="0"/>
              <a:t> </a:t>
            </a:r>
            <a:r>
              <a:rPr lang="en-US" dirty="0" smtClean="0"/>
              <a:t>which further improves the </a:t>
            </a:r>
            <a:r>
              <a:rPr lang="en-US" i="1" dirty="0" err="1" smtClean="0"/>
              <a:t>Oja</a:t>
            </a:r>
            <a:r>
              <a:rPr lang="en-US" i="1" dirty="0" smtClean="0"/>
              <a:t> </a:t>
            </a:r>
            <a:r>
              <a:rPr lang="en-US" dirty="0" smtClean="0"/>
              <a:t>which is responsible for producing good immune power in the body. This </a:t>
            </a:r>
            <a:r>
              <a:rPr lang="en-US" i="1" dirty="0" err="1" smtClean="0"/>
              <a:t>Oja</a:t>
            </a:r>
            <a:r>
              <a:rPr lang="en-US" dirty="0" smtClean="0"/>
              <a:t> gives immunity to the body by nonspecific way mediated through </a:t>
            </a:r>
            <a:r>
              <a:rPr lang="en-US" dirty="0" err="1" smtClean="0"/>
              <a:t>neutrophils</a:t>
            </a:r>
            <a:r>
              <a:rPr lang="en-US" dirty="0" smtClean="0"/>
              <a:t> and </a:t>
            </a:r>
            <a:r>
              <a:rPr lang="en-US" dirty="0" err="1" smtClean="0"/>
              <a:t>monocytes</a:t>
            </a:r>
            <a:r>
              <a:rPr lang="en-US" dirty="0" smtClean="0"/>
              <a:t> and by specific way mediated by B lymphocytes which acts against the virus and bacterial pathogens. </a:t>
            </a:r>
          </a:p>
          <a:p>
            <a:pPr marL="342900" lvl="0">
              <a:lnSpc>
                <a:spcPct val="80000"/>
              </a:lnSpc>
              <a:spcBef>
                <a:spcPts val="448"/>
              </a:spcBef>
              <a:buSzPts val="2240"/>
              <a:buFont typeface="Noto Sans Symbols"/>
              <a:buChar char="❑"/>
            </a:pPr>
            <a:r>
              <a:rPr lang="en-US" dirty="0" err="1" smtClean="0"/>
              <a:t>Humoral</a:t>
            </a:r>
            <a:r>
              <a:rPr lang="en-US" dirty="0" smtClean="0"/>
              <a:t> mediated by B lymphocytes become plasma cells and produces </a:t>
            </a:r>
            <a:r>
              <a:rPr lang="en-US" dirty="0" err="1" smtClean="0"/>
              <a:t>immunoglobin</a:t>
            </a:r>
            <a:r>
              <a:rPr lang="en-US" dirty="0" smtClean="0"/>
              <a:t> which destroys antigens. </a:t>
            </a:r>
          </a:p>
          <a:p>
            <a:pPr marL="342900" lvl="0">
              <a:lnSpc>
                <a:spcPct val="80000"/>
              </a:lnSpc>
              <a:spcBef>
                <a:spcPts val="448"/>
              </a:spcBef>
              <a:buSzPts val="2240"/>
              <a:buFont typeface="Noto Sans Symbols"/>
              <a:buChar char="❑"/>
            </a:pPr>
            <a:r>
              <a:rPr lang="en-US" dirty="0" smtClean="0"/>
              <a:t>Same as </a:t>
            </a:r>
            <a:r>
              <a:rPr lang="en-US" dirty="0" err="1" smtClean="0"/>
              <a:t>mrityunjaya</a:t>
            </a:r>
            <a:r>
              <a:rPr lang="en-US" dirty="0" smtClean="0"/>
              <a:t> rasa Majority of </a:t>
            </a:r>
            <a:r>
              <a:rPr lang="en-US" i="1" dirty="0" err="1" smtClean="0"/>
              <a:t>Rasayana</a:t>
            </a:r>
            <a:r>
              <a:rPr lang="en-US" i="1" dirty="0" smtClean="0"/>
              <a:t> </a:t>
            </a:r>
            <a:r>
              <a:rPr lang="en-US" dirty="0" smtClean="0"/>
              <a:t>drugs works on numerous organs by improving their functions by acquiring </a:t>
            </a:r>
            <a:r>
              <a:rPr lang="en-US" i="1" dirty="0" err="1" smtClean="0"/>
              <a:t>Vyadhikshamatva</a:t>
            </a:r>
            <a:r>
              <a:rPr lang="en-US" dirty="0" smtClean="0"/>
              <a:t> through its appetizer, digestive, cognition enhancement, antioxidant, </a:t>
            </a:r>
            <a:r>
              <a:rPr lang="en-US" dirty="0" err="1" smtClean="0"/>
              <a:t>adaptogenic</a:t>
            </a:r>
            <a:r>
              <a:rPr lang="en-US" dirty="0" smtClean="0"/>
              <a:t> and </a:t>
            </a:r>
            <a:r>
              <a:rPr lang="en-US" dirty="0" err="1" smtClean="0"/>
              <a:t>immunomodulators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0" descr="thank you.jf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776" y="627017"/>
            <a:ext cx="10254343" cy="563009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86265" y="0"/>
            <a:ext cx="9826989" cy="305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Times New Roman"/>
              <a:buNone/>
            </a:pPr>
            <a:r>
              <a:rPr lang="en-US" sz="5400" b="1" i="1" dirty="0">
                <a:solidFill>
                  <a:srgbClr val="7030A0"/>
                </a:solidFill>
                <a:latin typeface="Algerian" pitchFamily="82" charset="0"/>
                <a:ea typeface="Times New Roman"/>
                <a:cs typeface="Times New Roman"/>
                <a:sym typeface="Times New Roman"/>
              </a:rPr>
              <a:t>ROLE OF </a:t>
            </a:r>
            <a:r>
              <a:rPr lang="en-US" sz="5400" b="1" i="1" dirty="0" smtClean="0">
                <a:solidFill>
                  <a:srgbClr val="7030A0"/>
                </a:solidFill>
                <a:latin typeface="Algerian" pitchFamily="82" charset="0"/>
                <a:ea typeface="Times New Roman"/>
                <a:cs typeface="Times New Roman"/>
                <a:sym typeface="Times New Roman"/>
              </a:rPr>
              <a:t>MRITYUJAYA RASA IN </a:t>
            </a:r>
            <a:r>
              <a:rPr lang="en-US" sz="5400" b="1" i="1" dirty="0">
                <a:solidFill>
                  <a:srgbClr val="7030A0"/>
                </a:solidFill>
                <a:latin typeface="Algerian" pitchFamily="82" charset="0"/>
                <a:ea typeface="Times New Roman"/>
                <a:cs typeface="Times New Roman"/>
                <a:sym typeface="Times New Roman"/>
              </a:rPr>
              <a:t>IMMUNOMODULATION</a:t>
            </a:r>
            <a:endParaRPr sz="5400" b="1" i="1">
              <a:solidFill>
                <a:srgbClr val="7030A0"/>
              </a:solidFill>
              <a:latin typeface="Algerian" pitchFamily="8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96548" y="3597369"/>
            <a:ext cx="4491181" cy="239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i="1" u="none" cap="none" dirty="0">
                <a:solidFill>
                  <a:schemeClr val="dk1"/>
                </a:solidFill>
                <a:latin typeface="Arial Rounded MT Bold" pitchFamily="34" charset="0"/>
                <a:ea typeface="Times New Roman"/>
                <a:cs typeface="Times New Roman"/>
                <a:sym typeface="Times New Roman"/>
              </a:rPr>
              <a:t>PRESENTER</a:t>
            </a:r>
            <a:endParaRPr>
              <a:latin typeface="Arial Rounded MT Bold" pitchFamily="34" charset="0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PRIYANKA B PATIL</a:t>
            </a:r>
            <a:endParaRPr sz="1600" b="1" i="1" u="non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Assistant Professor, Dept of RS &amp; BK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RKM AMC &amp; Hospital 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Vijayapura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.</a:t>
            </a:r>
            <a:endParaRPr b="1"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5500" y="4002157"/>
            <a:ext cx="2416500" cy="2855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763486" y="274638"/>
            <a:ext cx="981891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en-US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CONTENTS</a:t>
            </a:r>
            <a:endParaRPr b="1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913774" y="1408530"/>
            <a:ext cx="10363826" cy="499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Introduction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Scope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 smtClean="0">
                <a:solidFill>
                  <a:schemeClr val="lt1"/>
                </a:solidFill>
              </a:rPr>
              <a:t>Concept </a:t>
            </a:r>
            <a:r>
              <a:rPr lang="en-US" sz="2400" dirty="0">
                <a:solidFill>
                  <a:schemeClr val="lt1"/>
                </a:solidFill>
              </a:rPr>
              <a:t>of </a:t>
            </a:r>
            <a:r>
              <a:rPr lang="en-US" sz="2400" dirty="0" err="1">
                <a:solidFill>
                  <a:schemeClr val="lt1"/>
                </a:solidFill>
              </a:rPr>
              <a:t>immunomodulation</a:t>
            </a:r>
            <a:endParaRPr sz="24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 smtClean="0">
                <a:solidFill>
                  <a:schemeClr val="lt1"/>
                </a:solidFill>
              </a:rPr>
              <a:t>Yoga/Formulation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List of references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Method of preparation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Properties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Mode of action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Discussion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conclusion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5000"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557348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6600" b="1" i="1" dirty="0" smtClean="0">
                <a:solidFill>
                  <a:srgbClr val="C00000"/>
                </a:solidFill>
                <a:latin typeface="Arial Black" pitchFamily="34" charset="0"/>
              </a:rPr>
              <a:t>Introduction </a:t>
            </a:r>
            <a:endParaRPr sz="6600" b="1" i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609600" y="927463"/>
            <a:ext cx="10972800" cy="572153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400" b="1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  <p:graphicFrame>
        <p:nvGraphicFramePr>
          <p:cNvPr id="8" name="Diagram 7"/>
          <p:cNvGraphicFramePr/>
          <p:nvPr/>
        </p:nvGraphicFramePr>
        <p:xfrm>
          <a:off x="537058" y="1097030"/>
          <a:ext cx="110453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3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913774" y="1"/>
            <a:ext cx="10363200" cy="84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Arial"/>
              <a:buNone/>
            </a:pPr>
            <a:r>
              <a:rPr lang="en-US" sz="4800" b="1" i="1" dirty="0" smtClean="0">
                <a:solidFill>
                  <a:srgbClr val="00B0F0"/>
                </a:solidFill>
                <a:latin typeface="Algerian" pitchFamily="82" charset="0"/>
              </a:rPr>
              <a:t>SCOPE</a:t>
            </a:r>
            <a:r>
              <a:rPr lang="en-US" sz="4800" b="1" i="1" dirty="0" smtClean="0">
                <a:solidFill>
                  <a:srgbClr val="00B0F0"/>
                </a:solidFill>
              </a:rPr>
              <a:t> </a:t>
            </a:r>
            <a:endParaRPr sz="4800" b="1" i="1">
              <a:solidFill>
                <a:srgbClr val="00B0F0"/>
              </a:solidFill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35725" y="783771"/>
            <a:ext cx="4653104" cy="843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potent tool </a:t>
            </a:r>
            <a:endParaRPr sz="2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133205" y="1641022"/>
            <a:ext cx="6023669" cy="843300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1" indent="-1143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Immunomodulators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considered now as one of the most potent tools in the management of health and disease by modern medicine.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35725" y="2617295"/>
            <a:ext cx="5112084" cy="105543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subject of scientific investigation.</a:t>
            </a:r>
            <a:endParaRPr sz="2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720830" y="3693156"/>
            <a:ext cx="7336376" cy="1005453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1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1" indent="-114300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modulation of immune response by using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Ayurvedic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medications as a possible therapeutic measure has now become a subject of scientific investigation.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635725" y="4861015"/>
            <a:ext cx="6374223" cy="843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Bringing the Modern concept closer to the Ayurveda</a:t>
            </a:r>
            <a:endParaRPr sz="2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2935013" y="5718266"/>
            <a:ext cx="8994390" cy="949820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1" indent="-1143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recent understanding of Circadian rhythms, seasonal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variatons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different psychological states on immune system,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endocrine – immune  axis or the influence of exercise are unfolding many such concepts which are bringing the modern concept closer to the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Ayurvedic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principles of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Vyadhikshamatwa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609600" y="-7257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of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Immunomodulation</a:t>
            </a:r>
            <a:endParaRPr b="1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609600" y="1149531"/>
            <a:ext cx="10972800" cy="549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2032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Char char="•"/>
            </a:pP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  <p:graphicFrame>
        <p:nvGraphicFramePr>
          <p:cNvPr id="7" name="Diagram 6"/>
          <p:cNvGraphicFramePr/>
          <p:nvPr/>
        </p:nvGraphicFramePr>
        <p:xfrm>
          <a:off x="711208" y="916821"/>
          <a:ext cx="105809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YOGA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MRITHYUJAYA RASA</a:t>
            </a:r>
            <a:endParaRPr lang="en-US" dirty="0"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172741" y="1989071"/>
            <a:ext cx="7550422" cy="482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1" cap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NTRODUCTION </a:t>
            </a:r>
            <a:endParaRPr sz="24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en-IN" sz="2400" dirty="0" err="1" smtClean="0">
                <a:solidFill>
                  <a:schemeClr val="tx1"/>
                </a:solidFill>
              </a:rPr>
              <a:t>Mrithyunjaya</a:t>
            </a:r>
            <a:r>
              <a:rPr lang="en-IN" sz="2400" dirty="0" smtClean="0">
                <a:solidFill>
                  <a:schemeClr val="tx1"/>
                </a:solidFill>
              </a:rPr>
              <a:t> Rasa is </a:t>
            </a:r>
            <a:r>
              <a:rPr lang="en-IN" sz="2400" dirty="0" smtClean="0">
                <a:solidFill>
                  <a:schemeClr val="tx1"/>
                </a:solidFill>
              </a:rPr>
              <a:t>most popular  </a:t>
            </a:r>
            <a:r>
              <a:rPr lang="en-IN" sz="2400" dirty="0" err="1" smtClean="0">
                <a:solidFill>
                  <a:schemeClr val="tx1"/>
                </a:solidFill>
              </a:rPr>
              <a:t>herbo</a:t>
            </a:r>
            <a:r>
              <a:rPr lang="en-IN" sz="2400" dirty="0" smtClean="0">
                <a:solidFill>
                  <a:schemeClr val="tx1"/>
                </a:solidFill>
              </a:rPr>
              <a:t>-mineral Formulation mentioned under </a:t>
            </a:r>
            <a:r>
              <a:rPr lang="en-IN" sz="2400" dirty="0" err="1" smtClean="0">
                <a:solidFill>
                  <a:schemeClr val="tx1"/>
                </a:solidFill>
              </a:rPr>
              <a:t>Jwaradhikara</a:t>
            </a:r>
            <a:r>
              <a:rPr lang="en-IN" sz="2400" dirty="0" smtClean="0">
                <a:solidFill>
                  <a:schemeClr val="tx1"/>
                </a:solidFill>
              </a:rPr>
              <a:t> in all references</a:t>
            </a:r>
            <a:r>
              <a:rPr lang="en-IN" sz="2400" dirty="0" smtClean="0">
                <a:solidFill>
                  <a:schemeClr val="tx1"/>
                </a:solidFill>
              </a:rPr>
              <a:t>. Most </a:t>
            </a:r>
            <a:r>
              <a:rPr lang="en-IN" sz="2400" dirty="0" smtClean="0">
                <a:solidFill>
                  <a:schemeClr val="tx1"/>
                </a:solidFill>
              </a:rPr>
              <a:t>of the </a:t>
            </a:r>
            <a:r>
              <a:rPr lang="en-IN" sz="2400" dirty="0" err="1" smtClean="0">
                <a:solidFill>
                  <a:schemeClr val="tx1"/>
                </a:solidFill>
              </a:rPr>
              <a:t>Jwarahara</a:t>
            </a:r>
            <a:r>
              <a:rPr lang="en-IN" sz="2400" dirty="0" smtClean="0">
                <a:solidFill>
                  <a:schemeClr val="tx1"/>
                </a:solidFill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</a:rPr>
              <a:t>yogas</a:t>
            </a:r>
            <a:r>
              <a:rPr lang="en-IN" sz="2400" dirty="0" smtClean="0">
                <a:solidFill>
                  <a:schemeClr val="tx1"/>
                </a:solidFill>
              </a:rPr>
              <a:t> having </a:t>
            </a:r>
            <a:r>
              <a:rPr lang="en-IN" sz="2400" dirty="0" err="1" smtClean="0">
                <a:solidFill>
                  <a:schemeClr val="tx1"/>
                </a:solidFill>
              </a:rPr>
              <a:t>Hingula</a:t>
            </a:r>
            <a:r>
              <a:rPr lang="en-IN" sz="2400" dirty="0" smtClean="0">
                <a:solidFill>
                  <a:schemeClr val="tx1"/>
                </a:solidFill>
              </a:rPr>
              <a:t> and </a:t>
            </a:r>
            <a:r>
              <a:rPr lang="en-IN" sz="2400" dirty="0" err="1" smtClean="0">
                <a:solidFill>
                  <a:schemeClr val="tx1"/>
                </a:solidFill>
              </a:rPr>
              <a:t>Vatsanabha</a:t>
            </a:r>
            <a:r>
              <a:rPr lang="en-IN" sz="2400" dirty="0" smtClean="0">
                <a:solidFill>
                  <a:schemeClr val="tx1"/>
                </a:solidFill>
              </a:rPr>
              <a:t> as main ingredients</a:t>
            </a:r>
            <a:r>
              <a:rPr lang="en-IN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chemeClr val="tx1"/>
                </a:solidFill>
              </a:rPr>
              <a:t>It’s one </a:t>
            </a:r>
            <a:r>
              <a:rPr lang="en-IN" sz="2400" dirty="0" smtClean="0">
                <a:solidFill>
                  <a:schemeClr val="tx1"/>
                </a:solidFill>
              </a:rPr>
              <a:t>of the best </a:t>
            </a:r>
            <a:r>
              <a:rPr lang="en-IN" sz="2400" dirty="0" err="1" smtClean="0">
                <a:solidFill>
                  <a:schemeClr val="tx1"/>
                </a:solidFill>
              </a:rPr>
              <a:t>Rasayoga</a:t>
            </a:r>
            <a:r>
              <a:rPr lang="en-IN" sz="2400" dirty="0" smtClean="0">
                <a:solidFill>
                  <a:schemeClr val="tx1"/>
                </a:solidFill>
              </a:rPr>
              <a:t> to reduce the </a:t>
            </a:r>
            <a:r>
              <a:rPr lang="en-IN" sz="2400" dirty="0" err="1" smtClean="0">
                <a:solidFill>
                  <a:schemeClr val="tx1"/>
                </a:solidFill>
              </a:rPr>
              <a:t>Jwara</a:t>
            </a:r>
            <a:r>
              <a:rPr lang="en-IN" sz="2400" dirty="0" smtClean="0">
                <a:solidFill>
                  <a:schemeClr val="tx1"/>
                </a:solidFill>
              </a:rPr>
              <a:t> with Different </a:t>
            </a:r>
            <a:r>
              <a:rPr lang="en-IN" sz="2400" dirty="0" err="1" smtClean="0">
                <a:solidFill>
                  <a:schemeClr val="tx1"/>
                </a:solidFill>
              </a:rPr>
              <a:t>Anupanas</a:t>
            </a:r>
            <a:r>
              <a:rPr lang="en-IN" sz="2400" dirty="0" smtClean="0">
                <a:solidFill>
                  <a:schemeClr val="tx1"/>
                </a:solidFill>
              </a:rPr>
              <a:t>. It rectifies </a:t>
            </a:r>
            <a:r>
              <a:rPr lang="en-IN" sz="2400" dirty="0" err="1" smtClean="0">
                <a:solidFill>
                  <a:schemeClr val="tx1"/>
                </a:solidFill>
              </a:rPr>
              <a:t>agni</a:t>
            </a:r>
            <a:r>
              <a:rPr lang="en-IN" sz="2400" dirty="0" smtClean="0">
                <a:solidFill>
                  <a:schemeClr val="tx1"/>
                </a:solidFill>
              </a:rPr>
              <a:t> by acting on </a:t>
            </a:r>
            <a:r>
              <a:rPr lang="en-IN" sz="2400" dirty="0" err="1" smtClean="0">
                <a:solidFill>
                  <a:schemeClr val="tx1"/>
                </a:solidFill>
              </a:rPr>
              <a:t>rasavaha</a:t>
            </a:r>
            <a:r>
              <a:rPr lang="en-IN" sz="2400" dirty="0" smtClean="0">
                <a:solidFill>
                  <a:schemeClr val="tx1"/>
                </a:solidFill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</a:rPr>
              <a:t>srotas</a:t>
            </a:r>
            <a:r>
              <a:rPr lang="en-IN" sz="2400" dirty="0" smtClean="0">
                <a:solidFill>
                  <a:schemeClr val="tx1"/>
                </a:solidFill>
              </a:rPr>
              <a:t>.</a:t>
            </a:r>
            <a:endParaRPr lang="en-US" sz="2400" cap="none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  <a:buFont typeface="Wingdings" pitchFamily="2" charset="2"/>
              <a:buChar char="q"/>
            </a:pPr>
            <a:r>
              <a:rPr lang="en-US" sz="240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Most 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of the ingredients of formulation are having properties of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Tikta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madhura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rasa,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laghu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ruksha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teekshna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guna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katu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vipaka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ushna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veerya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and having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kaphavata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shamaka</a:t>
            </a:r>
            <a:r>
              <a:rPr lang="en-US" sz="2400" cap="none" dirty="0">
                <a:latin typeface="Times New Roman"/>
                <a:ea typeface="Times New Roman"/>
                <a:cs typeface="Times New Roman"/>
                <a:sym typeface="Times New Roman"/>
              </a:rPr>
              <a:t> properties.</a:t>
            </a:r>
            <a:endParaRPr sz="2400"/>
          </a:p>
          <a:p>
            <a:pPr marL="0" indent="0">
              <a:lnSpc>
                <a:spcPct val="90000"/>
              </a:lnSpc>
              <a:spcBef>
                <a:spcPts val="480"/>
              </a:spcBef>
              <a:buSzPts val="2400"/>
              <a:buFont typeface="Wingdings" pitchFamily="2" charset="2"/>
              <a:buChar char="q"/>
            </a:pPr>
            <a:endParaRPr sz="2400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0000"/>
              </a:lnSpc>
              <a:spcBef>
                <a:spcPts val="480"/>
              </a:spcBef>
              <a:buSzPts val="2400"/>
              <a:buFont typeface="Wingdings" pitchFamily="2" charset="2"/>
              <a:buChar char="q"/>
            </a:pPr>
            <a:endParaRPr sz="24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  <p:pic>
        <p:nvPicPr>
          <p:cNvPr id="8" name="Picture 7" descr="tabl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846" y="2532185"/>
            <a:ext cx="4529797" cy="43048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999"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887649" y="-30151"/>
            <a:ext cx="10364451" cy="9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ts val="4400"/>
              <a:buFont typeface="Arial"/>
              <a:buNone/>
            </a:pPr>
            <a:r>
              <a:rPr lang="en-US" b="1" i="1" dirty="0">
                <a:solidFill>
                  <a:srgbClr val="D99593"/>
                </a:solidFill>
              </a:rPr>
              <a:t>List of references</a:t>
            </a:r>
            <a:endParaRPr b="1" i="1">
              <a:solidFill>
                <a:srgbClr val="D99593"/>
              </a:solidFill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29580" y="956603"/>
            <a:ext cx="11299370" cy="540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AFI  1</a:t>
            </a:r>
            <a:r>
              <a:rPr lang="en-IN" baseline="30000" dirty="0" smtClean="0">
                <a:solidFill>
                  <a:schemeClr val="tx1"/>
                </a:solidFill>
              </a:rPr>
              <a:t>st</a:t>
            </a:r>
            <a:r>
              <a:rPr lang="en-IN" dirty="0" smtClean="0">
                <a:solidFill>
                  <a:schemeClr val="tx1"/>
                </a:solidFill>
              </a:rPr>
              <a:t>  Volume  ( BR )</a:t>
            </a:r>
          </a:p>
          <a:p>
            <a:r>
              <a:rPr lang="en-IN" dirty="0" err="1" smtClean="0">
                <a:solidFill>
                  <a:schemeClr val="tx1"/>
                </a:solidFill>
              </a:rPr>
              <a:t>Bhaishajya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Ratnavali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Jwaradhikara</a:t>
            </a:r>
            <a:r>
              <a:rPr lang="en-IN" dirty="0" smtClean="0">
                <a:solidFill>
                  <a:schemeClr val="tx1"/>
                </a:solidFill>
              </a:rPr>
              <a:t> (510-519).</a:t>
            </a:r>
          </a:p>
          <a:p>
            <a:r>
              <a:rPr lang="en-IN" dirty="0" err="1" smtClean="0">
                <a:solidFill>
                  <a:schemeClr val="tx1"/>
                </a:solidFill>
              </a:rPr>
              <a:t>Rasendra</a:t>
            </a:r>
            <a:r>
              <a:rPr lang="en-IN" dirty="0" smtClean="0">
                <a:solidFill>
                  <a:schemeClr val="tx1"/>
                </a:solidFill>
              </a:rPr>
              <a:t> Sara </a:t>
            </a:r>
            <a:r>
              <a:rPr lang="en-IN" dirty="0" err="1" smtClean="0">
                <a:solidFill>
                  <a:schemeClr val="tx1"/>
                </a:solidFill>
              </a:rPr>
              <a:t>Sangraha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Jwara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Chikitsa</a:t>
            </a:r>
            <a:r>
              <a:rPr lang="en-IN" dirty="0" smtClean="0">
                <a:solidFill>
                  <a:schemeClr val="tx1"/>
                </a:solidFill>
              </a:rPr>
              <a:t> 624pp.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68" name="Google Shape;168;p9" descr="gif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9322" y="412020"/>
            <a:ext cx="3467100" cy="27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Role of Mrityujaya rasa in immunomodulation.</a:t>
            </a:r>
            <a:endParaRPr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4293" y="-752619"/>
            <a:ext cx="3362171" cy="11338559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2197" y="4965899"/>
            <a:ext cx="7484011" cy="184186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15-12-2020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80" name="Google Shape;18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Role of </a:t>
            </a:r>
            <a:r>
              <a:rPr lang="en-US" dirty="0" err="1" smtClean="0"/>
              <a:t>Mrityujaya</a:t>
            </a:r>
            <a:r>
              <a:rPr lang="en-US" dirty="0" smtClean="0"/>
              <a:t> rasa in </a:t>
            </a:r>
            <a:r>
              <a:rPr lang="en-US" dirty="0" err="1" smtClean="0"/>
              <a:t>immunomodulation</a:t>
            </a:r>
            <a:r>
              <a:rPr lang="en-US" dirty="0" smtClean="0"/>
              <a:t>.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91845" y="1803624"/>
            <a:ext cx="5134704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51510" indent="-514350">
              <a:buFont typeface="+mj-lt"/>
              <a:buAutoNum type="arabicPeriod"/>
            </a:pP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Vatsanabha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-1part</a:t>
            </a:r>
          </a:p>
          <a:p>
            <a:pPr marL="651510" indent="-514350">
              <a:buFont typeface="+mj-lt"/>
              <a:buAutoNum type="arabicPeriod"/>
            </a:pP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Marica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- 1 part </a:t>
            </a:r>
          </a:p>
          <a:p>
            <a:pPr marL="651510" indent="-514350">
              <a:buFont typeface="+mj-lt"/>
              <a:buAutoNum type="arabicPeriod"/>
            </a:pP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Pippali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1 part</a:t>
            </a:r>
          </a:p>
          <a:p>
            <a:pPr marL="651510" indent="-514350">
              <a:buFont typeface="+mj-lt"/>
              <a:buAutoNum type="arabicPeriod"/>
            </a:pP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Gandhaka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- 1 part </a:t>
            </a:r>
          </a:p>
          <a:p>
            <a:pPr marL="651510" indent="-514350">
              <a:buFont typeface="+mj-lt"/>
              <a:buAutoNum type="arabicPeriod"/>
            </a:pP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Tankana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- 1 part </a:t>
            </a:r>
          </a:p>
          <a:p>
            <a:pPr marL="651510" indent="-514350">
              <a:buFont typeface="+mj-lt"/>
              <a:buAutoNum type="arabicPeriod"/>
            </a:pP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Hingula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2 part  </a:t>
            </a:r>
          </a:p>
          <a:p>
            <a:pPr marL="651510" indent="-514350"/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OR</a:t>
            </a:r>
          </a:p>
          <a:p>
            <a:pPr marL="137160" indent="0">
              <a:buNone/>
            </a:pPr>
            <a:r>
              <a:rPr lang="en-IN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</a:t>
            </a: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Rasa (</a:t>
            </a: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Parada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– 1 part. </a:t>
            </a:r>
            <a:endParaRPr lang="en-I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54723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INGREDIENTS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983</Words>
  <PresentationFormat>Custom</PresentationFormat>
  <Paragraphs>179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 COME</vt:lpstr>
      <vt:lpstr>ROLE OF MRITYUJAYA RASA IN IMMUNOMODULATION</vt:lpstr>
      <vt:lpstr>CONTENTS</vt:lpstr>
      <vt:lpstr>Introduction </vt:lpstr>
      <vt:lpstr>SCOPE </vt:lpstr>
      <vt:lpstr>Concept of Immunomodulation</vt:lpstr>
      <vt:lpstr>YOGA – MRITHYUJAYA RASA</vt:lpstr>
      <vt:lpstr>List of references</vt:lpstr>
      <vt:lpstr>Slide 9</vt:lpstr>
      <vt:lpstr>Method of preparation &amp; Dose</vt:lpstr>
      <vt:lpstr>Properties of drugs</vt:lpstr>
      <vt:lpstr>Slide 12</vt:lpstr>
      <vt:lpstr>Discussion </vt:lpstr>
      <vt:lpstr>Conclusion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MRITYUJAYA RASA IN IMMUNOMODULATION</dc:title>
  <dc:creator>DELL</dc:creator>
  <cp:lastModifiedBy>ASUS</cp:lastModifiedBy>
  <cp:revision>9</cp:revision>
  <dcterms:created xsi:type="dcterms:W3CDTF">2020-12-12T07:58:09Z</dcterms:created>
  <dcterms:modified xsi:type="dcterms:W3CDTF">2023-01-05T10:23:33Z</dcterms:modified>
</cp:coreProperties>
</file>