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4" r:id="rId4"/>
    <p:sldId id="265" r:id="rId5"/>
    <p:sldId id="257" r:id="rId6"/>
    <p:sldId id="266" r:id="rId7"/>
    <p:sldId id="260" r:id="rId8"/>
    <p:sldId id="267" r:id="rId9"/>
    <p:sldId id="268" r:id="rId10"/>
    <p:sldId id="269" r:id="rId11"/>
    <p:sldId id="270" r:id="rId12"/>
    <p:sldId id="271" r:id="rId13"/>
    <p:sldId id="272" r:id="rId14"/>
    <p:sldId id="273" r:id="rId15"/>
    <p:sldId id="274" r:id="rId16"/>
    <p:sldId id="275"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hyperlink" Target="https://en.wikipedia.org/wiki/Inferior_longitudinal_muscle" TargetMode="External" /><Relationship Id="rId7" Type="http://schemas.openxmlformats.org/officeDocument/2006/relationships/image" Target="../media/image1.jpeg" /><Relationship Id="rId2" Type="http://schemas.openxmlformats.org/officeDocument/2006/relationships/hyperlink" Target="https://en.wikipedia.org/wiki/Superior_longitudinal_muscle_of_tongue" TargetMode="External" /><Relationship Id="rId1" Type="http://schemas.openxmlformats.org/officeDocument/2006/relationships/slideLayout" Target="../slideLayouts/slideLayout1.xml" /><Relationship Id="rId6" Type="http://schemas.openxmlformats.org/officeDocument/2006/relationships/hyperlink" Target="https://en.wikipedia.org/wiki/Tongue_rolling" TargetMode="External" /><Relationship Id="rId5" Type="http://schemas.openxmlformats.org/officeDocument/2006/relationships/hyperlink" Target="https://en.wikipedia.org/wiki/Transverse_muscle_of_tongue" TargetMode="External" /><Relationship Id="rId4" Type="http://schemas.openxmlformats.org/officeDocument/2006/relationships/hyperlink" Target="https://en.wikipedia.org/wiki/Vertical_muscle_of_tongue" TargetMode="External" /></Relationships>
</file>

<file path=ppt/slides/_rels/slide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1.jpe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199"/>
          </a:xfrm>
        </p:spPr>
        <p:txBody>
          <a:bodyPr/>
          <a:lstStyle/>
          <a:p>
            <a:endParaRPr lang="en-US" dirty="0"/>
          </a:p>
        </p:txBody>
      </p:sp>
      <p:sp>
        <p:nvSpPr>
          <p:cNvPr id="3" name="Subtitle 2"/>
          <p:cNvSpPr>
            <a:spLocks noGrp="1"/>
          </p:cNvSpPr>
          <p:nvPr>
            <p:ph type="subTitle" idx="1"/>
          </p:nvPr>
        </p:nvSpPr>
        <p:spPr>
          <a:xfrm>
            <a:off x="4038600" y="1752600"/>
            <a:ext cx="5105400" cy="4953000"/>
          </a:xfrm>
        </p:spPr>
        <p:txBody>
          <a:bodyPr>
            <a:normAutofit fontScale="92500"/>
          </a:bodyPr>
          <a:lstStyle/>
          <a:p>
            <a:r>
              <a:rPr lang="en-US" sz="2400" b="1" dirty="0">
                <a:solidFill>
                  <a:srgbClr val="FF0000"/>
                </a:solidFill>
              </a:rPr>
              <a:t>ANATOMY OF </a:t>
            </a:r>
          </a:p>
          <a:p>
            <a:r>
              <a:rPr lang="en-US" sz="8800" b="1" dirty="0">
                <a:solidFill>
                  <a:srgbClr val="00B0F0"/>
                </a:solidFill>
                <a:latin typeface="Bookman Old Style" pitchFamily="18" charset="0"/>
              </a:rPr>
              <a:t>TONGUE</a:t>
            </a:r>
          </a:p>
          <a:p>
            <a:endParaRPr lang="en-US" sz="1300" b="1" dirty="0">
              <a:solidFill>
                <a:schemeClr val="tx2">
                  <a:lumMod val="60000"/>
                  <a:lumOff val="40000"/>
                </a:schemeClr>
              </a:solidFill>
            </a:endParaRPr>
          </a:p>
          <a:p>
            <a:endParaRPr lang="en-US" sz="1300" b="1" dirty="0">
              <a:solidFill>
                <a:schemeClr val="tx2">
                  <a:lumMod val="60000"/>
                  <a:lumOff val="40000"/>
                </a:schemeClr>
              </a:solidFill>
            </a:endParaRPr>
          </a:p>
          <a:p>
            <a:endParaRPr lang="en-US" sz="1300" b="1" dirty="0">
              <a:solidFill>
                <a:schemeClr val="tx2">
                  <a:lumMod val="60000"/>
                  <a:lumOff val="40000"/>
                </a:schemeClr>
              </a:solidFill>
            </a:endParaRPr>
          </a:p>
          <a:p>
            <a:endParaRPr lang="en-US" sz="1300" b="1" dirty="0">
              <a:solidFill>
                <a:schemeClr val="tx2">
                  <a:lumMod val="60000"/>
                  <a:lumOff val="40000"/>
                </a:schemeClr>
              </a:solidFill>
            </a:endParaRPr>
          </a:p>
          <a:p>
            <a:endParaRPr lang="en-US" sz="1300" b="1" dirty="0">
              <a:solidFill>
                <a:schemeClr val="tx2">
                  <a:lumMod val="60000"/>
                  <a:lumOff val="40000"/>
                </a:schemeClr>
              </a:solidFill>
            </a:endParaRPr>
          </a:p>
          <a:p>
            <a:r>
              <a:rPr lang="en-US" sz="1800" b="1" dirty="0">
                <a:solidFill>
                  <a:schemeClr val="tx2">
                    <a:lumMod val="60000"/>
                    <a:lumOff val="40000"/>
                  </a:schemeClr>
                </a:solidFill>
              </a:rPr>
              <a:t>By ;</a:t>
            </a:r>
          </a:p>
          <a:p>
            <a:r>
              <a:rPr lang="en-US" sz="1800" b="1" dirty="0">
                <a:solidFill>
                  <a:schemeClr val="tx2">
                    <a:lumMod val="60000"/>
                    <a:lumOff val="40000"/>
                  </a:schemeClr>
                </a:solidFill>
              </a:rPr>
              <a:t>Dr. </a:t>
            </a:r>
            <a:r>
              <a:rPr lang="en-US" sz="1800" b="1" dirty="0" err="1">
                <a:solidFill>
                  <a:schemeClr val="tx2">
                    <a:lumMod val="60000"/>
                    <a:lumOff val="40000"/>
                  </a:schemeClr>
                </a:solidFill>
              </a:rPr>
              <a:t>Manjula</a:t>
            </a:r>
            <a:r>
              <a:rPr lang="en-US" sz="1800" b="1" dirty="0">
                <a:solidFill>
                  <a:schemeClr val="tx2">
                    <a:lumMod val="60000"/>
                    <a:lumOff val="40000"/>
                  </a:schemeClr>
                </a:solidFill>
              </a:rPr>
              <a:t> </a:t>
            </a:r>
            <a:r>
              <a:rPr lang="en-US" sz="1800" b="1" dirty="0" err="1">
                <a:solidFill>
                  <a:schemeClr val="tx2">
                    <a:lumMod val="60000"/>
                    <a:lumOff val="40000"/>
                  </a:schemeClr>
                </a:solidFill>
              </a:rPr>
              <a:t>Vastrad</a:t>
            </a:r>
            <a:endParaRPr lang="en-US" sz="1800" b="1" dirty="0">
              <a:solidFill>
                <a:schemeClr val="tx2">
                  <a:lumMod val="60000"/>
                  <a:lumOff val="40000"/>
                </a:schemeClr>
              </a:solidFill>
            </a:endParaRPr>
          </a:p>
          <a:p>
            <a:r>
              <a:rPr lang="en-US" sz="1800" b="1" dirty="0">
                <a:solidFill>
                  <a:schemeClr val="tx2">
                    <a:lumMod val="60000"/>
                    <a:lumOff val="40000"/>
                  </a:schemeClr>
                </a:solidFill>
              </a:rPr>
              <a:t>Asst Prof</a:t>
            </a:r>
          </a:p>
          <a:p>
            <a:r>
              <a:rPr lang="en-US" sz="1800" b="1" dirty="0">
                <a:solidFill>
                  <a:schemeClr val="tx2">
                    <a:lumMod val="60000"/>
                    <a:lumOff val="40000"/>
                  </a:schemeClr>
                </a:solidFill>
              </a:rPr>
              <a:t>Dept of </a:t>
            </a:r>
            <a:r>
              <a:rPr lang="en-US" sz="1800" b="1" dirty="0" err="1">
                <a:solidFill>
                  <a:schemeClr val="tx2">
                    <a:lumMod val="60000"/>
                    <a:lumOff val="40000"/>
                  </a:schemeClr>
                </a:solidFill>
              </a:rPr>
              <a:t>Rachana</a:t>
            </a:r>
            <a:r>
              <a:rPr lang="en-US" sz="1800" b="1" dirty="0">
                <a:solidFill>
                  <a:schemeClr val="tx2">
                    <a:lumMod val="60000"/>
                    <a:lumOff val="40000"/>
                  </a:schemeClr>
                </a:solidFill>
              </a:rPr>
              <a:t> </a:t>
            </a:r>
            <a:r>
              <a:rPr lang="en-US" sz="1800" b="1" dirty="0" err="1">
                <a:solidFill>
                  <a:schemeClr val="tx2">
                    <a:lumMod val="60000"/>
                    <a:lumOff val="40000"/>
                  </a:schemeClr>
                </a:solidFill>
              </a:rPr>
              <a:t>Shareera</a:t>
            </a:r>
            <a:endParaRPr lang="en-US" sz="1800" b="1" dirty="0">
              <a:solidFill>
                <a:schemeClr val="tx2">
                  <a:lumMod val="60000"/>
                  <a:lumOff val="40000"/>
                </a:schemeClr>
              </a:solidFill>
            </a:endParaRPr>
          </a:p>
          <a:p>
            <a:r>
              <a:rPr lang="en-US" sz="1800" b="1" dirty="0">
                <a:solidFill>
                  <a:schemeClr val="tx2">
                    <a:lumMod val="60000"/>
                    <a:lumOff val="40000"/>
                  </a:schemeClr>
                </a:solidFill>
              </a:rPr>
              <a:t>SMVVS RKM AMC </a:t>
            </a:r>
          </a:p>
          <a:p>
            <a:r>
              <a:rPr lang="en-US" sz="1800" b="1" dirty="0" err="1">
                <a:solidFill>
                  <a:schemeClr val="tx2">
                    <a:lumMod val="60000"/>
                    <a:lumOff val="40000"/>
                  </a:schemeClr>
                </a:solidFill>
              </a:rPr>
              <a:t>VIjayapura</a:t>
            </a:r>
            <a:endParaRPr lang="en-US" sz="1800" b="1" dirty="0">
              <a:solidFill>
                <a:schemeClr val="tx2">
                  <a:lumMod val="60000"/>
                  <a:lumOff val="40000"/>
                </a:schemeClr>
              </a:solidFill>
            </a:endParaRPr>
          </a:p>
          <a:p>
            <a:endParaRPr lang="en-US" sz="8800" b="1" dirty="0">
              <a:solidFill>
                <a:schemeClr val="tx2">
                  <a:lumMod val="60000"/>
                  <a:lumOff val="40000"/>
                </a:schemeClr>
              </a:solidFill>
            </a:endParaRPr>
          </a:p>
        </p:txBody>
      </p:sp>
      <p:pic>
        <p:nvPicPr>
          <p:cNvPr id="4" name="Picture 2" descr="C:\Users\hp\Desktop\IMG-20200219-WA0019.jpg"/>
          <p:cNvPicPr>
            <a:picLocks noGrp="1" noChangeAspect="1" noChangeArrowheads="1"/>
          </p:cNvPicPr>
          <p:nvPr>
            <p:ph type="ctrTitle"/>
          </p:nvPr>
        </p:nvPicPr>
        <p:blipFill>
          <a:blip r:embed="rId2"/>
          <a:srcRect/>
          <a:stretch>
            <a:fillRect/>
          </a:stretch>
        </p:blipFill>
        <p:spPr>
          <a:xfrm>
            <a:off x="0" y="0"/>
            <a:ext cx="9144000" cy="1600200"/>
          </a:xfrm>
          <a:noFill/>
          <a:ln/>
        </p:spPr>
      </p:pic>
      <p:pic>
        <p:nvPicPr>
          <p:cNvPr id="1026" name="Picture 2"/>
          <p:cNvPicPr>
            <a:picLocks noChangeAspect="1" noChangeArrowheads="1"/>
          </p:cNvPicPr>
          <p:nvPr/>
        </p:nvPicPr>
        <p:blipFill>
          <a:blip r:embed="rId3"/>
          <a:srcRect/>
          <a:stretch>
            <a:fillRect/>
          </a:stretch>
        </p:blipFill>
        <p:spPr bwMode="auto">
          <a:xfrm>
            <a:off x="152400" y="1752600"/>
            <a:ext cx="3886200" cy="51054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199"/>
          </a:xfrm>
        </p:spPr>
        <p:txBody>
          <a:bodyPr/>
          <a:lstStyle/>
          <a:p>
            <a:endParaRPr lang="en-US" dirty="0"/>
          </a:p>
        </p:txBody>
      </p:sp>
      <p:sp>
        <p:nvSpPr>
          <p:cNvPr id="3" name="Subtitle 2"/>
          <p:cNvSpPr>
            <a:spLocks noGrp="1"/>
          </p:cNvSpPr>
          <p:nvPr>
            <p:ph type="subTitle" idx="1"/>
          </p:nvPr>
        </p:nvSpPr>
        <p:spPr>
          <a:xfrm>
            <a:off x="0" y="1600200"/>
            <a:ext cx="9144000" cy="5257800"/>
          </a:xfrm>
        </p:spPr>
        <p:txBody>
          <a:bodyPr>
            <a:normAutofit fontScale="77500" lnSpcReduction="20000"/>
          </a:bodyPr>
          <a:lstStyle/>
          <a:p>
            <a:pPr algn="just">
              <a:lnSpc>
                <a:spcPct val="150000"/>
              </a:lnSpc>
            </a:pPr>
            <a:r>
              <a:rPr lang="en-US" dirty="0">
                <a:solidFill>
                  <a:srgbClr val="00B0F0"/>
                </a:solidFill>
              </a:rPr>
              <a:t>The </a:t>
            </a:r>
            <a:r>
              <a:rPr lang="en-US" dirty="0" err="1">
                <a:solidFill>
                  <a:srgbClr val="FF0000"/>
                </a:solidFill>
              </a:rPr>
              <a:t>hyoglossus</a:t>
            </a:r>
            <a:r>
              <a:rPr lang="en-US" dirty="0">
                <a:solidFill>
                  <a:srgbClr val="FF0000"/>
                </a:solidFill>
              </a:rPr>
              <a:t>,</a:t>
            </a:r>
            <a:r>
              <a:rPr lang="en-US" dirty="0">
                <a:solidFill>
                  <a:srgbClr val="00B0F0"/>
                </a:solidFill>
              </a:rPr>
              <a:t> arises from the hyoid bone and retracts and depresses the tongue. The </a:t>
            </a:r>
            <a:r>
              <a:rPr lang="en-US" dirty="0" err="1">
                <a:solidFill>
                  <a:srgbClr val="00B0F0"/>
                </a:solidFill>
              </a:rPr>
              <a:t>chondroglossus</a:t>
            </a:r>
            <a:r>
              <a:rPr lang="en-US" dirty="0">
                <a:solidFill>
                  <a:srgbClr val="00B0F0"/>
                </a:solidFill>
              </a:rPr>
              <a:t> is often included with this muscle.</a:t>
            </a:r>
          </a:p>
          <a:p>
            <a:pPr algn="just">
              <a:lnSpc>
                <a:spcPct val="150000"/>
              </a:lnSpc>
            </a:pPr>
            <a:r>
              <a:rPr lang="en-US" dirty="0">
                <a:solidFill>
                  <a:srgbClr val="00B0F0"/>
                </a:solidFill>
              </a:rPr>
              <a:t>The </a:t>
            </a:r>
            <a:r>
              <a:rPr lang="en-US" dirty="0" err="1">
                <a:solidFill>
                  <a:srgbClr val="FF0000"/>
                </a:solidFill>
              </a:rPr>
              <a:t>styloglossus</a:t>
            </a:r>
            <a:r>
              <a:rPr lang="en-US" dirty="0">
                <a:solidFill>
                  <a:srgbClr val="00B0F0"/>
                </a:solidFill>
              </a:rPr>
              <a:t> arises from the </a:t>
            </a:r>
            <a:r>
              <a:rPr lang="en-US" dirty="0" err="1">
                <a:solidFill>
                  <a:srgbClr val="00B0F0"/>
                </a:solidFill>
              </a:rPr>
              <a:t>styloid</a:t>
            </a:r>
            <a:r>
              <a:rPr lang="en-US" dirty="0">
                <a:solidFill>
                  <a:srgbClr val="00B0F0"/>
                </a:solidFill>
              </a:rPr>
              <a:t> process of the temporal bone and draws the sides of the tongue up to create a trough for swallowing.</a:t>
            </a:r>
          </a:p>
          <a:p>
            <a:pPr algn="just">
              <a:lnSpc>
                <a:spcPct val="150000"/>
              </a:lnSpc>
            </a:pPr>
            <a:r>
              <a:rPr lang="en-US" dirty="0">
                <a:solidFill>
                  <a:srgbClr val="00B0F0"/>
                </a:solidFill>
              </a:rPr>
              <a:t>The </a:t>
            </a:r>
            <a:r>
              <a:rPr lang="en-US" dirty="0" err="1">
                <a:solidFill>
                  <a:srgbClr val="FF0000"/>
                </a:solidFill>
              </a:rPr>
              <a:t>palatoglossus</a:t>
            </a:r>
            <a:r>
              <a:rPr lang="en-US" dirty="0">
                <a:solidFill>
                  <a:srgbClr val="00B0F0"/>
                </a:solidFill>
              </a:rPr>
              <a:t> arises from the palatine </a:t>
            </a:r>
            <a:r>
              <a:rPr lang="en-US" dirty="0" err="1">
                <a:solidFill>
                  <a:srgbClr val="00B0F0"/>
                </a:solidFill>
              </a:rPr>
              <a:t>aponeurosis</a:t>
            </a:r>
            <a:r>
              <a:rPr lang="en-US" dirty="0">
                <a:solidFill>
                  <a:srgbClr val="00B0F0"/>
                </a:solidFill>
              </a:rPr>
              <a:t>, and depresses the soft palate, moves the </a:t>
            </a:r>
            <a:r>
              <a:rPr lang="en-US" i="1" dirty="0" err="1">
                <a:solidFill>
                  <a:srgbClr val="00B0F0"/>
                </a:solidFill>
              </a:rPr>
              <a:t>palatoglossal</a:t>
            </a:r>
            <a:r>
              <a:rPr lang="en-US" i="1" dirty="0">
                <a:solidFill>
                  <a:srgbClr val="00B0F0"/>
                </a:solidFill>
              </a:rPr>
              <a:t> fold</a:t>
            </a:r>
            <a:r>
              <a:rPr lang="en-US" dirty="0">
                <a:solidFill>
                  <a:srgbClr val="00B0F0"/>
                </a:solidFill>
              </a:rPr>
              <a:t> towards the midline, and elevates the back of the tongue during swallowing.</a:t>
            </a:r>
          </a:p>
          <a:p>
            <a:endParaRPr lang="en-US" dirty="0"/>
          </a:p>
        </p:txBody>
      </p:sp>
      <p:pic>
        <p:nvPicPr>
          <p:cNvPr id="4" name="Picture 2" descr="C:\Users\hp\Desktop\IMG-20200219-WA0019.jpg"/>
          <p:cNvPicPr>
            <a:picLocks noGrp="1" noChangeAspect="1" noChangeArrowheads="1"/>
          </p:cNvPicPr>
          <p:nvPr>
            <p:ph type="ctrTitle"/>
          </p:nvPr>
        </p:nvPicPr>
        <p:blipFill>
          <a:blip r:embed="rId2"/>
          <a:srcRect/>
          <a:stretch>
            <a:fillRect/>
          </a:stretch>
        </p:blipFill>
        <p:spPr>
          <a:xfrm>
            <a:off x="0" y="0"/>
            <a:ext cx="9144000" cy="1600200"/>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199"/>
          </a:xfrm>
        </p:spPr>
        <p:txBody>
          <a:bodyPr/>
          <a:lstStyle/>
          <a:p>
            <a:endParaRPr lang="en-US" dirty="0"/>
          </a:p>
        </p:txBody>
      </p:sp>
      <p:sp>
        <p:nvSpPr>
          <p:cNvPr id="3" name="Subtitle 2"/>
          <p:cNvSpPr>
            <a:spLocks noGrp="1"/>
          </p:cNvSpPr>
          <p:nvPr>
            <p:ph type="subTitle" idx="1"/>
          </p:nvPr>
        </p:nvSpPr>
        <p:spPr>
          <a:xfrm>
            <a:off x="152400" y="1905000"/>
            <a:ext cx="4419600" cy="4800600"/>
          </a:xfrm>
        </p:spPr>
        <p:txBody>
          <a:bodyPr>
            <a:normAutofit fontScale="40000" lnSpcReduction="20000"/>
          </a:bodyPr>
          <a:lstStyle/>
          <a:p>
            <a:r>
              <a:rPr lang="en-US" sz="6000" b="1" dirty="0">
                <a:solidFill>
                  <a:srgbClr val="FF0000"/>
                </a:solidFill>
              </a:rPr>
              <a:t>Intrinsic Muscles :</a:t>
            </a:r>
            <a:endParaRPr lang="en-US" sz="6000" dirty="0">
              <a:solidFill>
                <a:srgbClr val="FF0000"/>
              </a:solidFill>
            </a:endParaRPr>
          </a:p>
          <a:p>
            <a:pPr algn="just">
              <a:lnSpc>
                <a:spcPct val="170000"/>
              </a:lnSpc>
            </a:pPr>
            <a:r>
              <a:rPr lang="en-US" sz="4000" b="1" dirty="0">
                <a:solidFill>
                  <a:srgbClr val="00B0F0"/>
                </a:solidFill>
              </a:rPr>
              <a:t>Four paired intrinsic muscles of the tongue originate and insert within the tongue, running along its length. They are the </a:t>
            </a:r>
            <a:r>
              <a:rPr lang="en-US" sz="4000" b="1" dirty="0">
                <a:solidFill>
                  <a:srgbClr val="00B0F0"/>
                </a:solidFill>
                <a:hlinkClick r:id="rId2" tooltip="Superior longitudinal muscle of tongue"/>
              </a:rPr>
              <a:t>superior longitudinal muscle</a:t>
            </a:r>
            <a:r>
              <a:rPr lang="en-US" sz="4000" b="1" dirty="0">
                <a:solidFill>
                  <a:srgbClr val="00B0F0"/>
                </a:solidFill>
              </a:rPr>
              <a:t>, the </a:t>
            </a:r>
            <a:r>
              <a:rPr lang="en-US" sz="4000" b="1" dirty="0">
                <a:solidFill>
                  <a:srgbClr val="00B0F0"/>
                </a:solidFill>
                <a:hlinkClick r:id="rId3" tooltip="Inferior longitudinal muscle"/>
              </a:rPr>
              <a:t>inferior longitudinal muscle</a:t>
            </a:r>
            <a:r>
              <a:rPr lang="en-US" sz="4000" b="1" dirty="0">
                <a:solidFill>
                  <a:srgbClr val="00B0F0"/>
                </a:solidFill>
              </a:rPr>
              <a:t>, the </a:t>
            </a:r>
            <a:r>
              <a:rPr lang="en-US" sz="4000" b="1" dirty="0">
                <a:solidFill>
                  <a:srgbClr val="00B0F0"/>
                </a:solidFill>
                <a:hlinkClick r:id="rId4" tooltip="Vertical muscle of tongue"/>
              </a:rPr>
              <a:t>vertical muscle</a:t>
            </a:r>
            <a:r>
              <a:rPr lang="en-US" sz="4000" b="1" dirty="0">
                <a:solidFill>
                  <a:srgbClr val="00B0F0"/>
                </a:solidFill>
              </a:rPr>
              <a:t>, and the </a:t>
            </a:r>
            <a:r>
              <a:rPr lang="en-US" sz="4000" b="1" dirty="0">
                <a:solidFill>
                  <a:srgbClr val="00B0F0"/>
                </a:solidFill>
                <a:hlinkClick r:id="rId5" tooltip="Transverse muscle of tongue"/>
              </a:rPr>
              <a:t>transverse muscle</a:t>
            </a:r>
            <a:r>
              <a:rPr lang="en-US" sz="4000" b="1" dirty="0">
                <a:solidFill>
                  <a:srgbClr val="00B0F0"/>
                </a:solidFill>
              </a:rPr>
              <a:t>. These muscles alter the shape of the tongue by lengthening and shortening it, curling and uncurling its apex and edges as in </a:t>
            </a:r>
            <a:r>
              <a:rPr lang="en-US" sz="4000" b="1" dirty="0">
                <a:solidFill>
                  <a:srgbClr val="00B0F0"/>
                </a:solidFill>
                <a:hlinkClick r:id="rId6" tooltip="Tongue rolling"/>
              </a:rPr>
              <a:t>tongue rolling</a:t>
            </a:r>
            <a:r>
              <a:rPr lang="en-US" sz="4000" b="1" dirty="0">
                <a:solidFill>
                  <a:srgbClr val="00B0F0"/>
                </a:solidFill>
              </a:rPr>
              <a:t>, and flattening and rounding its surface. This provides shape and helps facilitate speech, swallowing, and eating.</a:t>
            </a:r>
          </a:p>
          <a:p>
            <a:endParaRPr lang="en-US" dirty="0"/>
          </a:p>
        </p:txBody>
      </p:sp>
      <p:pic>
        <p:nvPicPr>
          <p:cNvPr id="4" name="Picture 2" descr="C:\Users\hp\Desktop\IMG-20200219-WA0019.jpg"/>
          <p:cNvPicPr>
            <a:picLocks noGrp="1" noChangeAspect="1" noChangeArrowheads="1"/>
          </p:cNvPicPr>
          <p:nvPr>
            <p:ph type="ctrTitle"/>
          </p:nvPr>
        </p:nvPicPr>
        <p:blipFill>
          <a:blip r:embed="rId7"/>
          <a:srcRect/>
          <a:stretch>
            <a:fillRect/>
          </a:stretch>
        </p:blipFill>
        <p:spPr>
          <a:xfrm>
            <a:off x="0" y="0"/>
            <a:ext cx="9144000" cy="1600200"/>
          </a:xfrm>
          <a:noFill/>
          <a:ln/>
        </p:spPr>
      </p:pic>
      <p:pic>
        <p:nvPicPr>
          <p:cNvPr id="4098" name="Picture 2"/>
          <p:cNvPicPr>
            <a:picLocks noChangeAspect="1" noChangeArrowheads="1"/>
          </p:cNvPicPr>
          <p:nvPr/>
        </p:nvPicPr>
        <p:blipFill>
          <a:blip r:embed="rId8"/>
          <a:srcRect/>
          <a:stretch>
            <a:fillRect/>
          </a:stretch>
        </p:blipFill>
        <p:spPr bwMode="auto">
          <a:xfrm>
            <a:off x="4648200" y="1752600"/>
            <a:ext cx="4191000" cy="4800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199"/>
          </a:xfrm>
        </p:spPr>
        <p:txBody>
          <a:bodyPr/>
          <a:lstStyle/>
          <a:p>
            <a:endParaRPr lang="en-US" dirty="0"/>
          </a:p>
        </p:txBody>
      </p:sp>
      <p:sp>
        <p:nvSpPr>
          <p:cNvPr id="3" name="Subtitle 2"/>
          <p:cNvSpPr>
            <a:spLocks noGrp="1"/>
          </p:cNvSpPr>
          <p:nvPr>
            <p:ph type="subTitle" idx="1"/>
          </p:nvPr>
        </p:nvSpPr>
        <p:spPr>
          <a:xfrm>
            <a:off x="228600" y="1905000"/>
            <a:ext cx="8686800" cy="4724400"/>
          </a:xfrm>
        </p:spPr>
        <p:txBody>
          <a:bodyPr>
            <a:normAutofit fontScale="47500" lnSpcReduction="20000"/>
          </a:bodyPr>
          <a:lstStyle/>
          <a:p>
            <a:pPr algn="just">
              <a:lnSpc>
                <a:spcPct val="120000"/>
              </a:lnSpc>
            </a:pPr>
            <a:r>
              <a:rPr lang="en-US" sz="5500" dirty="0">
                <a:solidFill>
                  <a:srgbClr val="00B0F0"/>
                </a:solidFill>
              </a:rPr>
              <a:t>The </a:t>
            </a:r>
            <a:r>
              <a:rPr lang="en-US" sz="5500" dirty="0">
                <a:solidFill>
                  <a:srgbClr val="FF0000"/>
                </a:solidFill>
              </a:rPr>
              <a:t>superior longitudinal muscle </a:t>
            </a:r>
            <a:r>
              <a:rPr lang="en-US" sz="5500" dirty="0">
                <a:solidFill>
                  <a:srgbClr val="00B0F0"/>
                </a:solidFill>
              </a:rPr>
              <a:t>runs along the upper surface of the tongue under the mucous membrane, and elevates, assists in retraction of, or deviates the tip of the tongue. It originates near the epiglottis, at the hyoid bone, from the median fibrous septum.</a:t>
            </a:r>
          </a:p>
          <a:p>
            <a:pPr algn="just">
              <a:lnSpc>
                <a:spcPct val="120000"/>
              </a:lnSpc>
            </a:pPr>
            <a:r>
              <a:rPr lang="en-US" sz="5500" dirty="0">
                <a:solidFill>
                  <a:srgbClr val="00B0F0"/>
                </a:solidFill>
              </a:rPr>
              <a:t>The </a:t>
            </a:r>
            <a:r>
              <a:rPr lang="en-US" sz="5500" dirty="0">
                <a:solidFill>
                  <a:srgbClr val="FF0000"/>
                </a:solidFill>
              </a:rPr>
              <a:t>inferior longitudinal muscle </a:t>
            </a:r>
            <a:r>
              <a:rPr lang="en-US" sz="5500" dirty="0">
                <a:solidFill>
                  <a:srgbClr val="00B0F0"/>
                </a:solidFill>
              </a:rPr>
              <a:t>lines the sides of the tongue, and is joined to the </a:t>
            </a:r>
            <a:r>
              <a:rPr lang="en-US" sz="5500" dirty="0" err="1">
                <a:solidFill>
                  <a:srgbClr val="00B0F0"/>
                </a:solidFill>
              </a:rPr>
              <a:t>styloglossus</a:t>
            </a:r>
            <a:r>
              <a:rPr lang="en-US" sz="5500" dirty="0">
                <a:solidFill>
                  <a:srgbClr val="00B0F0"/>
                </a:solidFill>
              </a:rPr>
              <a:t> muscle.</a:t>
            </a:r>
          </a:p>
          <a:p>
            <a:pPr algn="just">
              <a:lnSpc>
                <a:spcPct val="120000"/>
              </a:lnSpc>
            </a:pPr>
            <a:r>
              <a:rPr lang="en-US" sz="5500" dirty="0">
                <a:solidFill>
                  <a:srgbClr val="00B0F0"/>
                </a:solidFill>
              </a:rPr>
              <a:t>The </a:t>
            </a:r>
            <a:r>
              <a:rPr lang="en-US" sz="5500" dirty="0">
                <a:solidFill>
                  <a:srgbClr val="FF0000"/>
                </a:solidFill>
              </a:rPr>
              <a:t>vertical muscle </a:t>
            </a:r>
            <a:r>
              <a:rPr lang="en-US" sz="5500" dirty="0">
                <a:solidFill>
                  <a:srgbClr val="00B0F0"/>
                </a:solidFill>
              </a:rPr>
              <a:t>is located in the middle of the tongue, and joins the superior and inferior longitudinal muscles.</a:t>
            </a:r>
          </a:p>
          <a:p>
            <a:pPr algn="just">
              <a:lnSpc>
                <a:spcPct val="120000"/>
              </a:lnSpc>
            </a:pPr>
            <a:r>
              <a:rPr lang="en-US" sz="5500" dirty="0">
                <a:solidFill>
                  <a:srgbClr val="00B0F0"/>
                </a:solidFill>
              </a:rPr>
              <a:t>The </a:t>
            </a:r>
            <a:r>
              <a:rPr lang="en-US" sz="5500" dirty="0">
                <a:solidFill>
                  <a:srgbClr val="FF0000"/>
                </a:solidFill>
              </a:rPr>
              <a:t>transverse muscle </a:t>
            </a:r>
            <a:r>
              <a:rPr lang="en-US" sz="5500" dirty="0">
                <a:solidFill>
                  <a:srgbClr val="00B0F0"/>
                </a:solidFill>
              </a:rPr>
              <a:t>divides the tongue at the middle, and is attached to the mucous membranes that run along the sides.</a:t>
            </a:r>
          </a:p>
          <a:p>
            <a:endParaRPr lang="en-US" dirty="0"/>
          </a:p>
        </p:txBody>
      </p:sp>
      <p:pic>
        <p:nvPicPr>
          <p:cNvPr id="4" name="Picture 2" descr="C:\Users\hp\Desktop\IMG-20200219-WA0019.jpg"/>
          <p:cNvPicPr>
            <a:picLocks noGrp="1" noChangeAspect="1" noChangeArrowheads="1"/>
          </p:cNvPicPr>
          <p:nvPr>
            <p:ph type="ctrTitle"/>
          </p:nvPr>
        </p:nvPicPr>
        <p:blipFill>
          <a:blip r:embed="rId2"/>
          <a:srcRect/>
          <a:stretch>
            <a:fillRect/>
          </a:stretch>
        </p:blipFill>
        <p:spPr>
          <a:xfrm>
            <a:off x="0" y="0"/>
            <a:ext cx="9144000" cy="1600200"/>
          </a:xfrm>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199"/>
          </a:xfrm>
        </p:spPr>
        <p:txBody>
          <a:bodyPr/>
          <a:lstStyle/>
          <a:p>
            <a:endParaRPr lang="en-US" dirty="0"/>
          </a:p>
        </p:txBody>
      </p:sp>
      <p:sp>
        <p:nvSpPr>
          <p:cNvPr id="3" name="Subtitle 2"/>
          <p:cNvSpPr>
            <a:spLocks noGrp="1"/>
          </p:cNvSpPr>
          <p:nvPr>
            <p:ph type="subTitle" idx="1"/>
          </p:nvPr>
        </p:nvSpPr>
        <p:spPr>
          <a:xfrm>
            <a:off x="0" y="1676400"/>
            <a:ext cx="4648200" cy="5029200"/>
          </a:xfrm>
        </p:spPr>
        <p:txBody>
          <a:bodyPr>
            <a:normAutofit fontScale="62500" lnSpcReduction="20000"/>
          </a:bodyPr>
          <a:lstStyle/>
          <a:p>
            <a:r>
              <a:rPr lang="en-US" b="1" dirty="0">
                <a:solidFill>
                  <a:srgbClr val="FF0000"/>
                </a:solidFill>
              </a:rPr>
              <a:t> BLOOD SUPPLY </a:t>
            </a:r>
          </a:p>
          <a:p>
            <a:pPr algn="just">
              <a:lnSpc>
                <a:spcPct val="170000"/>
              </a:lnSpc>
            </a:pPr>
            <a:r>
              <a:rPr lang="en-US" dirty="0">
                <a:solidFill>
                  <a:srgbClr val="00B0F0"/>
                </a:solidFill>
              </a:rPr>
              <a:t>The tongue receives its blood supply primarily from the lingual artery, a branch of the external carotid artery. The lingual veins drain into the internal jugular vein. The floor of the mouth also receives its blood supply from the lingual artery. There is also a secondary blood supply to the root of tongue from the </a:t>
            </a:r>
            <a:r>
              <a:rPr lang="en-US" dirty="0" err="1">
                <a:solidFill>
                  <a:srgbClr val="00B0F0"/>
                </a:solidFill>
              </a:rPr>
              <a:t>tonsillar</a:t>
            </a:r>
            <a:r>
              <a:rPr lang="en-US" dirty="0">
                <a:solidFill>
                  <a:srgbClr val="00B0F0"/>
                </a:solidFill>
              </a:rPr>
              <a:t> branch of the facial artery and the ascending pharyngeal artery</a:t>
            </a:r>
          </a:p>
        </p:txBody>
      </p:sp>
      <p:pic>
        <p:nvPicPr>
          <p:cNvPr id="4" name="Picture 2" descr="C:\Users\hp\Desktop\IMG-20200219-WA0019.jpg"/>
          <p:cNvPicPr>
            <a:picLocks noGrp="1" noChangeAspect="1" noChangeArrowheads="1"/>
          </p:cNvPicPr>
          <p:nvPr>
            <p:ph type="ctrTitle"/>
          </p:nvPr>
        </p:nvPicPr>
        <p:blipFill>
          <a:blip r:embed="rId2"/>
          <a:srcRect/>
          <a:stretch>
            <a:fillRect/>
          </a:stretch>
        </p:blipFill>
        <p:spPr>
          <a:xfrm>
            <a:off x="0" y="0"/>
            <a:ext cx="9144000" cy="1600200"/>
          </a:xfrm>
          <a:noFill/>
          <a:ln/>
        </p:spPr>
      </p:pic>
      <p:pic>
        <p:nvPicPr>
          <p:cNvPr id="5123" name="Picture 3"/>
          <p:cNvPicPr>
            <a:picLocks noChangeAspect="1" noChangeArrowheads="1"/>
          </p:cNvPicPr>
          <p:nvPr/>
        </p:nvPicPr>
        <p:blipFill>
          <a:blip r:embed="rId3"/>
          <a:srcRect/>
          <a:stretch>
            <a:fillRect/>
          </a:stretch>
        </p:blipFill>
        <p:spPr bwMode="auto">
          <a:xfrm>
            <a:off x="4724400" y="1828800"/>
            <a:ext cx="4114800" cy="48006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199"/>
          </a:xfrm>
        </p:spPr>
        <p:txBody>
          <a:bodyPr/>
          <a:lstStyle/>
          <a:p>
            <a:endParaRPr lang="en-US" dirty="0"/>
          </a:p>
        </p:txBody>
      </p:sp>
      <p:sp>
        <p:nvSpPr>
          <p:cNvPr id="3" name="Subtitle 2"/>
          <p:cNvSpPr>
            <a:spLocks noGrp="1"/>
          </p:cNvSpPr>
          <p:nvPr>
            <p:ph type="subTitle" idx="1"/>
          </p:nvPr>
        </p:nvSpPr>
        <p:spPr>
          <a:xfrm>
            <a:off x="0" y="1905000"/>
            <a:ext cx="4343400" cy="4800600"/>
          </a:xfrm>
        </p:spPr>
        <p:txBody>
          <a:bodyPr>
            <a:normAutofit/>
          </a:bodyPr>
          <a:lstStyle/>
          <a:p>
            <a:r>
              <a:rPr lang="en-US" b="1" dirty="0">
                <a:solidFill>
                  <a:srgbClr val="FF0000"/>
                </a:solidFill>
              </a:rPr>
              <a:t>NERVE SUPPLY :</a:t>
            </a:r>
          </a:p>
          <a:p>
            <a:pPr algn="just"/>
            <a:r>
              <a:rPr lang="en-US" b="1" u="sng" dirty="0">
                <a:solidFill>
                  <a:srgbClr val="00B0F0"/>
                </a:solidFill>
              </a:rPr>
              <a:t>hypoglossal nerve</a:t>
            </a:r>
          </a:p>
          <a:p>
            <a:pPr algn="just"/>
            <a:r>
              <a:rPr lang="en-US" b="1" u="sng" dirty="0">
                <a:solidFill>
                  <a:srgbClr val="00B0F0"/>
                </a:solidFill>
              </a:rPr>
              <a:t>trigeminal nerve</a:t>
            </a:r>
          </a:p>
          <a:p>
            <a:pPr algn="just"/>
            <a:r>
              <a:rPr lang="en-US" b="1" u="sng" dirty="0" err="1">
                <a:solidFill>
                  <a:srgbClr val="00B0F0"/>
                </a:solidFill>
              </a:rPr>
              <a:t>glossopharyngeal</a:t>
            </a:r>
            <a:r>
              <a:rPr lang="en-US" b="1" u="sng" dirty="0">
                <a:solidFill>
                  <a:srgbClr val="00B0F0"/>
                </a:solidFill>
              </a:rPr>
              <a:t> nerve</a:t>
            </a:r>
          </a:p>
          <a:p>
            <a:pPr algn="just"/>
            <a:r>
              <a:rPr lang="en-US" b="1" u="sng" dirty="0">
                <a:solidFill>
                  <a:srgbClr val="00B0F0"/>
                </a:solidFill>
              </a:rPr>
              <a:t>superior laryngeal nerve</a:t>
            </a:r>
            <a:endParaRPr lang="en-US" b="1" dirty="0">
              <a:solidFill>
                <a:srgbClr val="00B0F0"/>
              </a:solidFill>
            </a:endParaRPr>
          </a:p>
        </p:txBody>
      </p:sp>
      <p:pic>
        <p:nvPicPr>
          <p:cNvPr id="4" name="Picture 2" descr="C:\Users\hp\Desktop\IMG-20200219-WA0019.jpg"/>
          <p:cNvPicPr>
            <a:picLocks noGrp="1" noChangeAspect="1" noChangeArrowheads="1"/>
          </p:cNvPicPr>
          <p:nvPr>
            <p:ph type="ctrTitle"/>
          </p:nvPr>
        </p:nvPicPr>
        <p:blipFill>
          <a:blip r:embed="rId2"/>
          <a:srcRect/>
          <a:stretch>
            <a:fillRect/>
          </a:stretch>
        </p:blipFill>
        <p:spPr>
          <a:xfrm>
            <a:off x="0" y="0"/>
            <a:ext cx="9144000" cy="1600200"/>
          </a:xfrm>
          <a:noFill/>
          <a:ln/>
        </p:spPr>
      </p:pic>
      <p:pic>
        <p:nvPicPr>
          <p:cNvPr id="6146" name="Picture 2"/>
          <p:cNvPicPr>
            <a:picLocks noChangeAspect="1" noChangeArrowheads="1"/>
          </p:cNvPicPr>
          <p:nvPr/>
        </p:nvPicPr>
        <p:blipFill>
          <a:blip r:embed="rId3"/>
          <a:srcRect/>
          <a:stretch>
            <a:fillRect/>
          </a:stretch>
        </p:blipFill>
        <p:spPr bwMode="auto">
          <a:xfrm>
            <a:off x="4191000" y="1600200"/>
            <a:ext cx="4800600" cy="51054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199"/>
          </a:xfrm>
        </p:spPr>
        <p:txBody>
          <a:bodyPr/>
          <a:lstStyle/>
          <a:p>
            <a:endParaRPr lang="en-US" dirty="0"/>
          </a:p>
        </p:txBody>
      </p:sp>
      <p:sp>
        <p:nvSpPr>
          <p:cNvPr id="3" name="Subtitle 2"/>
          <p:cNvSpPr>
            <a:spLocks noGrp="1"/>
          </p:cNvSpPr>
          <p:nvPr>
            <p:ph type="subTitle" idx="1"/>
          </p:nvPr>
        </p:nvSpPr>
        <p:spPr>
          <a:xfrm>
            <a:off x="457200" y="1676400"/>
            <a:ext cx="8153400" cy="4876800"/>
          </a:xfrm>
        </p:spPr>
        <p:txBody>
          <a:bodyPr>
            <a:normAutofit/>
          </a:bodyPr>
          <a:lstStyle/>
          <a:p>
            <a:r>
              <a:rPr lang="en-US" b="1" dirty="0">
                <a:solidFill>
                  <a:srgbClr val="FF0000"/>
                </a:solidFill>
              </a:rPr>
              <a:t>LINGUAL PAPILLAE</a:t>
            </a:r>
            <a:r>
              <a:rPr lang="en-US" dirty="0"/>
              <a:t> </a:t>
            </a:r>
          </a:p>
          <a:p>
            <a:pPr algn="just"/>
            <a:r>
              <a:rPr lang="en-US" dirty="0">
                <a:solidFill>
                  <a:srgbClr val="00B0F0"/>
                </a:solidFill>
              </a:rPr>
              <a:t>These are the small, nipple-like structures on the upper surface of the tongue that give it its characteristic rough texture. The four types of papillae on the human tongue have different structures and are accordingly classified as </a:t>
            </a:r>
            <a:r>
              <a:rPr lang="en-US" b="1" dirty="0" err="1">
                <a:solidFill>
                  <a:schemeClr val="accent2">
                    <a:lumMod val="75000"/>
                  </a:schemeClr>
                </a:solidFill>
              </a:rPr>
              <a:t>circumvallate</a:t>
            </a:r>
            <a:r>
              <a:rPr lang="en-US" b="1" dirty="0">
                <a:solidFill>
                  <a:schemeClr val="accent2">
                    <a:lumMod val="75000"/>
                  </a:schemeClr>
                </a:solidFill>
              </a:rPr>
              <a:t> (or </a:t>
            </a:r>
            <a:r>
              <a:rPr lang="en-US" b="1" dirty="0" err="1">
                <a:solidFill>
                  <a:schemeClr val="accent2">
                    <a:lumMod val="75000"/>
                  </a:schemeClr>
                </a:solidFill>
              </a:rPr>
              <a:t>vallate</a:t>
            </a:r>
            <a:r>
              <a:rPr lang="en-US" b="1" dirty="0">
                <a:solidFill>
                  <a:schemeClr val="accent2">
                    <a:lumMod val="75000"/>
                  </a:schemeClr>
                </a:solidFill>
              </a:rPr>
              <a:t>), </a:t>
            </a:r>
            <a:r>
              <a:rPr lang="en-US" b="1" dirty="0" err="1">
                <a:solidFill>
                  <a:schemeClr val="accent2">
                    <a:lumMod val="75000"/>
                  </a:schemeClr>
                </a:solidFill>
              </a:rPr>
              <a:t>fungiform</a:t>
            </a:r>
            <a:r>
              <a:rPr lang="en-US" b="1" dirty="0">
                <a:solidFill>
                  <a:schemeClr val="accent2">
                    <a:lumMod val="75000"/>
                  </a:schemeClr>
                </a:solidFill>
              </a:rPr>
              <a:t>, </a:t>
            </a:r>
            <a:r>
              <a:rPr lang="en-US" b="1" dirty="0" err="1">
                <a:solidFill>
                  <a:schemeClr val="accent2">
                    <a:lumMod val="75000"/>
                  </a:schemeClr>
                </a:solidFill>
              </a:rPr>
              <a:t>filiform</a:t>
            </a:r>
            <a:r>
              <a:rPr lang="en-US" b="1" dirty="0">
                <a:solidFill>
                  <a:schemeClr val="accent2">
                    <a:lumMod val="75000"/>
                  </a:schemeClr>
                </a:solidFill>
              </a:rPr>
              <a:t>, and foliate.</a:t>
            </a:r>
            <a:r>
              <a:rPr lang="en-US" dirty="0">
                <a:solidFill>
                  <a:srgbClr val="00B0F0"/>
                </a:solidFill>
              </a:rPr>
              <a:t> All except the </a:t>
            </a:r>
            <a:r>
              <a:rPr lang="en-US" dirty="0" err="1">
                <a:solidFill>
                  <a:srgbClr val="00B0F0"/>
                </a:solidFill>
              </a:rPr>
              <a:t>filiform</a:t>
            </a:r>
            <a:r>
              <a:rPr lang="en-US" dirty="0">
                <a:solidFill>
                  <a:srgbClr val="00B0F0"/>
                </a:solidFill>
              </a:rPr>
              <a:t> papillae are associated with taste buds</a:t>
            </a:r>
          </a:p>
        </p:txBody>
      </p:sp>
      <p:pic>
        <p:nvPicPr>
          <p:cNvPr id="4" name="Picture 2" descr="C:\Users\hp\Desktop\IMG-20200219-WA0019.jpg"/>
          <p:cNvPicPr>
            <a:picLocks noGrp="1" noChangeAspect="1" noChangeArrowheads="1"/>
          </p:cNvPicPr>
          <p:nvPr>
            <p:ph type="ctrTitle"/>
          </p:nvPr>
        </p:nvPicPr>
        <p:blipFill>
          <a:blip r:embed="rId2"/>
          <a:srcRect/>
          <a:stretch>
            <a:fillRect/>
          </a:stretch>
        </p:blipFill>
        <p:spPr>
          <a:xfrm>
            <a:off x="0" y="0"/>
            <a:ext cx="9144000" cy="1600200"/>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199"/>
          </a:xfrm>
        </p:spPr>
        <p:txBody>
          <a:bodyPr/>
          <a:lstStyle/>
          <a:p>
            <a:endParaRPr lang="en-US" dirty="0"/>
          </a:p>
        </p:txBody>
      </p:sp>
      <p:sp>
        <p:nvSpPr>
          <p:cNvPr id="3" name="Subtitle 2"/>
          <p:cNvSpPr>
            <a:spLocks noGrp="1"/>
          </p:cNvSpPr>
          <p:nvPr>
            <p:ph type="subTitle" idx="1"/>
          </p:nvPr>
        </p:nvSpPr>
        <p:spPr>
          <a:xfrm>
            <a:off x="1371600" y="1905000"/>
            <a:ext cx="6400800" cy="3810000"/>
          </a:xfrm>
        </p:spPr>
        <p:txBody>
          <a:bodyPr/>
          <a:lstStyle/>
          <a:p>
            <a:endParaRPr lang="en-US" dirty="0"/>
          </a:p>
        </p:txBody>
      </p:sp>
      <p:pic>
        <p:nvPicPr>
          <p:cNvPr id="4" name="Picture 2" descr="C:\Users\hp\Desktop\IMG-20200219-WA0019.jpg"/>
          <p:cNvPicPr>
            <a:picLocks noGrp="1" noChangeAspect="1" noChangeArrowheads="1"/>
          </p:cNvPicPr>
          <p:nvPr>
            <p:ph type="ctrTitle"/>
          </p:nvPr>
        </p:nvPicPr>
        <p:blipFill>
          <a:blip r:embed="rId2"/>
          <a:srcRect/>
          <a:stretch>
            <a:fillRect/>
          </a:stretch>
        </p:blipFill>
        <p:spPr>
          <a:xfrm>
            <a:off x="0" y="0"/>
            <a:ext cx="9144000" cy="1600200"/>
          </a:xfrm>
          <a:noFill/>
          <a:ln/>
        </p:spPr>
      </p:pic>
      <p:pic>
        <p:nvPicPr>
          <p:cNvPr id="7170" name="Picture 2"/>
          <p:cNvPicPr>
            <a:picLocks noChangeAspect="1" noChangeArrowheads="1"/>
          </p:cNvPicPr>
          <p:nvPr/>
        </p:nvPicPr>
        <p:blipFill>
          <a:blip r:embed="rId3"/>
          <a:srcRect/>
          <a:stretch>
            <a:fillRect/>
          </a:stretch>
        </p:blipFill>
        <p:spPr bwMode="auto">
          <a:xfrm>
            <a:off x="1371600" y="2057400"/>
            <a:ext cx="6400800" cy="35814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199"/>
          </a:xfrm>
        </p:spPr>
        <p:txBody>
          <a:bodyPr/>
          <a:lstStyle/>
          <a:p>
            <a:endParaRPr lang="en-US" dirty="0"/>
          </a:p>
        </p:txBody>
      </p:sp>
      <p:sp>
        <p:nvSpPr>
          <p:cNvPr id="3" name="Subtitle 2"/>
          <p:cNvSpPr>
            <a:spLocks noGrp="1"/>
          </p:cNvSpPr>
          <p:nvPr>
            <p:ph type="subTitle" idx="1"/>
          </p:nvPr>
        </p:nvSpPr>
        <p:spPr>
          <a:xfrm>
            <a:off x="1371600" y="1905000"/>
            <a:ext cx="6400800" cy="3810000"/>
          </a:xfrm>
        </p:spPr>
        <p:txBody>
          <a:bodyPr/>
          <a:lstStyle/>
          <a:p>
            <a:endParaRPr lang="en-US" dirty="0"/>
          </a:p>
        </p:txBody>
      </p:sp>
      <p:pic>
        <p:nvPicPr>
          <p:cNvPr id="4" name="Picture 2" descr="C:\Users\hp\Desktop\IMG-20200219-WA0019.jpg"/>
          <p:cNvPicPr>
            <a:picLocks noGrp="1" noChangeAspect="1" noChangeArrowheads="1"/>
          </p:cNvPicPr>
          <p:nvPr>
            <p:ph type="ctrTitle"/>
          </p:nvPr>
        </p:nvPicPr>
        <p:blipFill>
          <a:blip r:embed="rId2"/>
          <a:srcRect/>
          <a:stretch>
            <a:fillRect/>
          </a:stretch>
        </p:blipFill>
        <p:spPr>
          <a:xfrm>
            <a:off x="0" y="0"/>
            <a:ext cx="9144000" cy="1600200"/>
          </a:xfrm>
          <a:noFill/>
          <a:ln/>
        </p:spPr>
      </p:pic>
      <p:pic>
        <p:nvPicPr>
          <p:cNvPr id="8194" name="Picture 2" descr="C:\Users\Panchakarma\Downloads\thank u ppt image.jpg"/>
          <p:cNvPicPr>
            <a:picLocks noChangeAspect="1" noChangeArrowheads="1"/>
          </p:cNvPicPr>
          <p:nvPr/>
        </p:nvPicPr>
        <p:blipFill>
          <a:blip r:embed="rId3"/>
          <a:srcRect/>
          <a:stretch>
            <a:fillRect/>
          </a:stretch>
        </p:blipFill>
        <p:spPr bwMode="auto">
          <a:xfrm>
            <a:off x="1828800" y="1752600"/>
            <a:ext cx="5867400" cy="41147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199"/>
          </a:xfrm>
        </p:spPr>
        <p:txBody>
          <a:bodyPr/>
          <a:lstStyle/>
          <a:p>
            <a:endParaRPr lang="en-US" dirty="0"/>
          </a:p>
        </p:txBody>
      </p:sp>
      <p:sp>
        <p:nvSpPr>
          <p:cNvPr id="3" name="Subtitle 2"/>
          <p:cNvSpPr>
            <a:spLocks noGrp="1"/>
          </p:cNvSpPr>
          <p:nvPr>
            <p:ph type="subTitle" idx="1"/>
          </p:nvPr>
        </p:nvSpPr>
        <p:spPr>
          <a:xfrm>
            <a:off x="0" y="1676400"/>
            <a:ext cx="9144000" cy="4876800"/>
          </a:xfrm>
        </p:spPr>
        <p:txBody>
          <a:bodyPr>
            <a:normAutofit/>
          </a:bodyPr>
          <a:lstStyle/>
          <a:p>
            <a:pPr algn="just">
              <a:lnSpc>
                <a:spcPct val="150000"/>
              </a:lnSpc>
            </a:pPr>
            <a:r>
              <a:rPr lang="en-US" b="1" dirty="0">
                <a:solidFill>
                  <a:srgbClr val="FF0000"/>
                </a:solidFill>
              </a:rPr>
              <a:t>INTRODUCTION :</a:t>
            </a:r>
            <a:r>
              <a:rPr lang="en-US" dirty="0">
                <a:solidFill>
                  <a:srgbClr val="00B0F0"/>
                </a:solidFill>
              </a:rPr>
              <a:t>The </a:t>
            </a:r>
            <a:r>
              <a:rPr lang="en-US" b="1" dirty="0">
                <a:solidFill>
                  <a:srgbClr val="FF0000"/>
                </a:solidFill>
              </a:rPr>
              <a:t>TONGUE</a:t>
            </a:r>
            <a:r>
              <a:rPr lang="en-US" dirty="0">
                <a:solidFill>
                  <a:srgbClr val="00B0F0"/>
                </a:solidFill>
              </a:rPr>
              <a:t> is a muscular organ in the mouth of that manipulates food for </a:t>
            </a:r>
            <a:r>
              <a:rPr lang="en-US" b="1" u="sng" dirty="0">
                <a:solidFill>
                  <a:srgbClr val="00B0F0"/>
                </a:solidFill>
              </a:rPr>
              <a:t>mastication</a:t>
            </a:r>
            <a:r>
              <a:rPr lang="en-US" dirty="0">
                <a:solidFill>
                  <a:srgbClr val="00B0F0"/>
                </a:solidFill>
              </a:rPr>
              <a:t> and is used in the act of </a:t>
            </a:r>
            <a:r>
              <a:rPr lang="en-US" b="1" u="sng" dirty="0">
                <a:solidFill>
                  <a:srgbClr val="00B0F0"/>
                </a:solidFill>
              </a:rPr>
              <a:t>swallowing</a:t>
            </a:r>
            <a:r>
              <a:rPr lang="en-US" dirty="0">
                <a:solidFill>
                  <a:srgbClr val="00B0F0"/>
                </a:solidFill>
              </a:rPr>
              <a:t>. It has importance in the digestive system and is the primary organ of taste.</a:t>
            </a:r>
            <a:r>
              <a:rPr lang="en-US" dirty="0"/>
              <a:t> </a:t>
            </a:r>
            <a:r>
              <a:rPr lang="en-US" dirty="0">
                <a:solidFill>
                  <a:srgbClr val="00B0F0"/>
                </a:solidFill>
              </a:rPr>
              <a:t>A major function of the tongue is the enabling of </a:t>
            </a:r>
            <a:r>
              <a:rPr lang="en-US" b="1" u="sng" dirty="0">
                <a:solidFill>
                  <a:srgbClr val="00B0F0"/>
                </a:solidFill>
              </a:rPr>
              <a:t>speech</a:t>
            </a:r>
            <a:r>
              <a:rPr lang="en-US" dirty="0">
                <a:solidFill>
                  <a:srgbClr val="00B0F0"/>
                </a:solidFill>
              </a:rPr>
              <a:t> .</a:t>
            </a:r>
          </a:p>
        </p:txBody>
      </p:sp>
      <p:pic>
        <p:nvPicPr>
          <p:cNvPr id="4" name="Picture 2" descr="C:\Users\hp\Desktop\IMG-20200219-WA0019.jpg"/>
          <p:cNvPicPr>
            <a:picLocks noGrp="1" noChangeAspect="1" noChangeArrowheads="1"/>
          </p:cNvPicPr>
          <p:nvPr>
            <p:ph type="ctrTitle"/>
          </p:nvPr>
        </p:nvPicPr>
        <p:blipFill>
          <a:blip r:embed="rId2"/>
          <a:srcRect/>
          <a:stretch>
            <a:fillRect/>
          </a:stretch>
        </p:blipFill>
        <p:spPr>
          <a:xfrm>
            <a:off x="0" y="0"/>
            <a:ext cx="9144000" cy="1600200"/>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199"/>
          </a:xfrm>
        </p:spPr>
        <p:txBody>
          <a:bodyPr/>
          <a:lstStyle/>
          <a:p>
            <a:endParaRPr lang="en-US" dirty="0"/>
          </a:p>
        </p:txBody>
      </p:sp>
      <p:sp>
        <p:nvSpPr>
          <p:cNvPr id="3" name="Subtitle 2"/>
          <p:cNvSpPr>
            <a:spLocks noGrp="1"/>
          </p:cNvSpPr>
          <p:nvPr>
            <p:ph type="subTitle" idx="1"/>
          </p:nvPr>
        </p:nvSpPr>
        <p:spPr>
          <a:xfrm>
            <a:off x="0" y="1676400"/>
            <a:ext cx="9144000" cy="5029200"/>
          </a:xfrm>
        </p:spPr>
        <p:txBody>
          <a:bodyPr>
            <a:normAutofit fontScale="77500" lnSpcReduction="20000"/>
          </a:bodyPr>
          <a:lstStyle/>
          <a:p>
            <a:r>
              <a:rPr lang="en-US" sz="3600" b="1" dirty="0">
                <a:solidFill>
                  <a:srgbClr val="FF0000"/>
                </a:solidFill>
              </a:rPr>
              <a:t>STRUCTURE</a:t>
            </a:r>
          </a:p>
          <a:p>
            <a:pPr algn="just"/>
            <a:r>
              <a:rPr lang="en-US" dirty="0">
                <a:solidFill>
                  <a:srgbClr val="00B0F0"/>
                </a:solidFill>
              </a:rPr>
              <a:t>The tongue is a muscular hydrostat that forms part of the floor of the oral cavity. The left and right sides of the tongue are separated by a vertical section of fibrous tissue known as the lingual septum. This division is along the length of the tongue save for the very back of the pharyngeal part and is visible as a groove called the median </a:t>
            </a:r>
            <a:r>
              <a:rPr lang="en-US" dirty="0" err="1">
                <a:solidFill>
                  <a:srgbClr val="00B0F0"/>
                </a:solidFill>
              </a:rPr>
              <a:t>sulcus</a:t>
            </a:r>
            <a:r>
              <a:rPr lang="en-US" dirty="0">
                <a:solidFill>
                  <a:srgbClr val="00B0F0"/>
                </a:solidFill>
              </a:rPr>
              <a:t>. The human tongue is divided into anterior and posterior parts by the terminal </a:t>
            </a:r>
            <a:r>
              <a:rPr lang="en-US" dirty="0" err="1">
                <a:solidFill>
                  <a:srgbClr val="00B0F0"/>
                </a:solidFill>
              </a:rPr>
              <a:t>sulcus</a:t>
            </a:r>
            <a:r>
              <a:rPr lang="en-US" dirty="0">
                <a:solidFill>
                  <a:srgbClr val="00B0F0"/>
                </a:solidFill>
              </a:rPr>
              <a:t> which is a V-shaped groove. The apex of the terminal </a:t>
            </a:r>
            <a:r>
              <a:rPr lang="en-US" dirty="0" err="1">
                <a:solidFill>
                  <a:srgbClr val="00B0F0"/>
                </a:solidFill>
              </a:rPr>
              <a:t>sulcus</a:t>
            </a:r>
            <a:r>
              <a:rPr lang="en-US" dirty="0">
                <a:solidFill>
                  <a:srgbClr val="00B0F0"/>
                </a:solidFill>
              </a:rPr>
              <a:t> is marked by a blind foramen, the foramen </a:t>
            </a:r>
            <a:r>
              <a:rPr lang="en-US" dirty="0" err="1">
                <a:solidFill>
                  <a:srgbClr val="00B0F0"/>
                </a:solidFill>
              </a:rPr>
              <a:t>cecum</a:t>
            </a:r>
            <a:r>
              <a:rPr lang="en-US" dirty="0">
                <a:solidFill>
                  <a:srgbClr val="00B0F0"/>
                </a:solidFill>
              </a:rPr>
              <a:t>, which is a remnant of the median thyroid </a:t>
            </a:r>
            <a:r>
              <a:rPr lang="en-US" dirty="0" err="1">
                <a:solidFill>
                  <a:srgbClr val="00B0F0"/>
                </a:solidFill>
              </a:rPr>
              <a:t>diverticulum</a:t>
            </a:r>
            <a:r>
              <a:rPr lang="en-US" dirty="0">
                <a:solidFill>
                  <a:srgbClr val="00B0F0"/>
                </a:solidFill>
              </a:rPr>
              <a:t> in early embryonic development. The anterior </a:t>
            </a:r>
            <a:r>
              <a:rPr lang="en-US" i="1" dirty="0">
                <a:solidFill>
                  <a:srgbClr val="00B0F0"/>
                </a:solidFill>
              </a:rPr>
              <a:t>oral</a:t>
            </a:r>
            <a:r>
              <a:rPr lang="en-US" dirty="0">
                <a:solidFill>
                  <a:srgbClr val="00B0F0"/>
                </a:solidFill>
              </a:rPr>
              <a:t> part is the visible part situated at the front and makes up roughly two-thirds the length of the tongue. The posterior </a:t>
            </a:r>
            <a:r>
              <a:rPr lang="en-US" i="1" dirty="0">
                <a:solidFill>
                  <a:srgbClr val="00B0F0"/>
                </a:solidFill>
              </a:rPr>
              <a:t>pharyngeal</a:t>
            </a:r>
            <a:r>
              <a:rPr lang="en-US" dirty="0">
                <a:solidFill>
                  <a:srgbClr val="00B0F0"/>
                </a:solidFill>
              </a:rPr>
              <a:t> part is the part closest to the throat, roughly one-third of its length. </a:t>
            </a:r>
          </a:p>
        </p:txBody>
      </p:sp>
      <p:pic>
        <p:nvPicPr>
          <p:cNvPr id="4" name="Picture 2" descr="C:\Users\hp\Desktop\IMG-20200219-WA0019.jpg"/>
          <p:cNvPicPr>
            <a:picLocks noGrp="1" noChangeAspect="1" noChangeArrowheads="1"/>
          </p:cNvPicPr>
          <p:nvPr>
            <p:ph type="ctrTitle"/>
          </p:nvPr>
        </p:nvPicPr>
        <p:blipFill>
          <a:blip r:embed="rId2"/>
          <a:srcRect/>
          <a:stretch>
            <a:fillRect/>
          </a:stretch>
        </p:blipFill>
        <p:spPr>
          <a:xfrm>
            <a:off x="0" y="0"/>
            <a:ext cx="9144000" cy="1600200"/>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199"/>
          </a:xfrm>
        </p:spPr>
        <p:txBody>
          <a:bodyPr/>
          <a:lstStyle/>
          <a:p>
            <a:endParaRPr lang="en-US" dirty="0"/>
          </a:p>
        </p:txBody>
      </p:sp>
      <p:sp>
        <p:nvSpPr>
          <p:cNvPr id="3" name="Subtitle 2"/>
          <p:cNvSpPr>
            <a:spLocks noGrp="1"/>
          </p:cNvSpPr>
          <p:nvPr>
            <p:ph type="subTitle" idx="1"/>
          </p:nvPr>
        </p:nvSpPr>
        <p:spPr>
          <a:xfrm>
            <a:off x="0" y="1752600"/>
            <a:ext cx="9144000" cy="4953000"/>
          </a:xfrm>
        </p:spPr>
        <p:txBody>
          <a:bodyPr>
            <a:normAutofit fontScale="92500" lnSpcReduction="10000"/>
          </a:bodyPr>
          <a:lstStyle/>
          <a:p>
            <a:pPr algn="just"/>
            <a:r>
              <a:rPr lang="en-US" dirty="0">
                <a:solidFill>
                  <a:srgbClr val="00B0F0"/>
                </a:solidFill>
              </a:rPr>
              <a:t>The anterior tongue is, at its apex, thin and narrow. It is directed forward against the lingual surfaces of the lower incisor teeth. The posterior part is, at its root, directed backward, and connected with the hyoid bone by the </a:t>
            </a:r>
            <a:r>
              <a:rPr lang="en-US" dirty="0" err="1">
                <a:solidFill>
                  <a:srgbClr val="00B0F0"/>
                </a:solidFill>
              </a:rPr>
              <a:t>hyoglossiand</a:t>
            </a:r>
            <a:r>
              <a:rPr lang="en-US" dirty="0">
                <a:solidFill>
                  <a:srgbClr val="00B0F0"/>
                </a:solidFill>
              </a:rPr>
              <a:t> </a:t>
            </a:r>
            <a:r>
              <a:rPr lang="en-US" dirty="0" err="1">
                <a:solidFill>
                  <a:srgbClr val="00B0F0"/>
                </a:solidFill>
              </a:rPr>
              <a:t>genioglossi</a:t>
            </a:r>
            <a:r>
              <a:rPr lang="en-US" dirty="0">
                <a:solidFill>
                  <a:srgbClr val="00B0F0"/>
                </a:solidFill>
              </a:rPr>
              <a:t> muscles and the </a:t>
            </a:r>
            <a:r>
              <a:rPr lang="en-US" dirty="0" err="1">
                <a:solidFill>
                  <a:srgbClr val="00B0F0"/>
                </a:solidFill>
              </a:rPr>
              <a:t>hyoglossal</a:t>
            </a:r>
            <a:r>
              <a:rPr lang="en-US" dirty="0">
                <a:solidFill>
                  <a:srgbClr val="00B0F0"/>
                </a:solidFill>
              </a:rPr>
              <a:t> membrane, with the epiglottis by three </a:t>
            </a:r>
            <a:r>
              <a:rPr lang="en-US" dirty="0" err="1">
                <a:solidFill>
                  <a:srgbClr val="00B0F0"/>
                </a:solidFill>
              </a:rPr>
              <a:t>glossoepiglottic</a:t>
            </a:r>
            <a:r>
              <a:rPr lang="en-US" dirty="0">
                <a:solidFill>
                  <a:srgbClr val="00B0F0"/>
                </a:solidFill>
              </a:rPr>
              <a:t> folds of mucous membrane, with the soft palate by the </a:t>
            </a:r>
            <a:r>
              <a:rPr lang="en-US" dirty="0" err="1">
                <a:solidFill>
                  <a:srgbClr val="00B0F0"/>
                </a:solidFill>
              </a:rPr>
              <a:t>glossopalatine</a:t>
            </a:r>
            <a:r>
              <a:rPr lang="en-US" dirty="0">
                <a:solidFill>
                  <a:srgbClr val="00B0F0"/>
                </a:solidFill>
              </a:rPr>
              <a:t> arches, and with the pharynx by the superior pharyngeal constrictor muscle and the mucous membrane. It also forms the anterior wall of the </a:t>
            </a:r>
            <a:r>
              <a:rPr lang="en-US" dirty="0" err="1">
                <a:solidFill>
                  <a:srgbClr val="00B0F0"/>
                </a:solidFill>
              </a:rPr>
              <a:t>oropharynx</a:t>
            </a:r>
            <a:r>
              <a:rPr lang="en-US" dirty="0">
                <a:solidFill>
                  <a:srgbClr val="00B0F0"/>
                </a:solidFill>
              </a:rPr>
              <a:t>.</a:t>
            </a:r>
          </a:p>
          <a:p>
            <a:endParaRPr lang="en-US" dirty="0"/>
          </a:p>
        </p:txBody>
      </p:sp>
      <p:pic>
        <p:nvPicPr>
          <p:cNvPr id="4" name="Picture 2" descr="C:\Users\hp\Desktop\IMG-20200219-WA0019.jpg"/>
          <p:cNvPicPr>
            <a:picLocks noGrp="1" noChangeAspect="1" noChangeArrowheads="1"/>
          </p:cNvPicPr>
          <p:nvPr>
            <p:ph type="ctrTitle"/>
          </p:nvPr>
        </p:nvPicPr>
        <p:blipFill>
          <a:blip r:embed="rId2"/>
          <a:srcRect/>
          <a:stretch>
            <a:fillRect/>
          </a:stretch>
        </p:blipFill>
        <p:spPr>
          <a:xfrm>
            <a:off x="0" y="0"/>
            <a:ext cx="9144000" cy="1600200"/>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199"/>
          </a:xfrm>
        </p:spPr>
        <p:txBody>
          <a:bodyPr/>
          <a:lstStyle/>
          <a:p>
            <a:endParaRPr lang="en-US" dirty="0"/>
          </a:p>
        </p:txBody>
      </p:sp>
      <p:sp>
        <p:nvSpPr>
          <p:cNvPr id="3" name="Subtitle 2"/>
          <p:cNvSpPr>
            <a:spLocks noGrp="1"/>
          </p:cNvSpPr>
          <p:nvPr>
            <p:ph type="subTitle" idx="1"/>
          </p:nvPr>
        </p:nvSpPr>
        <p:spPr>
          <a:xfrm>
            <a:off x="0" y="1905000"/>
            <a:ext cx="9144000" cy="3810000"/>
          </a:xfrm>
        </p:spPr>
        <p:txBody>
          <a:bodyPr/>
          <a:lstStyle/>
          <a:p>
            <a:r>
              <a:rPr lang="en-US" sz="3600" dirty="0">
                <a:solidFill>
                  <a:srgbClr val="FF0000"/>
                </a:solidFill>
              </a:rPr>
              <a:t>Measurement and Weight:</a:t>
            </a:r>
          </a:p>
          <a:p>
            <a:pPr algn="just"/>
            <a:r>
              <a:rPr lang="en-US" sz="3600" dirty="0">
                <a:solidFill>
                  <a:srgbClr val="00B0F0"/>
                </a:solidFill>
              </a:rPr>
              <a:t>The average length of the human tongue from the </a:t>
            </a:r>
            <a:r>
              <a:rPr lang="en-US" sz="3600" dirty="0" err="1">
                <a:solidFill>
                  <a:srgbClr val="00B0F0"/>
                </a:solidFill>
              </a:rPr>
              <a:t>oropharynx</a:t>
            </a:r>
            <a:r>
              <a:rPr lang="en-US" sz="3600" dirty="0">
                <a:solidFill>
                  <a:srgbClr val="00B0F0"/>
                </a:solidFill>
              </a:rPr>
              <a:t> to the tip is 10 </a:t>
            </a:r>
            <a:r>
              <a:rPr lang="en-US" sz="3600" dirty="0" err="1">
                <a:solidFill>
                  <a:srgbClr val="00B0F0"/>
                </a:solidFill>
              </a:rPr>
              <a:t>cm.The</a:t>
            </a:r>
            <a:r>
              <a:rPr lang="en-US" sz="3600" dirty="0">
                <a:solidFill>
                  <a:srgbClr val="00B0F0"/>
                </a:solidFill>
              </a:rPr>
              <a:t> average weight of the human tongue from adult males is 70g and for adult females 60g.</a:t>
            </a:r>
          </a:p>
          <a:p>
            <a:endParaRPr lang="en-US" dirty="0"/>
          </a:p>
        </p:txBody>
      </p:sp>
      <p:pic>
        <p:nvPicPr>
          <p:cNvPr id="4" name="Picture 2" descr="C:\Users\hp\Desktop\IMG-20200219-WA0019.jpg"/>
          <p:cNvPicPr>
            <a:picLocks noGrp="1" noChangeAspect="1" noChangeArrowheads="1"/>
          </p:cNvPicPr>
          <p:nvPr>
            <p:ph type="ctrTitle"/>
          </p:nvPr>
        </p:nvPicPr>
        <p:blipFill>
          <a:blip r:embed="rId2"/>
          <a:srcRect/>
          <a:stretch>
            <a:fillRect/>
          </a:stretch>
        </p:blipFill>
        <p:spPr>
          <a:xfrm>
            <a:off x="0" y="0"/>
            <a:ext cx="9144000" cy="1600200"/>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199"/>
          </a:xfrm>
        </p:spPr>
        <p:txBody>
          <a:bodyPr/>
          <a:lstStyle/>
          <a:p>
            <a:endParaRPr lang="en-US" dirty="0"/>
          </a:p>
        </p:txBody>
      </p:sp>
      <p:sp>
        <p:nvSpPr>
          <p:cNvPr id="3" name="Subtitle 2"/>
          <p:cNvSpPr>
            <a:spLocks noGrp="1"/>
          </p:cNvSpPr>
          <p:nvPr>
            <p:ph type="subTitle" idx="1"/>
          </p:nvPr>
        </p:nvSpPr>
        <p:spPr>
          <a:xfrm>
            <a:off x="0" y="1676400"/>
            <a:ext cx="4724400" cy="5181600"/>
          </a:xfrm>
        </p:spPr>
        <p:txBody>
          <a:bodyPr>
            <a:normAutofit fontScale="62500" lnSpcReduction="20000"/>
          </a:bodyPr>
          <a:lstStyle/>
          <a:p>
            <a:pPr algn="just">
              <a:lnSpc>
                <a:spcPct val="170000"/>
              </a:lnSpc>
            </a:pPr>
            <a:r>
              <a:rPr lang="en-US" dirty="0">
                <a:solidFill>
                  <a:srgbClr val="00B0F0"/>
                </a:solidFill>
              </a:rPr>
              <a:t>The upper surface of the tongue is called the dorsum, and is divided by a groove into symmetrical halves by the </a:t>
            </a:r>
            <a:r>
              <a:rPr lang="en-US" b="1" dirty="0">
                <a:solidFill>
                  <a:srgbClr val="00B0F0"/>
                </a:solidFill>
              </a:rPr>
              <a:t>median </a:t>
            </a:r>
            <a:r>
              <a:rPr lang="en-US" b="1" dirty="0" err="1">
                <a:solidFill>
                  <a:srgbClr val="00B0F0"/>
                </a:solidFill>
              </a:rPr>
              <a:t>sulcus</a:t>
            </a:r>
            <a:r>
              <a:rPr lang="en-US" dirty="0">
                <a:solidFill>
                  <a:srgbClr val="00B0F0"/>
                </a:solidFill>
              </a:rPr>
              <a:t>. The </a:t>
            </a:r>
            <a:r>
              <a:rPr lang="en-US" b="1" dirty="0">
                <a:solidFill>
                  <a:srgbClr val="00B0F0"/>
                </a:solidFill>
              </a:rPr>
              <a:t>foramen </a:t>
            </a:r>
            <a:r>
              <a:rPr lang="en-US" b="1" dirty="0" err="1">
                <a:solidFill>
                  <a:srgbClr val="00B0F0"/>
                </a:solidFill>
              </a:rPr>
              <a:t>cecum</a:t>
            </a:r>
            <a:r>
              <a:rPr lang="en-US" dirty="0">
                <a:solidFill>
                  <a:srgbClr val="00B0F0"/>
                </a:solidFill>
              </a:rPr>
              <a:t> marks the end of this division (at about 2.5 cm from the root of the tongue) and the beginning of the </a:t>
            </a:r>
            <a:r>
              <a:rPr lang="en-US" b="1" dirty="0">
                <a:solidFill>
                  <a:srgbClr val="00B0F0"/>
                </a:solidFill>
              </a:rPr>
              <a:t>terminal </a:t>
            </a:r>
            <a:r>
              <a:rPr lang="en-US" b="1" dirty="0" err="1">
                <a:solidFill>
                  <a:srgbClr val="00B0F0"/>
                </a:solidFill>
              </a:rPr>
              <a:t>sulcus</a:t>
            </a:r>
            <a:r>
              <a:rPr lang="en-US" dirty="0">
                <a:solidFill>
                  <a:srgbClr val="00B0F0"/>
                </a:solidFill>
              </a:rPr>
              <a:t>. The foramen </a:t>
            </a:r>
            <a:r>
              <a:rPr lang="en-US" dirty="0" err="1">
                <a:solidFill>
                  <a:srgbClr val="00B0F0"/>
                </a:solidFill>
              </a:rPr>
              <a:t>cecum</a:t>
            </a:r>
            <a:r>
              <a:rPr lang="en-US" dirty="0">
                <a:solidFill>
                  <a:srgbClr val="00B0F0"/>
                </a:solidFill>
              </a:rPr>
              <a:t> is also the point of attachment of the </a:t>
            </a:r>
            <a:r>
              <a:rPr lang="en-US" dirty="0" err="1">
                <a:solidFill>
                  <a:srgbClr val="00B0F0"/>
                </a:solidFill>
              </a:rPr>
              <a:t>thyroglossal</a:t>
            </a:r>
            <a:r>
              <a:rPr lang="en-US" dirty="0">
                <a:solidFill>
                  <a:srgbClr val="00B0F0"/>
                </a:solidFill>
              </a:rPr>
              <a:t> duct and is formed during the descent of the thyroid </a:t>
            </a:r>
            <a:r>
              <a:rPr lang="en-US" dirty="0" err="1">
                <a:solidFill>
                  <a:srgbClr val="00B0F0"/>
                </a:solidFill>
              </a:rPr>
              <a:t>diverticulum</a:t>
            </a:r>
            <a:r>
              <a:rPr lang="en-US" dirty="0">
                <a:solidFill>
                  <a:srgbClr val="00B0F0"/>
                </a:solidFill>
              </a:rPr>
              <a:t> in embryonic development.</a:t>
            </a:r>
          </a:p>
        </p:txBody>
      </p:sp>
      <p:pic>
        <p:nvPicPr>
          <p:cNvPr id="4" name="Picture 2" descr="C:\Users\hp\Desktop\IMG-20200219-WA0019.jpg"/>
          <p:cNvPicPr>
            <a:picLocks noGrp="1" noChangeAspect="1" noChangeArrowheads="1"/>
          </p:cNvPicPr>
          <p:nvPr>
            <p:ph type="ctrTitle"/>
          </p:nvPr>
        </p:nvPicPr>
        <p:blipFill>
          <a:blip r:embed="rId2"/>
          <a:srcRect/>
          <a:stretch>
            <a:fillRect/>
          </a:stretch>
        </p:blipFill>
        <p:spPr>
          <a:xfrm>
            <a:off x="0" y="0"/>
            <a:ext cx="9144000" cy="1600200"/>
          </a:xfrm>
          <a:noFill/>
          <a:ln/>
        </p:spPr>
      </p:pic>
      <p:pic>
        <p:nvPicPr>
          <p:cNvPr id="1026" name="Picture 2"/>
          <p:cNvPicPr>
            <a:picLocks noChangeAspect="1" noChangeArrowheads="1"/>
          </p:cNvPicPr>
          <p:nvPr/>
        </p:nvPicPr>
        <p:blipFill>
          <a:blip r:embed="rId3"/>
          <a:srcRect/>
          <a:stretch>
            <a:fillRect/>
          </a:stretch>
        </p:blipFill>
        <p:spPr bwMode="auto">
          <a:xfrm>
            <a:off x="4648200" y="1600200"/>
            <a:ext cx="4495799" cy="52578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199"/>
          </a:xfrm>
        </p:spPr>
        <p:txBody>
          <a:bodyPr/>
          <a:lstStyle/>
          <a:p>
            <a:endParaRPr lang="en-US" dirty="0"/>
          </a:p>
        </p:txBody>
      </p:sp>
      <p:sp>
        <p:nvSpPr>
          <p:cNvPr id="3" name="Subtitle 2"/>
          <p:cNvSpPr>
            <a:spLocks noGrp="1"/>
          </p:cNvSpPr>
          <p:nvPr>
            <p:ph type="subTitle" idx="1"/>
          </p:nvPr>
        </p:nvSpPr>
        <p:spPr>
          <a:xfrm>
            <a:off x="0" y="1676400"/>
            <a:ext cx="4572000" cy="5029200"/>
          </a:xfrm>
        </p:spPr>
        <p:txBody>
          <a:bodyPr>
            <a:normAutofit/>
          </a:bodyPr>
          <a:lstStyle/>
          <a:p>
            <a:pPr algn="just">
              <a:lnSpc>
                <a:spcPct val="220000"/>
              </a:lnSpc>
            </a:pPr>
            <a:r>
              <a:rPr lang="en-US" sz="1400" dirty="0">
                <a:solidFill>
                  <a:srgbClr val="00B0F0"/>
                </a:solidFill>
              </a:rPr>
              <a:t>The terminal </a:t>
            </a:r>
            <a:r>
              <a:rPr lang="en-US" sz="1400" dirty="0" err="1">
                <a:solidFill>
                  <a:srgbClr val="00B0F0"/>
                </a:solidFill>
              </a:rPr>
              <a:t>sulcus</a:t>
            </a:r>
            <a:r>
              <a:rPr lang="en-US" sz="1400" dirty="0">
                <a:solidFill>
                  <a:srgbClr val="00B0F0"/>
                </a:solidFill>
              </a:rPr>
              <a:t> is a shallow groove that runs forward as a shallow groove in a </a:t>
            </a:r>
            <a:r>
              <a:rPr lang="en-US" sz="1400" i="1" dirty="0">
                <a:solidFill>
                  <a:srgbClr val="00B0F0"/>
                </a:solidFill>
              </a:rPr>
              <a:t>V</a:t>
            </a:r>
            <a:r>
              <a:rPr lang="en-US" sz="1400" dirty="0">
                <a:solidFill>
                  <a:srgbClr val="00B0F0"/>
                </a:solidFill>
              </a:rPr>
              <a:t> shape from the foramen </a:t>
            </a:r>
            <a:r>
              <a:rPr lang="en-US" sz="1400" dirty="0" err="1">
                <a:solidFill>
                  <a:srgbClr val="00B0F0"/>
                </a:solidFill>
              </a:rPr>
              <a:t>cecum</a:t>
            </a:r>
            <a:r>
              <a:rPr lang="en-US" sz="1400" dirty="0">
                <a:solidFill>
                  <a:srgbClr val="00B0F0"/>
                </a:solidFill>
              </a:rPr>
              <a:t>, forwards and outwards to the margins (borders) of the tongue. The terminal </a:t>
            </a:r>
            <a:r>
              <a:rPr lang="en-US" sz="1400" dirty="0" err="1">
                <a:solidFill>
                  <a:srgbClr val="00B0F0"/>
                </a:solidFill>
              </a:rPr>
              <a:t>sulcus</a:t>
            </a:r>
            <a:r>
              <a:rPr lang="en-US" sz="1400" dirty="0">
                <a:solidFill>
                  <a:srgbClr val="00B0F0"/>
                </a:solidFill>
              </a:rPr>
              <a:t> divides the tongue into a posterior pharyngeal part and an anterior oral part. The pharyngeal part is supplied by the </a:t>
            </a:r>
            <a:r>
              <a:rPr lang="en-US" sz="1400" dirty="0" err="1">
                <a:solidFill>
                  <a:srgbClr val="00B0F0"/>
                </a:solidFill>
              </a:rPr>
              <a:t>glossopharyngeal</a:t>
            </a:r>
            <a:r>
              <a:rPr lang="en-US" sz="1400" dirty="0">
                <a:solidFill>
                  <a:srgbClr val="00B0F0"/>
                </a:solidFill>
              </a:rPr>
              <a:t> nerve and the oral part is supplied by the lingual nerve (a branch of the </a:t>
            </a:r>
            <a:r>
              <a:rPr lang="en-US" sz="1400" dirty="0" err="1">
                <a:solidFill>
                  <a:srgbClr val="00B0F0"/>
                </a:solidFill>
              </a:rPr>
              <a:t>mandibular</a:t>
            </a:r>
            <a:r>
              <a:rPr lang="en-US" sz="1400" dirty="0">
                <a:solidFill>
                  <a:srgbClr val="00B0F0"/>
                </a:solidFill>
              </a:rPr>
              <a:t> branch (V3) of the trigeminal nerve) for </a:t>
            </a:r>
            <a:r>
              <a:rPr lang="en-US" sz="1400" dirty="0" err="1">
                <a:solidFill>
                  <a:srgbClr val="00B0F0"/>
                </a:solidFill>
              </a:rPr>
              <a:t>somatosensory</a:t>
            </a:r>
            <a:r>
              <a:rPr lang="en-US" sz="1400" dirty="0">
                <a:solidFill>
                  <a:srgbClr val="00B0F0"/>
                </a:solidFill>
              </a:rPr>
              <a:t> perception and by the </a:t>
            </a:r>
            <a:r>
              <a:rPr lang="en-US" sz="1400" dirty="0" err="1">
                <a:solidFill>
                  <a:srgbClr val="00B0F0"/>
                </a:solidFill>
              </a:rPr>
              <a:t>chorda</a:t>
            </a:r>
            <a:r>
              <a:rPr lang="en-US" sz="1400" dirty="0">
                <a:solidFill>
                  <a:srgbClr val="00B0F0"/>
                </a:solidFill>
              </a:rPr>
              <a:t> tympani (a branch of the facial nerve) for taste perception.</a:t>
            </a:r>
          </a:p>
        </p:txBody>
      </p:sp>
      <p:pic>
        <p:nvPicPr>
          <p:cNvPr id="4" name="Picture 2" descr="C:\Users\hp\Desktop\IMG-20200219-WA0019.jpg"/>
          <p:cNvPicPr>
            <a:picLocks noGrp="1" noChangeAspect="1" noChangeArrowheads="1"/>
          </p:cNvPicPr>
          <p:nvPr>
            <p:ph type="ctrTitle"/>
          </p:nvPr>
        </p:nvPicPr>
        <p:blipFill>
          <a:blip r:embed="rId2"/>
          <a:srcRect/>
          <a:stretch>
            <a:fillRect/>
          </a:stretch>
        </p:blipFill>
        <p:spPr>
          <a:xfrm>
            <a:off x="0" y="0"/>
            <a:ext cx="9144000" cy="1600200"/>
          </a:xfrm>
          <a:noFill/>
          <a:ln/>
        </p:spPr>
      </p:pic>
      <p:pic>
        <p:nvPicPr>
          <p:cNvPr id="2050" name="Picture 2"/>
          <p:cNvPicPr>
            <a:picLocks noChangeAspect="1" noChangeArrowheads="1"/>
          </p:cNvPicPr>
          <p:nvPr/>
        </p:nvPicPr>
        <p:blipFill>
          <a:blip r:embed="rId3"/>
          <a:srcRect/>
          <a:stretch>
            <a:fillRect/>
          </a:stretch>
        </p:blipFill>
        <p:spPr bwMode="auto">
          <a:xfrm>
            <a:off x="4572000" y="1752600"/>
            <a:ext cx="4424209" cy="4343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199"/>
          </a:xfrm>
        </p:spPr>
        <p:txBody>
          <a:bodyPr/>
          <a:lstStyle/>
          <a:p>
            <a:endParaRPr lang="en-US" dirty="0"/>
          </a:p>
        </p:txBody>
      </p:sp>
      <p:sp>
        <p:nvSpPr>
          <p:cNvPr id="3" name="Subtitle 2"/>
          <p:cNvSpPr>
            <a:spLocks noGrp="1"/>
          </p:cNvSpPr>
          <p:nvPr>
            <p:ph type="subTitle" idx="1"/>
          </p:nvPr>
        </p:nvSpPr>
        <p:spPr>
          <a:xfrm>
            <a:off x="228600" y="1905000"/>
            <a:ext cx="8763000" cy="4953000"/>
          </a:xfrm>
        </p:spPr>
        <p:txBody>
          <a:bodyPr>
            <a:normAutofit fontScale="40000" lnSpcReduction="20000"/>
          </a:bodyPr>
          <a:lstStyle/>
          <a:p>
            <a:r>
              <a:rPr lang="en-US" sz="4500" b="1" dirty="0">
                <a:solidFill>
                  <a:srgbClr val="FF0000"/>
                </a:solidFill>
              </a:rPr>
              <a:t>Undersurface of the tongue :</a:t>
            </a:r>
          </a:p>
          <a:p>
            <a:pPr algn="just">
              <a:lnSpc>
                <a:spcPct val="170000"/>
              </a:lnSpc>
            </a:pPr>
            <a:r>
              <a:rPr lang="en-US" sz="7400" dirty="0">
                <a:solidFill>
                  <a:srgbClr val="00B0F0"/>
                </a:solidFill>
              </a:rPr>
              <a:t>On the undersurface of the tongue is a fold of mucous membrane called the </a:t>
            </a:r>
            <a:r>
              <a:rPr lang="en-US" sz="7400" dirty="0" err="1">
                <a:solidFill>
                  <a:srgbClr val="00B0F0"/>
                </a:solidFill>
              </a:rPr>
              <a:t>frenulum</a:t>
            </a:r>
            <a:r>
              <a:rPr lang="en-US" sz="7400" dirty="0">
                <a:solidFill>
                  <a:srgbClr val="00B0F0"/>
                </a:solidFill>
              </a:rPr>
              <a:t> that tethers the tongue at the midline to the floor of the mouth. On either side of the </a:t>
            </a:r>
            <a:r>
              <a:rPr lang="en-US" sz="7400" dirty="0" err="1">
                <a:solidFill>
                  <a:srgbClr val="00B0F0"/>
                </a:solidFill>
              </a:rPr>
              <a:t>frenulum</a:t>
            </a:r>
            <a:r>
              <a:rPr lang="en-US" sz="7400" dirty="0">
                <a:solidFill>
                  <a:srgbClr val="00B0F0"/>
                </a:solidFill>
              </a:rPr>
              <a:t> are small prominences called sublingual </a:t>
            </a:r>
            <a:r>
              <a:rPr lang="en-US" sz="7400" dirty="0" err="1">
                <a:solidFill>
                  <a:srgbClr val="00B0F0"/>
                </a:solidFill>
              </a:rPr>
              <a:t>caruncles</a:t>
            </a:r>
            <a:r>
              <a:rPr lang="en-US" sz="7400" dirty="0">
                <a:solidFill>
                  <a:srgbClr val="00B0F0"/>
                </a:solidFill>
              </a:rPr>
              <a:t> that the major salivary </a:t>
            </a:r>
            <a:r>
              <a:rPr lang="en-US" sz="7400" dirty="0" err="1">
                <a:solidFill>
                  <a:srgbClr val="00B0F0"/>
                </a:solidFill>
              </a:rPr>
              <a:t>submandibular</a:t>
            </a:r>
            <a:r>
              <a:rPr lang="en-US" sz="7400" dirty="0">
                <a:solidFill>
                  <a:srgbClr val="00B0F0"/>
                </a:solidFill>
              </a:rPr>
              <a:t> glands drain into.</a:t>
            </a:r>
            <a:endParaRPr lang="en-US" sz="7400" b="1" dirty="0">
              <a:solidFill>
                <a:srgbClr val="00B0F0"/>
              </a:solidFill>
            </a:endParaRPr>
          </a:p>
          <a:p>
            <a:endParaRPr lang="en-US" dirty="0"/>
          </a:p>
        </p:txBody>
      </p:sp>
      <p:pic>
        <p:nvPicPr>
          <p:cNvPr id="4" name="Picture 2" descr="C:\Users\hp\Desktop\IMG-20200219-WA0019.jpg"/>
          <p:cNvPicPr>
            <a:picLocks noGrp="1" noChangeAspect="1" noChangeArrowheads="1"/>
          </p:cNvPicPr>
          <p:nvPr>
            <p:ph type="ctrTitle"/>
          </p:nvPr>
        </p:nvPicPr>
        <p:blipFill>
          <a:blip r:embed="rId2"/>
          <a:srcRect/>
          <a:stretch>
            <a:fillRect/>
          </a:stretch>
        </p:blipFill>
        <p:spPr>
          <a:xfrm>
            <a:off x="0" y="0"/>
            <a:ext cx="9144000" cy="1600200"/>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600199"/>
          </a:xfrm>
        </p:spPr>
        <p:txBody>
          <a:bodyPr/>
          <a:lstStyle/>
          <a:p>
            <a:endParaRPr lang="en-US" dirty="0"/>
          </a:p>
        </p:txBody>
      </p:sp>
      <p:sp>
        <p:nvSpPr>
          <p:cNvPr id="3" name="Subtitle 2"/>
          <p:cNvSpPr>
            <a:spLocks noGrp="1"/>
          </p:cNvSpPr>
          <p:nvPr>
            <p:ph type="subTitle" idx="1"/>
          </p:nvPr>
        </p:nvSpPr>
        <p:spPr>
          <a:xfrm>
            <a:off x="0" y="1600200"/>
            <a:ext cx="5410200" cy="5257800"/>
          </a:xfrm>
        </p:spPr>
        <p:txBody>
          <a:bodyPr>
            <a:normAutofit fontScale="55000" lnSpcReduction="20000"/>
          </a:bodyPr>
          <a:lstStyle/>
          <a:p>
            <a:r>
              <a:rPr lang="en-US" b="1" dirty="0">
                <a:solidFill>
                  <a:srgbClr val="FF0000"/>
                </a:solidFill>
              </a:rPr>
              <a:t>Muscles</a:t>
            </a:r>
          </a:p>
          <a:p>
            <a:pPr algn="just"/>
            <a:r>
              <a:rPr lang="en-US" dirty="0">
                <a:solidFill>
                  <a:srgbClr val="00B0F0"/>
                </a:solidFill>
              </a:rPr>
              <a:t>The eight muscles of the human tongue are classified as either </a:t>
            </a:r>
            <a:r>
              <a:rPr lang="en-US" i="1" dirty="0">
                <a:solidFill>
                  <a:srgbClr val="00B0F0"/>
                </a:solidFill>
              </a:rPr>
              <a:t>intrinsic</a:t>
            </a:r>
            <a:r>
              <a:rPr lang="en-US" dirty="0">
                <a:solidFill>
                  <a:srgbClr val="00B0F0"/>
                </a:solidFill>
              </a:rPr>
              <a:t> or </a:t>
            </a:r>
            <a:r>
              <a:rPr lang="en-US" i="1" dirty="0">
                <a:solidFill>
                  <a:srgbClr val="00B0F0"/>
                </a:solidFill>
              </a:rPr>
              <a:t>extrinsic</a:t>
            </a:r>
            <a:r>
              <a:rPr lang="en-US" dirty="0">
                <a:solidFill>
                  <a:srgbClr val="00B0F0"/>
                </a:solidFill>
              </a:rPr>
              <a:t>. The four intrinsic muscles act to change the shape of the tongue, and are not attached to any bone. The four extrinsic muscles act to change the position of the tongue, and are anchored to bone.</a:t>
            </a:r>
          </a:p>
          <a:p>
            <a:pPr algn="just"/>
            <a:r>
              <a:rPr lang="en-US" b="1" dirty="0">
                <a:solidFill>
                  <a:srgbClr val="FF0000"/>
                </a:solidFill>
              </a:rPr>
              <a:t>Extrinsic</a:t>
            </a:r>
          </a:p>
          <a:p>
            <a:pPr algn="just"/>
            <a:r>
              <a:rPr lang="en-US" dirty="0">
                <a:solidFill>
                  <a:srgbClr val="00B0F0"/>
                </a:solidFill>
              </a:rPr>
              <a:t>Lateral view of the tongue, with extrinsic muscles highlighted</a:t>
            </a:r>
          </a:p>
          <a:p>
            <a:pPr algn="just"/>
            <a:r>
              <a:rPr lang="en-US" dirty="0">
                <a:solidFill>
                  <a:srgbClr val="00B0F0"/>
                </a:solidFill>
              </a:rPr>
              <a:t>The four extrinsic muscles originate from bone and extend to the tongue. They are the</a:t>
            </a:r>
            <a:r>
              <a:rPr lang="en-US" dirty="0"/>
              <a:t> </a:t>
            </a:r>
            <a:r>
              <a:rPr lang="en-US" dirty="0" err="1">
                <a:solidFill>
                  <a:srgbClr val="FF0000"/>
                </a:solidFill>
              </a:rPr>
              <a:t>genioglossus</a:t>
            </a:r>
            <a:r>
              <a:rPr lang="en-US" dirty="0">
                <a:solidFill>
                  <a:srgbClr val="FF0000"/>
                </a:solidFill>
              </a:rPr>
              <a:t>,</a:t>
            </a:r>
            <a:r>
              <a:rPr lang="en-US" dirty="0"/>
              <a:t> </a:t>
            </a:r>
            <a:r>
              <a:rPr lang="en-US" dirty="0">
                <a:solidFill>
                  <a:srgbClr val="00B0F0"/>
                </a:solidFill>
              </a:rPr>
              <a:t>the</a:t>
            </a:r>
            <a:r>
              <a:rPr lang="en-US" dirty="0"/>
              <a:t> </a:t>
            </a:r>
            <a:r>
              <a:rPr lang="en-US" dirty="0" err="1">
                <a:solidFill>
                  <a:srgbClr val="FF0000"/>
                </a:solidFill>
              </a:rPr>
              <a:t>hyoglossus</a:t>
            </a:r>
            <a:r>
              <a:rPr lang="en-US" dirty="0"/>
              <a:t> </a:t>
            </a:r>
            <a:r>
              <a:rPr lang="en-US" dirty="0">
                <a:solidFill>
                  <a:srgbClr val="00B0F0"/>
                </a:solidFill>
              </a:rPr>
              <a:t>(often including the </a:t>
            </a:r>
            <a:r>
              <a:rPr lang="en-US" dirty="0" err="1">
                <a:solidFill>
                  <a:srgbClr val="00B0F0"/>
                </a:solidFill>
              </a:rPr>
              <a:t>chondroglossus</a:t>
            </a:r>
            <a:r>
              <a:rPr lang="en-US" dirty="0">
                <a:solidFill>
                  <a:srgbClr val="00B0F0"/>
                </a:solidFill>
              </a:rPr>
              <a:t>) the</a:t>
            </a:r>
            <a:r>
              <a:rPr lang="en-US" dirty="0"/>
              <a:t> </a:t>
            </a:r>
            <a:r>
              <a:rPr lang="en-US" dirty="0" err="1">
                <a:solidFill>
                  <a:srgbClr val="FF0000"/>
                </a:solidFill>
              </a:rPr>
              <a:t>styloglossus</a:t>
            </a:r>
            <a:r>
              <a:rPr lang="en-US" dirty="0">
                <a:solidFill>
                  <a:srgbClr val="FF0000"/>
                </a:solidFill>
              </a:rPr>
              <a:t>,</a:t>
            </a:r>
            <a:r>
              <a:rPr lang="en-US" dirty="0"/>
              <a:t> </a:t>
            </a:r>
            <a:r>
              <a:rPr lang="en-US" dirty="0">
                <a:solidFill>
                  <a:srgbClr val="00B0F0"/>
                </a:solidFill>
              </a:rPr>
              <a:t>and the</a:t>
            </a:r>
            <a:r>
              <a:rPr lang="en-US" dirty="0"/>
              <a:t> </a:t>
            </a:r>
            <a:r>
              <a:rPr lang="en-US" dirty="0" err="1">
                <a:solidFill>
                  <a:srgbClr val="FF0000"/>
                </a:solidFill>
              </a:rPr>
              <a:t>palatoglossus</a:t>
            </a:r>
            <a:r>
              <a:rPr lang="en-US" dirty="0"/>
              <a:t>. </a:t>
            </a:r>
            <a:r>
              <a:rPr lang="en-US" dirty="0">
                <a:solidFill>
                  <a:srgbClr val="00B0F0"/>
                </a:solidFill>
              </a:rPr>
              <a:t>Their main functions are altering the tongue's position allowing for protrusion, retraction, and side-to-side movement.</a:t>
            </a:r>
          </a:p>
          <a:p>
            <a:pPr algn="just"/>
            <a:r>
              <a:rPr lang="en-US" dirty="0">
                <a:solidFill>
                  <a:srgbClr val="00B0F0"/>
                </a:solidFill>
              </a:rPr>
              <a:t>The </a:t>
            </a:r>
            <a:r>
              <a:rPr lang="en-US" dirty="0" err="1">
                <a:solidFill>
                  <a:srgbClr val="FF0000"/>
                </a:solidFill>
              </a:rPr>
              <a:t>genioglossus</a:t>
            </a:r>
            <a:r>
              <a:rPr lang="en-US" dirty="0">
                <a:solidFill>
                  <a:srgbClr val="00B0F0"/>
                </a:solidFill>
              </a:rPr>
              <a:t> arises from the mandible and protrudes the tongue. It is also known as the tongue's "safety muscle" since it is the only muscle that propels the tongue forward.</a:t>
            </a:r>
          </a:p>
          <a:p>
            <a:endParaRPr lang="en-US" dirty="0"/>
          </a:p>
        </p:txBody>
      </p:sp>
      <p:pic>
        <p:nvPicPr>
          <p:cNvPr id="4" name="Picture 2" descr="C:\Users\hp\Desktop\IMG-20200219-WA0019.jpg"/>
          <p:cNvPicPr>
            <a:picLocks noGrp="1" noChangeAspect="1" noChangeArrowheads="1"/>
          </p:cNvPicPr>
          <p:nvPr>
            <p:ph type="ctrTitle"/>
          </p:nvPr>
        </p:nvPicPr>
        <p:blipFill>
          <a:blip r:embed="rId2"/>
          <a:srcRect/>
          <a:stretch>
            <a:fillRect/>
          </a:stretch>
        </p:blipFill>
        <p:spPr>
          <a:xfrm>
            <a:off x="0" y="0"/>
            <a:ext cx="9144000" cy="1600200"/>
          </a:xfrm>
          <a:noFill/>
          <a:ln/>
        </p:spPr>
      </p:pic>
      <p:pic>
        <p:nvPicPr>
          <p:cNvPr id="3076" name="Picture 4"/>
          <p:cNvPicPr>
            <a:picLocks noChangeAspect="1" noChangeArrowheads="1"/>
          </p:cNvPicPr>
          <p:nvPr/>
        </p:nvPicPr>
        <p:blipFill>
          <a:blip r:embed="rId3" cstate="print"/>
          <a:srcRect/>
          <a:stretch>
            <a:fillRect/>
          </a:stretch>
        </p:blipFill>
        <p:spPr bwMode="auto">
          <a:xfrm>
            <a:off x="5562600" y="1752600"/>
            <a:ext cx="3429000" cy="48768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215</Words>
  <Application>Microsoft Office PowerPoint</Application>
  <PresentationFormat>On-screen Show (4:3)</PresentationFormat>
  <Paragraphs>47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Panchakarma</dc:creator>
  <cp:lastModifiedBy>Unknown User</cp:lastModifiedBy>
  <cp:revision>29</cp:revision>
  <dcterms:created xsi:type="dcterms:W3CDTF">2006-08-16T00:00:00Z</dcterms:created>
  <dcterms:modified xsi:type="dcterms:W3CDTF">2020-05-27T06:23:18Z</dcterms:modified>
</cp:coreProperties>
</file>