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307" r:id="rId3"/>
    <p:sldId id="308" r:id="rId4"/>
    <p:sldId id="309" r:id="rId5"/>
    <p:sldId id="311" r:id="rId6"/>
    <p:sldId id="312" r:id="rId7"/>
    <p:sldId id="314" r:id="rId8"/>
    <p:sldId id="313" r:id="rId9"/>
    <p:sldId id="317" r:id="rId10"/>
    <p:sldId id="321" r:id="rId11"/>
    <p:sldId id="320" r:id="rId12"/>
    <p:sldId id="318" r:id="rId13"/>
    <p:sldId id="319" r:id="rId14"/>
    <p:sldId id="323" r:id="rId15"/>
    <p:sldId id="324" r:id="rId16"/>
    <p:sldId id="326" r:id="rId17"/>
    <p:sldId id="328" r:id="rId18"/>
    <p:sldId id="322" r:id="rId19"/>
    <p:sldId id="263" r:id="rId20"/>
    <p:sldId id="332" r:id="rId21"/>
    <p:sldId id="333" r:id="rId22"/>
    <p:sldId id="347" r:id="rId23"/>
    <p:sldId id="264" r:id="rId24"/>
    <p:sldId id="343" r:id="rId25"/>
    <p:sldId id="344" r:id="rId26"/>
    <p:sldId id="270" r:id="rId27"/>
    <p:sldId id="271" r:id="rId28"/>
    <p:sldId id="346" r:id="rId29"/>
    <p:sldId id="277" r:id="rId30"/>
    <p:sldId id="278" r:id="rId31"/>
    <p:sldId id="286" r:id="rId32"/>
    <p:sldId id="287" r:id="rId33"/>
    <p:sldId id="288" r:id="rId34"/>
    <p:sldId id="341" r:id="rId35"/>
    <p:sldId id="296" r:id="rId36"/>
    <p:sldId id="297" r:id="rId37"/>
    <p:sldId id="298" r:id="rId38"/>
    <p:sldId id="301" r:id="rId39"/>
    <p:sldId id="302" r:id="rId40"/>
    <p:sldId id="342"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3" autoAdjust="0"/>
    <p:restoredTop sz="94660"/>
  </p:normalViewPr>
  <p:slideViewPr>
    <p:cSldViewPr>
      <p:cViewPr>
        <p:scale>
          <a:sx n="75" d="100"/>
          <a:sy n="75" d="100"/>
        </p:scale>
        <p:origin x="-122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67048DA-2CE6-47A5-964E-239DD7D771AA}" type="datetimeFigureOut">
              <a:rPr lang="en-US"/>
              <a:pPr>
                <a:defRPr/>
              </a:pPr>
              <a:t>5/3/2020</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DCAF66A1-4A5C-4429-BB3D-3AC48B3F7C1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66CC65E-D1B2-4E4F-9F33-1CD07A13F0D5}" type="datetimeFigureOut">
              <a:rPr lang="en-US"/>
              <a:pPr>
                <a:defRPr/>
              </a:pPr>
              <a:t>5/3/2020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4F56098-1486-4E4E-AD69-203D763801A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5191C66-D3D9-4422-B276-9A2B435F383E}" type="datetimeFigureOut">
              <a:rPr lang="en-US"/>
              <a:pPr>
                <a:defRPr/>
              </a:pPr>
              <a:t>5/3/2020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551E014-5D68-466F-89B0-B97203BA7F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14847CD-B932-42B5-B456-6127982D0FB5}" type="datetimeFigureOut">
              <a:rPr lang="en-US"/>
              <a:pPr>
                <a:defRPr/>
              </a:pPr>
              <a:t>5/3/2020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8D73D7B-98D5-4CDF-BCE7-338F6D2BAF1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ACE5420-1DDC-4837-A055-A2F78567997E}" type="datetimeFigureOut">
              <a:rPr lang="en-US"/>
              <a:pPr>
                <a:defRPr/>
              </a:pPr>
              <a:t>5/3/2020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7BAF09-3AC6-4AEE-9FC8-6CBA09719DF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1AF27567-8ED0-465A-8104-CC23A611C32B}" type="datetimeFigureOut">
              <a:rPr lang="en-US"/>
              <a:pPr>
                <a:defRPr/>
              </a:pPr>
              <a:t>5/3/2020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12C76FEF-0676-430E-9631-0A2EC11B1E0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BD06A64F-5536-42AC-A1DD-C8CCBD3C6BE6}" type="datetimeFigureOut">
              <a:rPr lang="en-US"/>
              <a:pPr>
                <a:defRPr/>
              </a:pPr>
              <a:t>5/3/2020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45D0A80-5FC1-4E54-B684-48D86707C8F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1ECB461E-CA06-4889-A3D5-4EA390BEE642}" type="datetimeFigureOut">
              <a:rPr lang="en-US"/>
              <a:pPr>
                <a:defRPr/>
              </a:pPr>
              <a:t>5/3/2020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7E789AFE-CA4D-466E-AB13-B72B9DC9349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EE700A32-AAFD-4C00-897B-C25700E47F45}" type="datetimeFigureOut">
              <a:rPr lang="en-US"/>
              <a:pPr>
                <a:defRPr/>
              </a:pPr>
              <a:t>5/3/2020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C1E99AB-1CEB-42FD-83FC-518650E39D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5B844EF-02D0-4603-88F1-C3A13D3131EF}" type="datetimeFigureOut">
              <a:rPr lang="en-US"/>
              <a:pPr>
                <a:defRPr/>
              </a:pPr>
              <a:t>5/3/2020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EA9CD38-108C-4D93-8FC5-F9FA63D43FC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15084276-B539-415E-9887-F9CA18A21C40}" type="datetimeFigureOut">
              <a:rPr lang="en-US"/>
              <a:pPr>
                <a:defRPr/>
              </a:pPr>
              <a:t>5/3/2020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F3AEC6D-E962-4F75-88E8-7637BBA9BE4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1EAD538D-AC95-4268-BA59-334CD128A208}" type="datetimeFigureOut">
              <a:rPr lang="en-US"/>
              <a:pPr>
                <a:defRPr/>
              </a:pPr>
              <a:t>5/3/2020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5864EB0B-DB17-4DEF-AE73-3DE3808D39C3}"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44" r:id="rId1"/>
    <p:sldLayoutId id="2147483736" r:id="rId2"/>
    <p:sldLayoutId id="2147483745" r:id="rId3"/>
    <p:sldLayoutId id="2147483737" r:id="rId4"/>
    <p:sldLayoutId id="2147483738" r:id="rId5"/>
    <p:sldLayoutId id="2147483739" r:id="rId6"/>
    <p:sldLayoutId id="2147483740" r:id="rId7"/>
    <p:sldLayoutId id="2147483741" r:id="rId8"/>
    <p:sldLayoutId id="2147483746" r:id="rId9"/>
    <p:sldLayoutId id="2147483742" r:id="rId10"/>
    <p:sldLayoutId id="2147483743"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eaLnBrk="1" fontAlgn="auto" hangingPunct="1">
              <a:spcAft>
                <a:spcPts val="0"/>
              </a:spcAft>
              <a:defRPr/>
            </a:pPr>
            <a:r>
              <a:rPr lang="en-IN" sz="6600" u="sng" dirty="0" smtClean="0">
                <a:solidFill>
                  <a:schemeClr val="tx1"/>
                </a:solidFill>
                <a:effectLst/>
                <a:latin typeface="Britannic Bold" pitchFamily="34" charset="0"/>
              </a:rPr>
              <a:t>ARTERIAL SUPPLY OF BRAIN</a:t>
            </a:r>
            <a:endParaRPr lang="en-IN" sz="6600" u="sng" dirty="0">
              <a:solidFill>
                <a:schemeClr val="tx1"/>
              </a:solidFill>
              <a:effectLst/>
              <a:latin typeface="Britannic Bold" pitchFamily="34" charset="0"/>
            </a:endParaRPr>
          </a:p>
        </p:txBody>
      </p:sp>
      <p:sp>
        <p:nvSpPr>
          <p:cNvPr id="13314" name="Subtitle 2"/>
          <p:cNvSpPr>
            <a:spLocks noGrp="1"/>
          </p:cNvSpPr>
          <p:nvPr>
            <p:ph type="subTitle" idx="1"/>
          </p:nvPr>
        </p:nvSpPr>
        <p:spPr>
          <a:xfrm>
            <a:off x="3810000" y="4419600"/>
            <a:ext cx="4654550" cy="2286000"/>
          </a:xfrm>
        </p:spPr>
        <p:txBody>
          <a:bodyPr/>
          <a:lstStyle/>
          <a:p>
            <a:pPr marR="0" algn="just" eaLnBrk="1" hangingPunct="1">
              <a:lnSpc>
                <a:spcPct val="90000"/>
              </a:lnSpc>
            </a:pPr>
            <a:r>
              <a:rPr lang="en-IN" sz="2400" smtClean="0">
                <a:latin typeface="Algerian" pitchFamily="82" charset="0"/>
              </a:rPr>
              <a:t>BY:</a:t>
            </a:r>
          </a:p>
          <a:p>
            <a:pPr marR="0" algn="just" eaLnBrk="1" hangingPunct="1">
              <a:lnSpc>
                <a:spcPct val="90000"/>
              </a:lnSpc>
            </a:pPr>
            <a:r>
              <a:rPr lang="en-IN" sz="2400" smtClean="0">
                <a:latin typeface="Algerian" pitchFamily="82" charset="0"/>
              </a:rPr>
              <a:t>DR. manjula vastrad</a:t>
            </a:r>
          </a:p>
          <a:p>
            <a:pPr marR="0" algn="just" eaLnBrk="1" hangingPunct="1">
              <a:lnSpc>
                <a:spcPct val="90000"/>
              </a:lnSpc>
            </a:pPr>
            <a:r>
              <a:rPr lang="en-IN" sz="2400" smtClean="0">
                <a:latin typeface="Algerian" pitchFamily="82" charset="0"/>
              </a:rPr>
              <a:t>asst.prof</a:t>
            </a:r>
          </a:p>
          <a:p>
            <a:pPr marR="0" algn="just" eaLnBrk="1" hangingPunct="1">
              <a:lnSpc>
                <a:spcPct val="90000"/>
              </a:lnSpc>
            </a:pPr>
            <a:r>
              <a:rPr lang="en-IN" sz="2400" smtClean="0">
                <a:latin typeface="Algerian" pitchFamily="82" charset="0"/>
              </a:rPr>
              <a:t>Dept of rachana shareera</a:t>
            </a:r>
          </a:p>
          <a:p>
            <a:pPr marR="0" algn="just" eaLnBrk="1" hangingPunct="1">
              <a:lnSpc>
                <a:spcPct val="90000"/>
              </a:lnSpc>
            </a:pPr>
            <a:r>
              <a:rPr lang="en-IN" sz="2400" smtClean="0">
                <a:latin typeface="Algerian" pitchFamily="82" charset="0"/>
              </a:rPr>
              <a:t>Smvvs rkm amc vijayapur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2"/>
          <p:cNvSpPr>
            <a:spLocks noGrp="1"/>
          </p:cNvSpPr>
          <p:nvPr>
            <p:ph type="title"/>
          </p:nvPr>
        </p:nvSpPr>
        <p:spPr>
          <a:xfrm>
            <a:off x="457200" y="704850"/>
            <a:ext cx="8229600" cy="895350"/>
          </a:xfrm>
        </p:spPr>
        <p:txBody>
          <a:bodyPr/>
          <a:lstStyle/>
          <a:p>
            <a:pPr algn="ctr" eaLnBrk="1" hangingPunct="1"/>
            <a:r>
              <a:rPr lang="en-IN" sz="5400" u="sng" smtClean="0">
                <a:latin typeface="Algerian" pitchFamily="82" charset="0"/>
              </a:rPr>
              <a:t>COURSE</a:t>
            </a:r>
            <a:r>
              <a:rPr lang="en-IN" smtClean="0"/>
              <a:t> </a:t>
            </a:r>
          </a:p>
        </p:txBody>
      </p:sp>
      <p:pic>
        <p:nvPicPr>
          <p:cNvPr id="22530" name="Content Placeholder 3"/>
          <p:cNvPicPr>
            <a:picLocks noGrp="1" noChangeAspect="1" noChangeArrowheads="1"/>
          </p:cNvPicPr>
          <p:nvPr>
            <p:ph idx="1"/>
          </p:nvPr>
        </p:nvPicPr>
        <p:blipFill>
          <a:blip r:embed="rId2"/>
          <a:srcRect/>
          <a:stretch>
            <a:fillRect/>
          </a:stretch>
        </p:blipFill>
        <p:spPr>
          <a:xfrm>
            <a:off x="1981200" y="1600200"/>
            <a:ext cx="4724400" cy="5257800"/>
          </a:xfrm>
          <a:ln>
            <a:solidFill>
              <a:schemeClr val="tx1"/>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Users\TANVI\Desktop\Brain blood supply\Untitled.png"/>
          <p:cNvPicPr>
            <a:picLocks noGrp="1" noChangeAspect="1" noChangeArrowheads="1"/>
          </p:cNvPicPr>
          <p:nvPr>
            <p:ph idx="1"/>
          </p:nvPr>
        </p:nvPicPr>
        <p:blipFill>
          <a:blip r:embed="rId2"/>
          <a:srcRect/>
          <a:stretch>
            <a:fillRect/>
          </a:stretch>
        </p:blipFill>
        <p:spPr>
          <a:xfrm>
            <a:off x="381000" y="838200"/>
            <a:ext cx="8534400" cy="60198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28600" y="704850"/>
            <a:ext cx="8458200" cy="819150"/>
          </a:xfrm>
        </p:spPr>
        <p:txBody>
          <a:bodyPr/>
          <a:lstStyle/>
          <a:p>
            <a:pPr eaLnBrk="1" hangingPunct="1"/>
            <a:r>
              <a:rPr lang="en-IN" sz="4400" u="sng" smtClean="0">
                <a:latin typeface="Algerian" pitchFamily="82" charset="0"/>
              </a:rPr>
              <a:t>Branches of basilar artery</a:t>
            </a:r>
          </a:p>
        </p:txBody>
      </p:sp>
      <p:sp>
        <p:nvSpPr>
          <p:cNvPr id="24578" name="Content Placeholder 2"/>
          <p:cNvSpPr>
            <a:spLocks noGrp="1"/>
          </p:cNvSpPr>
          <p:nvPr>
            <p:ph idx="1"/>
          </p:nvPr>
        </p:nvSpPr>
        <p:spPr>
          <a:xfrm>
            <a:off x="0" y="1935163"/>
            <a:ext cx="4953000" cy="4389437"/>
          </a:xfrm>
        </p:spPr>
        <p:txBody>
          <a:bodyPr/>
          <a:lstStyle/>
          <a:p>
            <a:pPr marL="514350" indent="-514350" eaLnBrk="1" hangingPunct="1">
              <a:buFont typeface="Wingdings 2" pitchFamily="18" charset="2"/>
              <a:buAutoNum type="arabicPeriod"/>
            </a:pPr>
            <a:r>
              <a:rPr lang="en-IN" sz="2800" smtClean="0"/>
              <a:t>Anterior inferior cerebellar artery</a:t>
            </a:r>
          </a:p>
          <a:p>
            <a:pPr marL="514350" indent="-514350" eaLnBrk="1" hangingPunct="1">
              <a:buFont typeface="Wingdings 2" pitchFamily="18" charset="2"/>
              <a:buAutoNum type="arabicPeriod"/>
            </a:pPr>
            <a:r>
              <a:rPr lang="en-IN" sz="2800" smtClean="0"/>
              <a:t>Labrynthine artery</a:t>
            </a:r>
          </a:p>
          <a:p>
            <a:pPr marL="514350" indent="-514350" eaLnBrk="1" hangingPunct="1">
              <a:buFont typeface="Wingdings 2" pitchFamily="18" charset="2"/>
              <a:buAutoNum type="arabicPeriod"/>
            </a:pPr>
            <a:r>
              <a:rPr lang="en-IN" sz="2800" smtClean="0"/>
              <a:t>Pontine branches</a:t>
            </a:r>
          </a:p>
          <a:p>
            <a:pPr marL="514350" indent="-514350" eaLnBrk="1" hangingPunct="1">
              <a:buFont typeface="Wingdings 2" pitchFamily="18" charset="2"/>
              <a:buAutoNum type="arabicPeriod"/>
            </a:pPr>
            <a:r>
              <a:rPr lang="en-IN" sz="2800" smtClean="0"/>
              <a:t>Superior cerebellar artery</a:t>
            </a:r>
          </a:p>
          <a:p>
            <a:pPr marL="514350" indent="-514350" eaLnBrk="1" hangingPunct="1">
              <a:buFont typeface="Wingdings 2" pitchFamily="18" charset="2"/>
              <a:buAutoNum type="arabicPeriod"/>
            </a:pPr>
            <a:r>
              <a:rPr lang="en-IN" sz="2800" smtClean="0"/>
              <a:t>Posterior cerebral artery</a:t>
            </a:r>
          </a:p>
        </p:txBody>
      </p:sp>
      <p:pic>
        <p:nvPicPr>
          <p:cNvPr id="24579" name="Picture 2" descr="http://www.dizziness-and-balance.com/images/Brainstem-annotated.jpg"/>
          <p:cNvPicPr>
            <a:picLocks noChangeAspect="1" noChangeArrowheads="1"/>
          </p:cNvPicPr>
          <p:nvPr/>
        </p:nvPicPr>
        <p:blipFill>
          <a:blip r:embed="rId2"/>
          <a:srcRect/>
          <a:stretch>
            <a:fillRect/>
          </a:stretch>
        </p:blipFill>
        <p:spPr bwMode="auto">
          <a:xfrm>
            <a:off x="4800600" y="2057400"/>
            <a:ext cx="4343400" cy="455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C:\Users\TANVI\Desktop\Brain blood supply\IMG_0691.JPG"/>
          <p:cNvPicPr>
            <a:picLocks noGrp="1" noChangeAspect="1" noChangeArrowheads="1"/>
          </p:cNvPicPr>
          <p:nvPr>
            <p:ph idx="1"/>
          </p:nvPr>
        </p:nvPicPr>
        <p:blipFill>
          <a:blip r:embed="rId2"/>
          <a:srcRect/>
          <a:stretch>
            <a:fillRect/>
          </a:stretch>
        </p:blipFill>
        <p:spPr>
          <a:xfrm>
            <a:off x="1219200" y="685800"/>
            <a:ext cx="6477000" cy="61722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normAutofit fontScale="90000"/>
          </a:bodyPr>
          <a:lstStyle/>
          <a:p>
            <a:pPr eaLnBrk="1" fontAlgn="auto" hangingPunct="1">
              <a:spcAft>
                <a:spcPts val="0"/>
              </a:spcAft>
              <a:defRPr/>
            </a:pPr>
            <a:r>
              <a:rPr lang="en-IN" u="sng" dirty="0" smtClean="0">
                <a:latin typeface="Algerian" pitchFamily="82" charset="0"/>
              </a:rPr>
              <a:t>Internal carotid artery</a:t>
            </a:r>
            <a:endParaRPr lang="en-IN" u="sng" dirty="0">
              <a:latin typeface="Algerian" pitchFamily="82" charset="0"/>
            </a:endParaRPr>
          </a:p>
        </p:txBody>
      </p:sp>
      <p:sp>
        <p:nvSpPr>
          <p:cNvPr id="26626" name="Content Placeholder 2"/>
          <p:cNvSpPr>
            <a:spLocks noGrp="1"/>
          </p:cNvSpPr>
          <p:nvPr>
            <p:ph idx="1"/>
          </p:nvPr>
        </p:nvSpPr>
        <p:spPr>
          <a:xfrm>
            <a:off x="457200" y="1676400"/>
            <a:ext cx="4191000" cy="4876800"/>
          </a:xfrm>
        </p:spPr>
        <p:txBody>
          <a:bodyPr/>
          <a:lstStyle/>
          <a:p>
            <a:pPr eaLnBrk="1" hangingPunct="1"/>
            <a:r>
              <a:rPr lang="en-IN" smtClean="0"/>
              <a:t>The internal carotid arteries arise in the neck from common carotid arteries.</a:t>
            </a:r>
          </a:p>
          <a:p>
            <a:pPr eaLnBrk="1" hangingPunct="1"/>
            <a:endParaRPr lang="en-US" sz="2400" smtClean="0"/>
          </a:p>
          <a:p>
            <a:pPr eaLnBrk="1" hangingPunct="1"/>
            <a:r>
              <a:rPr lang="en-US" sz="2400" smtClean="0"/>
              <a:t>Internal carotid arteries enters middle cranial fossa through the carotid canal at the base of skull</a:t>
            </a:r>
            <a:r>
              <a:rPr lang="en-IN" sz="2400" smtClean="0"/>
              <a:t>.</a:t>
            </a:r>
            <a:endParaRPr lang="en-IN" smtClean="0"/>
          </a:p>
        </p:txBody>
      </p:sp>
      <p:pic>
        <p:nvPicPr>
          <p:cNvPr id="26627" name="Picture 2" descr="C:\Users\TANVI\Desktop\Brain blood supply\6.png"/>
          <p:cNvPicPr>
            <a:picLocks noChangeAspect="1" noChangeArrowheads="1"/>
          </p:cNvPicPr>
          <p:nvPr/>
        </p:nvPicPr>
        <p:blipFill>
          <a:blip r:embed="rId2"/>
          <a:srcRect/>
          <a:stretch>
            <a:fillRect/>
          </a:stretch>
        </p:blipFill>
        <p:spPr bwMode="auto">
          <a:xfrm>
            <a:off x="4648200" y="1600200"/>
            <a:ext cx="4495800" cy="5257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pPr algn="ctr" eaLnBrk="1" fontAlgn="auto" hangingPunct="1">
              <a:spcAft>
                <a:spcPts val="0"/>
              </a:spcAft>
              <a:defRPr/>
            </a:pPr>
            <a:r>
              <a:rPr lang="en-IN" sz="5400" b="1" u="sng" dirty="0" smtClean="0">
                <a:latin typeface="Algerian" pitchFamily="82" charset="0"/>
              </a:rPr>
              <a:t>Course of ICA</a:t>
            </a:r>
            <a:endParaRPr lang="en-IN" sz="5400" b="1" u="sng" dirty="0">
              <a:latin typeface="Algerian" pitchFamily="82" charset="0"/>
            </a:endParaRPr>
          </a:p>
        </p:txBody>
      </p:sp>
      <p:sp>
        <p:nvSpPr>
          <p:cNvPr id="27650" name="Content Placeholder 2"/>
          <p:cNvSpPr>
            <a:spLocks noGrp="1"/>
          </p:cNvSpPr>
          <p:nvPr>
            <p:ph idx="1"/>
          </p:nvPr>
        </p:nvSpPr>
        <p:spPr>
          <a:xfrm>
            <a:off x="457200" y="1935163"/>
            <a:ext cx="4648200" cy="4389437"/>
          </a:xfrm>
        </p:spPr>
        <p:txBody>
          <a:bodyPr/>
          <a:lstStyle/>
          <a:p>
            <a:pPr eaLnBrk="1" hangingPunct="1"/>
            <a:endParaRPr lang="en-IN" smtClean="0"/>
          </a:p>
        </p:txBody>
      </p:sp>
      <p:pic>
        <p:nvPicPr>
          <p:cNvPr id="27651" name="Picture 3" descr="C:\Users\TANVI\Desktop\Brain blood supply\IMG_0689.JPG"/>
          <p:cNvPicPr>
            <a:picLocks noChangeAspect="1" noChangeArrowheads="1"/>
          </p:cNvPicPr>
          <p:nvPr/>
        </p:nvPicPr>
        <p:blipFill>
          <a:blip r:embed="rId2"/>
          <a:srcRect/>
          <a:stretch>
            <a:fillRect/>
          </a:stretch>
        </p:blipFill>
        <p:spPr bwMode="auto">
          <a:xfrm>
            <a:off x="0" y="1295400"/>
            <a:ext cx="9144000" cy="5562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ctr" eaLnBrk="1" hangingPunct="1"/>
            <a:r>
              <a:rPr lang="en-IN" sz="5400" u="sng" smtClean="0">
                <a:latin typeface="Algerian" pitchFamily="82" charset="0"/>
              </a:rPr>
              <a:t>Branches of ica</a:t>
            </a:r>
          </a:p>
        </p:txBody>
      </p:sp>
      <p:sp>
        <p:nvSpPr>
          <p:cNvPr id="28674" name="Content Placeholder 2"/>
          <p:cNvSpPr>
            <a:spLocks noGrp="1"/>
          </p:cNvSpPr>
          <p:nvPr>
            <p:ph idx="1"/>
          </p:nvPr>
        </p:nvSpPr>
        <p:spPr/>
        <p:txBody>
          <a:bodyPr/>
          <a:lstStyle/>
          <a:p>
            <a:pPr marL="514350" indent="-514350" eaLnBrk="1" hangingPunct="1">
              <a:buFont typeface="Wingdings 2" pitchFamily="18" charset="2"/>
              <a:buAutoNum type="arabicPeriod"/>
            </a:pPr>
            <a:r>
              <a:rPr lang="en-IN" sz="3200" smtClean="0"/>
              <a:t>Posterior communicating artery</a:t>
            </a:r>
          </a:p>
          <a:p>
            <a:pPr marL="514350" indent="-514350" eaLnBrk="1" hangingPunct="1">
              <a:buFont typeface="Wingdings 2" pitchFamily="18" charset="2"/>
              <a:buAutoNum type="arabicPeriod"/>
            </a:pPr>
            <a:r>
              <a:rPr lang="en-IN" sz="3200" smtClean="0"/>
              <a:t>Ophthalmic artery</a:t>
            </a:r>
          </a:p>
          <a:p>
            <a:pPr marL="514350" indent="-514350" eaLnBrk="1" hangingPunct="1">
              <a:buFont typeface="Wingdings 2" pitchFamily="18" charset="2"/>
              <a:buAutoNum type="arabicPeriod"/>
            </a:pPr>
            <a:r>
              <a:rPr lang="en-IN" sz="3200" smtClean="0"/>
              <a:t>Hypophysial artery</a:t>
            </a:r>
          </a:p>
          <a:p>
            <a:pPr marL="514350" indent="-514350" eaLnBrk="1" hangingPunct="1">
              <a:buFont typeface="Wingdings 2" pitchFamily="18" charset="2"/>
              <a:buAutoNum type="arabicPeriod"/>
            </a:pPr>
            <a:r>
              <a:rPr lang="en-IN" sz="3200" smtClean="0"/>
              <a:t>Anterior choroidal artery</a:t>
            </a:r>
          </a:p>
          <a:p>
            <a:pPr marL="514350" indent="-514350" eaLnBrk="1" hangingPunct="1">
              <a:buFont typeface="Wingdings 2" pitchFamily="18" charset="2"/>
              <a:buAutoNum type="arabicPeriod"/>
            </a:pPr>
            <a:r>
              <a:rPr lang="en-IN" sz="3200" smtClean="0"/>
              <a:t>Anterior cerebral artery</a:t>
            </a:r>
          </a:p>
          <a:p>
            <a:pPr marL="514350" indent="-514350" eaLnBrk="1" hangingPunct="1">
              <a:buFont typeface="Wingdings 2" pitchFamily="18" charset="2"/>
              <a:buAutoNum type="arabicPeriod"/>
            </a:pPr>
            <a:r>
              <a:rPr lang="en-IN" sz="3200" smtClean="0"/>
              <a:t>Middle cerebral artery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C:\Users\TANVI\Desktop\Brain blood supply\IMG_0691.JPG"/>
          <p:cNvPicPr>
            <a:picLocks noGrp="1" noChangeAspect="1" noChangeArrowheads="1"/>
          </p:cNvPicPr>
          <p:nvPr>
            <p:ph idx="1"/>
          </p:nvPr>
        </p:nvPicPr>
        <p:blipFill>
          <a:blip r:embed="rId2"/>
          <a:srcRect/>
          <a:stretch>
            <a:fillRect/>
          </a:stretch>
        </p:blipFill>
        <p:spPr>
          <a:xfrm>
            <a:off x="1219200" y="685800"/>
            <a:ext cx="6477000" cy="61722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IN" u="sng" smtClean="0">
                <a:latin typeface="Algerian" pitchFamily="82" charset="0"/>
              </a:rPr>
              <a:t>CEREBRAL ARTERIES</a:t>
            </a:r>
          </a:p>
        </p:txBody>
      </p:sp>
      <p:sp>
        <p:nvSpPr>
          <p:cNvPr id="3" name="Content Placeholder 2"/>
          <p:cNvSpPr>
            <a:spLocks noGrp="1"/>
          </p:cNvSpPr>
          <p:nvPr>
            <p:ph idx="1"/>
          </p:nvPr>
        </p:nvSpPr>
        <p:spPr/>
        <p:txBody>
          <a:bodyPr>
            <a:normAutofit/>
          </a:bodyPr>
          <a:lstStyle/>
          <a:p>
            <a:pPr marL="514350" indent="-514350" eaLnBrk="1" fontAlgn="auto" hangingPunct="1">
              <a:spcAft>
                <a:spcPts val="0"/>
              </a:spcAft>
              <a:buClr>
                <a:schemeClr val="accent3"/>
              </a:buClr>
              <a:buFont typeface="Wingdings 2"/>
              <a:buAutoNum type="arabicPeriod"/>
              <a:defRPr/>
            </a:pPr>
            <a:r>
              <a:rPr lang="en-IN" sz="2800" dirty="0" smtClean="0">
                <a:solidFill>
                  <a:srgbClr val="FF0000"/>
                </a:solidFill>
              </a:rPr>
              <a:t>Anterior cerebral artery </a:t>
            </a:r>
            <a:r>
              <a:rPr lang="en-IN" sz="2800" dirty="0" smtClean="0"/>
              <a:t>supply most of the medial and superior surfaces of the brain and the frontal pole.</a:t>
            </a:r>
          </a:p>
          <a:p>
            <a:pPr marL="514350" indent="-514350" eaLnBrk="1" fontAlgn="auto" hangingPunct="1">
              <a:spcAft>
                <a:spcPts val="0"/>
              </a:spcAft>
              <a:buClr>
                <a:schemeClr val="accent3"/>
              </a:buClr>
              <a:buFont typeface="Wingdings 2"/>
              <a:buAutoNum type="arabicPeriod"/>
              <a:defRPr/>
            </a:pPr>
            <a:endParaRPr lang="en-IN" sz="2800" dirty="0" smtClean="0"/>
          </a:p>
          <a:p>
            <a:pPr marL="274320" indent="-274320" eaLnBrk="1" fontAlgn="auto" hangingPunct="1">
              <a:spcAft>
                <a:spcPts val="0"/>
              </a:spcAft>
              <a:buClr>
                <a:schemeClr val="accent3"/>
              </a:buClr>
              <a:buFont typeface="Wingdings 2"/>
              <a:buNone/>
              <a:defRPr/>
            </a:pPr>
            <a:r>
              <a:rPr lang="en-IN" sz="2800" dirty="0" smtClean="0"/>
              <a:t>2. </a:t>
            </a:r>
            <a:r>
              <a:rPr lang="en-IN" sz="2800" dirty="0" smtClean="0">
                <a:solidFill>
                  <a:srgbClr val="FF0000"/>
                </a:solidFill>
              </a:rPr>
              <a:t>Middle cerebral artery </a:t>
            </a:r>
            <a:r>
              <a:rPr lang="en-IN" sz="2800" dirty="0" smtClean="0"/>
              <a:t>supply the lateral surface of the brain and the temporal pole.</a:t>
            </a:r>
          </a:p>
          <a:p>
            <a:pPr marL="274320" indent="-274320" eaLnBrk="1" fontAlgn="auto" hangingPunct="1">
              <a:spcAft>
                <a:spcPts val="0"/>
              </a:spcAft>
              <a:buClr>
                <a:schemeClr val="accent3"/>
              </a:buClr>
              <a:buFont typeface="Wingdings 2"/>
              <a:buNone/>
              <a:defRPr/>
            </a:pPr>
            <a:endParaRPr lang="en-IN" sz="2800" dirty="0" smtClean="0"/>
          </a:p>
          <a:p>
            <a:pPr marL="274320" indent="-274320" eaLnBrk="1" fontAlgn="auto" hangingPunct="1">
              <a:spcAft>
                <a:spcPts val="0"/>
              </a:spcAft>
              <a:buClr>
                <a:schemeClr val="accent3"/>
              </a:buClr>
              <a:buFont typeface="Wingdings 2"/>
              <a:buNone/>
              <a:defRPr/>
            </a:pPr>
            <a:r>
              <a:rPr lang="en-IN" sz="2800" dirty="0" smtClean="0"/>
              <a:t>3. </a:t>
            </a:r>
            <a:r>
              <a:rPr lang="en-IN" sz="2800" dirty="0" smtClean="0">
                <a:solidFill>
                  <a:srgbClr val="FF0000"/>
                </a:solidFill>
              </a:rPr>
              <a:t>Posterior cerebral artery </a:t>
            </a:r>
            <a:r>
              <a:rPr lang="en-IN" sz="2800" dirty="0" smtClean="0"/>
              <a:t>supply the inferior surface of the brain and the occipital pole</a:t>
            </a:r>
          </a:p>
          <a:p>
            <a:pPr marL="274320" indent="-274320" eaLnBrk="1" fontAlgn="auto" hangingPunct="1">
              <a:spcAft>
                <a:spcPts val="0"/>
              </a:spcAft>
              <a:buClr>
                <a:schemeClr val="accent3"/>
              </a:buClr>
              <a:buFont typeface="Wingdings 2"/>
              <a:buChar char=""/>
              <a:defRPr/>
            </a:pPr>
            <a:endParaRPr lang="en-IN"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IN" sz="4800" u="sng" smtClean="0">
                <a:latin typeface="Algerian" pitchFamily="82" charset="0"/>
              </a:rPr>
              <a:t>CEREBRAL ARTERIES</a:t>
            </a:r>
            <a:r>
              <a:rPr lang="en-US" sz="4800" u="sng" smtClean="0">
                <a:latin typeface="Algerian" pitchFamily="82" charset="0"/>
                <a:cs typeface="Times New Roman" pitchFamily="18" charset="0"/>
              </a:rPr>
              <a:t> </a:t>
            </a:r>
            <a:endParaRPr lang="en-IN" sz="4400" u="sng" smtClean="0">
              <a:latin typeface="Algerian" pitchFamily="82" charset="0"/>
            </a:endParaRPr>
          </a:p>
        </p:txBody>
      </p:sp>
      <p:pic>
        <p:nvPicPr>
          <p:cNvPr id="31746" name="Picture 2" descr="The lateral surface of the left cerebral hemisphere, showing the areas supplied by the cerebral arteries. B, The medial surface of the left cerebral hemisphere, showing the areas supplied by the cerebral arteries. In these figures the area supplied by the anterior cerebral artery is coloured blue, that by the middle cerebral artery pink and that by the posterior cerebral artery is yellow."/>
          <p:cNvPicPr>
            <a:picLocks noGrp="1" noChangeAspect="1" noChangeArrowheads="1"/>
          </p:cNvPicPr>
          <p:nvPr>
            <p:ph idx="1"/>
          </p:nvPr>
        </p:nvPicPr>
        <p:blipFill>
          <a:blip r:embed="rId2"/>
          <a:srcRect/>
          <a:stretch>
            <a:fillRect/>
          </a:stretch>
        </p:blipFill>
        <p:spPr>
          <a:xfrm>
            <a:off x="0" y="2057400"/>
            <a:ext cx="9144000" cy="42672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IN" sz="5400" u="sng" smtClean="0">
                <a:latin typeface="Algerian" pitchFamily="82" charset="0"/>
              </a:rPr>
              <a:t>INTRODUCTION</a:t>
            </a:r>
          </a:p>
        </p:txBody>
      </p:sp>
      <p:sp>
        <p:nvSpPr>
          <p:cNvPr id="14338" name="Content Placeholder 2"/>
          <p:cNvSpPr>
            <a:spLocks noGrp="1"/>
          </p:cNvSpPr>
          <p:nvPr>
            <p:ph idx="1"/>
          </p:nvPr>
        </p:nvSpPr>
        <p:spPr>
          <a:xfrm>
            <a:off x="457200" y="1935163"/>
            <a:ext cx="5638800" cy="4389437"/>
          </a:xfrm>
        </p:spPr>
        <p:txBody>
          <a:bodyPr/>
          <a:lstStyle/>
          <a:p>
            <a:pPr eaLnBrk="1" hangingPunct="1"/>
            <a:r>
              <a:rPr lang="en-US" sz="2800" smtClean="0">
                <a:latin typeface="Times New Roman" pitchFamily="18" charset="0"/>
                <a:ea typeface="굴림" pitchFamily="34" charset="-127"/>
              </a:rPr>
              <a:t>The brain is one of the most metabolically active organs in the body, receiving 17% of the total cardiac output. </a:t>
            </a:r>
          </a:p>
          <a:p>
            <a:pPr eaLnBrk="1" hangingPunct="1"/>
            <a:endParaRPr lang="en-US" sz="2800" smtClean="0">
              <a:latin typeface="Times New Roman" pitchFamily="18" charset="0"/>
              <a:ea typeface="굴림" pitchFamily="34" charset="-127"/>
            </a:endParaRPr>
          </a:p>
          <a:p>
            <a:pPr eaLnBrk="1" hangingPunct="1"/>
            <a:r>
              <a:rPr lang="en-US" sz="2800" smtClean="0">
                <a:latin typeface="Times New Roman" pitchFamily="18" charset="0"/>
                <a:ea typeface="굴림" pitchFamily="34" charset="-127"/>
              </a:rPr>
              <a:t> </a:t>
            </a:r>
            <a:r>
              <a:rPr lang="en-IN" smtClean="0"/>
              <a:t>Brain accounts 2.5% of body weight, but it receives 1/6</a:t>
            </a:r>
            <a:r>
              <a:rPr lang="en-IN" baseline="30000" smtClean="0"/>
              <a:t>th</a:t>
            </a:r>
            <a:r>
              <a:rPr lang="en-IN" smtClean="0"/>
              <a:t> of cardiac output .</a:t>
            </a:r>
          </a:p>
        </p:txBody>
      </p:sp>
      <p:pic>
        <p:nvPicPr>
          <p:cNvPr id="14339" name="Picture 7" descr="CNS017"/>
          <p:cNvPicPr>
            <a:picLocks noChangeAspect="1" noChangeArrowheads="1"/>
          </p:cNvPicPr>
          <p:nvPr/>
        </p:nvPicPr>
        <p:blipFill>
          <a:blip r:embed="rId2"/>
          <a:srcRect/>
          <a:stretch>
            <a:fillRect/>
          </a:stretch>
        </p:blipFill>
        <p:spPr bwMode="auto">
          <a:xfrm>
            <a:off x="5715000" y="1752600"/>
            <a:ext cx="3251200" cy="441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81000" y="704850"/>
            <a:ext cx="8382000" cy="1143000"/>
          </a:xfrm>
        </p:spPr>
        <p:txBody>
          <a:bodyPr/>
          <a:lstStyle/>
          <a:p>
            <a:pPr algn="ctr" eaLnBrk="1" hangingPunct="1"/>
            <a:r>
              <a:rPr lang="en-IN" sz="4400" u="sng" smtClean="0">
                <a:latin typeface="Algerian" pitchFamily="82" charset="0"/>
              </a:rPr>
              <a:t>Posterior cerebral artery</a:t>
            </a:r>
          </a:p>
        </p:txBody>
      </p:sp>
      <p:sp>
        <p:nvSpPr>
          <p:cNvPr id="32770" name="Content Placeholder 2"/>
          <p:cNvSpPr>
            <a:spLocks noGrp="1"/>
          </p:cNvSpPr>
          <p:nvPr>
            <p:ph idx="1"/>
          </p:nvPr>
        </p:nvSpPr>
        <p:spPr>
          <a:xfrm>
            <a:off x="457200" y="1935163"/>
            <a:ext cx="4572000" cy="4389437"/>
          </a:xfrm>
        </p:spPr>
        <p:txBody>
          <a:bodyPr/>
          <a:lstStyle/>
          <a:p>
            <a:pPr eaLnBrk="1" hangingPunct="1"/>
            <a:r>
              <a:rPr lang="en-IN" smtClean="0"/>
              <a:t>These are the two terminal branches of </a:t>
            </a:r>
            <a:r>
              <a:rPr lang="en-IN" smtClean="0">
                <a:solidFill>
                  <a:schemeClr val="tx2"/>
                </a:solidFill>
              </a:rPr>
              <a:t>Basilar Artery</a:t>
            </a:r>
            <a:r>
              <a:rPr lang="en-IN" smtClean="0"/>
              <a:t>.</a:t>
            </a:r>
          </a:p>
          <a:p>
            <a:pPr eaLnBrk="1" hangingPunct="1"/>
            <a:r>
              <a:rPr lang="en-IN" smtClean="0"/>
              <a:t>Diverge at superior border of Pons.</a:t>
            </a:r>
          </a:p>
          <a:p>
            <a:pPr eaLnBrk="1" hangingPunct="1"/>
            <a:r>
              <a:rPr lang="en-IN" smtClean="0"/>
              <a:t>On the anterior surface of midbrain, each posterior cerebral artery receives posterior communicating branch from corresponding ICA. </a:t>
            </a:r>
          </a:p>
        </p:txBody>
      </p:sp>
      <p:pic>
        <p:nvPicPr>
          <p:cNvPr id="32771" name="Picture 2" descr="C:\Users\TANVI\Desktop\Brain blood supply\IMG_0673.PNG"/>
          <p:cNvPicPr>
            <a:picLocks noChangeAspect="1" noChangeArrowheads="1"/>
          </p:cNvPicPr>
          <p:nvPr/>
        </p:nvPicPr>
        <p:blipFill>
          <a:blip r:embed="rId2"/>
          <a:srcRect/>
          <a:stretch>
            <a:fillRect/>
          </a:stretch>
        </p:blipFill>
        <p:spPr bwMode="auto">
          <a:xfrm>
            <a:off x="4953000" y="2514600"/>
            <a:ext cx="4191000" cy="3810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algn="ctr" eaLnBrk="1" hangingPunct="1"/>
            <a:r>
              <a:rPr lang="en-IN" sz="5400" u="sng" smtClean="0">
                <a:latin typeface="Algerian" pitchFamily="82" charset="0"/>
              </a:rPr>
              <a:t>BRANCHES OF PCA</a:t>
            </a:r>
          </a:p>
        </p:txBody>
      </p:sp>
      <p:sp>
        <p:nvSpPr>
          <p:cNvPr id="33794" name="Content Placeholder 2"/>
          <p:cNvSpPr>
            <a:spLocks noGrp="1"/>
          </p:cNvSpPr>
          <p:nvPr>
            <p:ph idx="1"/>
          </p:nvPr>
        </p:nvSpPr>
        <p:spPr>
          <a:xfrm>
            <a:off x="0" y="1935163"/>
            <a:ext cx="4038600" cy="4694237"/>
          </a:xfrm>
        </p:spPr>
        <p:txBody>
          <a:bodyPr/>
          <a:lstStyle/>
          <a:p>
            <a:pPr marL="514350" indent="-514350" eaLnBrk="1" hangingPunct="1">
              <a:buFont typeface="Wingdings 2" pitchFamily="18" charset="2"/>
              <a:buAutoNum type="arabicPeriod"/>
            </a:pPr>
            <a:r>
              <a:rPr lang="en-IN" sz="2400" smtClean="0"/>
              <a:t>Posteromedial central branches</a:t>
            </a:r>
          </a:p>
          <a:p>
            <a:pPr marL="514350" indent="-514350" eaLnBrk="1" hangingPunct="1">
              <a:buFont typeface="Wingdings 2" pitchFamily="18" charset="2"/>
              <a:buAutoNum type="arabicPeriod"/>
            </a:pPr>
            <a:r>
              <a:rPr lang="en-IN" sz="2400" smtClean="0"/>
              <a:t>Posterolateral central branches</a:t>
            </a:r>
          </a:p>
          <a:p>
            <a:pPr marL="514350" indent="-514350" eaLnBrk="1" hangingPunct="1">
              <a:buFont typeface="Wingdings 2" pitchFamily="18" charset="2"/>
              <a:buAutoNum type="arabicPeriod"/>
            </a:pPr>
            <a:r>
              <a:rPr lang="en-IN" sz="2400" smtClean="0"/>
              <a:t>Posterior choroidal branches</a:t>
            </a:r>
          </a:p>
          <a:p>
            <a:pPr marL="514350" indent="-514350" eaLnBrk="1" hangingPunct="1">
              <a:buFont typeface="Wingdings 2" pitchFamily="18" charset="2"/>
              <a:buAutoNum type="arabicPeriod"/>
            </a:pPr>
            <a:r>
              <a:rPr lang="en-IN" sz="2400" smtClean="0"/>
              <a:t>Cortical branches</a:t>
            </a:r>
          </a:p>
        </p:txBody>
      </p:sp>
      <p:pic>
        <p:nvPicPr>
          <p:cNvPr id="33795" name="Picture 2" descr="C:\Users\TANVI\Desktop\Brain blood supply\IMG_0691.JPG"/>
          <p:cNvPicPr>
            <a:picLocks noChangeAspect="1" noChangeArrowheads="1"/>
          </p:cNvPicPr>
          <p:nvPr/>
        </p:nvPicPr>
        <p:blipFill>
          <a:blip r:embed="rId2"/>
          <a:srcRect/>
          <a:stretch>
            <a:fillRect/>
          </a:stretch>
        </p:blipFill>
        <p:spPr bwMode="auto">
          <a:xfrm>
            <a:off x="3581400" y="1905000"/>
            <a:ext cx="5562600" cy="4953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4800" u="sng" dirty="0" smtClean="0">
                <a:latin typeface="Algerian" pitchFamily="82" charset="0"/>
              </a:rPr>
              <a:t> CORTICAL BRANCHES OF PCA</a:t>
            </a:r>
            <a:endParaRPr lang="en-IN" dirty="0"/>
          </a:p>
        </p:txBody>
      </p:sp>
      <p:pic>
        <p:nvPicPr>
          <p:cNvPr id="34818" name="Picture 2" descr="http://www.cixip.com/Public/kindeditor/attached/image/20121026/20121026102107_40754.jpg"/>
          <p:cNvPicPr>
            <a:picLocks noGrp="1" noChangeAspect="1" noChangeArrowheads="1"/>
          </p:cNvPicPr>
          <p:nvPr>
            <p:ph idx="1"/>
          </p:nvPr>
        </p:nvPicPr>
        <p:blipFill>
          <a:blip r:embed="rId2"/>
          <a:srcRect/>
          <a:stretch>
            <a:fillRect/>
          </a:stretch>
        </p:blipFill>
        <p:spPr>
          <a:xfrm>
            <a:off x="1066800" y="1935163"/>
            <a:ext cx="7239000" cy="4694237"/>
          </a:xfrm>
        </p:spPr>
      </p:pic>
      <p:pic>
        <p:nvPicPr>
          <p:cNvPr id="34819" name="Picture 4"/>
          <p:cNvPicPr>
            <a:picLocks noChangeAspect="1" noChangeArrowheads="1"/>
          </p:cNvPicPr>
          <p:nvPr/>
        </p:nvPicPr>
        <p:blipFill>
          <a:blip r:embed="rId3"/>
          <a:srcRect/>
          <a:stretch>
            <a:fillRect/>
          </a:stretch>
        </p:blipFill>
        <p:spPr bwMode="auto">
          <a:xfrm>
            <a:off x="762000" y="1828800"/>
            <a:ext cx="7485063" cy="5029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ctr" eaLnBrk="1" hangingPunct="1"/>
            <a:r>
              <a:rPr lang="en-US" sz="4000" u="sng" smtClean="0">
                <a:latin typeface="Times New Roman" pitchFamily="18" charset="0"/>
                <a:cs typeface="Times New Roman" pitchFamily="18" charset="0"/>
              </a:rPr>
              <a:t>Posterior Cerebral Artery &amp; Important Areas Of Cortical Distribution </a:t>
            </a:r>
            <a:endParaRPr lang="en-IN" sz="3600" u="sng" smtClean="0"/>
          </a:p>
        </p:txBody>
      </p:sp>
      <p:graphicFrame>
        <p:nvGraphicFramePr>
          <p:cNvPr id="4" name="Content Placeholder 3"/>
          <p:cNvGraphicFramePr>
            <a:graphicFrameLocks noGrp="1"/>
          </p:cNvGraphicFramePr>
          <p:nvPr>
            <p:ph idx="1"/>
          </p:nvPr>
        </p:nvGraphicFramePr>
        <p:xfrm>
          <a:off x="533400" y="2438400"/>
          <a:ext cx="8229600" cy="2286000"/>
        </p:xfrm>
        <a:graphic>
          <a:graphicData uri="http://schemas.openxmlformats.org/drawingml/2006/table">
            <a:tbl>
              <a:tblPr firstRow="1" bandRow="1">
                <a:tableStyleId>{5C22544A-7EE6-4342-B048-85BDC9FD1C3A}</a:tableStyleId>
              </a:tblPr>
              <a:tblGrid>
                <a:gridCol w="4114800"/>
                <a:gridCol w="4114800"/>
              </a:tblGrid>
              <a:tr h="762000">
                <a:tc>
                  <a:txBody>
                    <a:bodyPr/>
                    <a:lstStyle/>
                    <a:p>
                      <a:r>
                        <a:rPr lang="en-IN" dirty="0" smtClean="0"/>
                        <a:t>LOBE</a:t>
                      </a:r>
                      <a:endParaRPr lang="en-IN" dirty="0"/>
                    </a:p>
                  </a:txBody>
                  <a:tcPr/>
                </a:tc>
                <a:tc>
                  <a:txBody>
                    <a:bodyPr/>
                    <a:lstStyle/>
                    <a:p>
                      <a:r>
                        <a:rPr lang="en-IN" dirty="0" smtClean="0"/>
                        <a:t>AREA</a:t>
                      </a:r>
                      <a:endParaRPr lang="en-IN" dirty="0"/>
                    </a:p>
                  </a:txBody>
                  <a:tcPr/>
                </a:tc>
              </a:tr>
              <a:tr h="762000">
                <a:tc>
                  <a:txBody>
                    <a:bodyPr/>
                    <a:lstStyle/>
                    <a:p>
                      <a:r>
                        <a:rPr lang="en-IN" dirty="0" smtClean="0"/>
                        <a:t>OCCIPITAL</a:t>
                      </a:r>
                      <a:endParaRPr lang="en-IN" dirty="0"/>
                    </a:p>
                  </a:txBody>
                  <a:tcPr/>
                </a:tc>
                <a:tc>
                  <a:txBody>
                    <a:bodyPr/>
                    <a:lstStyle/>
                    <a:p>
                      <a:r>
                        <a:rPr lang="en-IN" dirty="0" smtClean="0"/>
                        <a:t>VISUAL</a:t>
                      </a:r>
                      <a:endParaRPr lang="en-IN" dirty="0"/>
                    </a:p>
                  </a:txBody>
                  <a:tcPr/>
                </a:tc>
              </a:tr>
              <a:tr h="762000">
                <a:tc>
                  <a:txBody>
                    <a:bodyPr/>
                    <a:lstStyle/>
                    <a:p>
                      <a:r>
                        <a:rPr lang="en-IN" dirty="0" smtClean="0"/>
                        <a:t>TEMPORAL</a:t>
                      </a:r>
                      <a:endParaRPr lang="en-IN" dirty="0"/>
                    </a:p>
                  </a:txBody>
                  <a:tcPr/>
                </a:tc>
                <a:tc>
                  <a:txBody>
                    <a:bodyPr/>
                    <a:lstStyle/>
                    <a:p>
                      <a:r>
                        <a:rPr lang="en-IN" dirty="0" smtClean="0"/>
                        <a:t>OLFACTORY</a:t>
                      </a:r>
                      <a:endParaRPr lang="en-IN" dirty="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normAutofit fontScale="90000"/>
          </a:bodyPr>
          <a:lstStyle/>
          <a:p>
            <a:pPr eaLnBrk="1" fontAlgn="auto" hangingPunct="1">
              <a:spcAft>
                <a:spcPts val="0"/>
              </a:spcAft>
              <a:defRPr/>
            </a:pPr>
            <a:r>
              <a:rPr lang="en-IN" u="sng" dirty="0" smtClean="0">
                <a:latin typeface="Algerian" pitchFamily="82" charset="0"/>
              </a:rPr>
              <a:t>Anterior cerebral artery</a:t>
            </a:r>
            <a:endParaRPr lang="en-IN" u="sng" dirty="0">
              <a:latin typeface="Algerian" pitchFamily="82" charset="0"/>
            </a:endParaRPr>
          </a:p>
        </p:txBody>
      </p:sp>
      <p:sp>
        <p:nvSpPr>
          <p:cNvPr id="3" name="Content Placeholder 2"/>
          <p:cNvSpPr>
            <a:spLocks noGrp="1"/>
          </p:cNvSpPr>
          <p:nvPr>
            <p:ph idx="1"/>
          </p:nvPr>
        </p:nvSpPr>
        <p:spPr>
          <a:xfrm>
            <a:off x="457200" y="1828800"/>
            <a:ext cx="3962400" cy="4495800"/>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sz="2800" dirty="0" smtClean="0">
                <a:latin typeface="Times New Roman" pitchFamily="18" charset="0"/>
                <a:cs typeface="Times New Roman" pitchFamily="18" charset="0"/>
              </a:rPr>
              <a:t>It arises from the internal carotid artery below the anterior perforated substance, lateral to the optic chiasma. </a:t>
            </a:r>
          </a:p>
          <a:p>
            <a:pPr marL="274320" indent="-274320" eaLnBrk="1" fontAlgn="auto" hangingPunct="1">
              <a:spcAft>
                <a:spcPts val="0"/>
              </a:spcAft>
              <a:buClr>
                <a:schemeClr val="accent3"/>
              </a:buClr>
              <a:buFont typeface="Wingdings 2"/>
              <a:buChar char=""/>
              <a:defRPr/>
            </a:pPr>
            <a:r>
              <a:rPr lang="en-US" sz="2800" dirty="0" smtClean="0">
                <a:latin typeface="Times New Roman" pitchFamily="18" charset="0"/>
                <a:cs typeface="Times New Roman" pitchFamily="18" charset="0"/>
              </a:rPr>
              <a:t>Here it runs forwards and medially crossing above the optic nerve to reach the longitudinal fissure separating the two cerebral hemispheres.</a:t>
            </a:r>
          </a:p>
        </p:txBody>
      </p:sp>
      <p:pic>
        <p:nvPicPr>
          <p:cNvPr id="36867" name="Picture 14" descr="Brain"/>
          <p:cNvPicPr>
            <a:picLocks noChangeAspect="1" noChangeArrowheads="1"/>
          </p:cNvPicPr>
          <p:nvPr/>
        </p:nvPicPr>
        <p:blipFill>
          <a:blip r:embed="rId2"/>
          <a:srcRect/>
          <a:stretch>
            <a:fillRect/>
          </a:stretch>
        </p:blipFill>
        <p:spPr bwMode="auto">
          <a:xfrm>
            <a:off x="5257800" y="1600200"/>
            <a:ext cx="3733800" cy="5105400"/>
          </a:xfrm>
          <a:prstGeom prst="rect">
            <a:avLst/>
          </a:prstGeom>
          <a:noFill/>
          <a:ln w="9525">
            <a:solidFill>
              <a:schemeClr val="tx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4" descr="Brain"/>
          <p:cNvPicPr>
            <a:picLocks noChangeAspect="1" noChangeArrowheads="1"/>
          </p:cNvPicPr>
          <p:nvPr/>
        </p:nvPicPr>
        <p:blipFill>
          <a:blip r:embed="rId2"/>
          <a:srcRect/>
          <a:stretch>
            <a:fillRect/>
          </a:stretch>
        </p:blipFill>
        <p:spPr bwMode="auto">
          <a:xfrm>
            <a:off x="4876800" y="1752600"/>
            <a:ext cx="4114800" cy="4953000"/>
          </a:xfrm>
          <a:prstGeom prst="rect">
            <a:avLst/>
          </a:prstGeom>
          <a:noFill/>
          <a:ln w="9525">
            <a:solidFill>
              <a:schemeClr val="tx1"/>
            </a:solidFill>
            <a:miter lim="800000"/>
            <a:headEnd/>
            <a:tailEnd/>
          </a:ln>
        </p:spPr>
      </p:pic>
      <p:sp>
        <p:nvSpPr>
          <p:cNvPr id="37890" name="Rectangle 9"/>
          <p:cNvSpPr>
            <a:spLocks noChangeArrowheads="1"/>
          </p:cNvSpPr>
          <p:nvPr/>
        </p:nvSpPr>
        <p:spPr bwMode="auto">
          <a:xfrm>
            <a:off x="304800" y="1752600"/>
            <a:ext cx="4038600" cy="3416300"/>
          </a:xfrm>
          <a:prstGeom prst="rect">
            <a:avLst/>
          </a:prstGeom>
          <a:noFill/>
          <a:ln w="9525">
            <a:noFill/>
            <a:miter lim="800000"/>
            <a:headEnd/>
            <a:tailEnd/>
          </a:ln>
        </p:spPr>
        <p:txBody>
          <a:bodyPr>
            <a:spAutoFit/>
          </a:bodyPr>
          <a:lstStyle/>
          <a:p>
            <a:pPr>
              <a:buFont typeface="Wingdings" pitchFamily="2" charset="2"/>
              <a:buChar char="v"/>
            </a:pPr>
            <a:r>
              <a:rPr lang="en-US" sz="2000">
                <a:latin typeface="Times New Roman" pitchFamily="18" charset="0"/>
                <a:cs typeface="Times New Roman" pitchFamily="18" charset="0"/>
              </a:rPr>
              <a:t> </a:t>
            </a:r>
            <a:r>
              <a:rPr lang="en-US" sz="2400">
                <a:latin typeface="Times New Roman" pitchFamily="18" charset="0"/>
                <a:cs typeface="Times New Roman" pitchFamily="18" charset="0"/>
              </a:rPr>
              <a:t>The arteries of the two sides lie close together and are united to each other by the anterior communicating artery.</a:t>
            </a:r>
          </a:p>
          <a:p>
            <a:endParaRPr lang="en-US" sz="2400">
              <a:latin typeface="Times New Roman" pitchFamily="18" charset="0"/>
              <a:cs typeface="Times New Roman" pitchFamily="18" charset="0"/>
            </a:endParaRPr>
          </a:p>
          <a:p>
            <a:pPr>
              <a:buFont typeface="Wingdings" pitchFamily="2" charset="2"/>
              <a:buChar char="v"/>
            </a:pPr>
            <a:r>
              <a:rPr lang="en-US" sz="2400">
                <a:latin typeface="Times New Roman" pitchFamily="18" charset="0"/>
                <a:cs typeface="Times New Roman" pitchFamily="18" charset="0"/>
              </a:rPr>
              <a:t> Now turns sharply to reach the genu of the corpus callosum then body and ends in posterior part .</a:t>
            </a:r>
          </a:p>
        </p:txBody>
      </p:sp>
      <p:sp>
        <p:nvSpPr>
          <p:cNvPr id="11" name="Title 10"/>
          <p:cNvSpPr>
            <a:spLocks noGrp="1"/>
          </p:cNvSpPr>
          <p:nvPr>
            <p:ph type="title"/>
          </p:nvPr>
        </p:nvSpPr>
        <p:spPr>
          <a:xfrm>
            <a:off x="457200" y="533400"/>
            <a:ext cx="8229600" cy="990600"/>
          </a:xfrm>
        </p:spPr>
        <p:txBody>
          <a:bodyPr>
            <a:normAutofit fontScale="90000"/>
          </a:bodyPr>
          <a:lstStyle/>
          <a:p>
            <a:pPr eaLnBrk="1" fontAlgn="auto" hangingPunct="1">
              <a:spcAft>
                <a:spcPts val="0"/>
              </a:spcAft>
              <a:defRPr/>
            </a:pPr>
            <a:r>
              <a:rPr lang="en-IN" u="sng" dirty="0" smtClean="0">
                <a:latin typeface="Algerian" pitchFamily="82" charset="0"/>
              </a:rPr>
              <a:t>Anterior cerebral artery</a:t>
            </a: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381000" y="0"/>
            <a:ext cx="8229600" cy="1524000"/>
          </a:xfrm>
        </p:spPr>
        <p:txBody>
          <a:bodyPr/>
          <a:lstStyle/>
          <a:p>
            <a:pPr eaLnBrk="1" hangingPunct="1"/>
            <a:r>
              <a:rPr lang="en-US" sz="5400" u="sng" smtClean="0">
                <a:latin typeface="Algerian" pitchFamily="82" charset="0"/>
              </a:rPr>
              <a:t>BRANCHES OF ACA</a:t>
            </a:r>
            <a:endParaRPr lang="en-IN" u="sng" smtClean="0">
              <a:latin typeface="Algerian" pitchFamily="82" charset="0"/>
            </a:endParaRPr>
          </a:p>
        </p:txBody>
      </p:sp>
      <p:pic>
        <p:nvPicPr>
          <p:cNvPr id="38914" name="Picture 2" descr=" The circulus arteriosus on the base of the brain showing the distribution of central (perforating or ganglionic) branches"/>
          <p:cNvPicPr>
            <a:picLocks noGrp="1" noChangeAspect="1" noChangeArrowheads="1"/>
          </p:cNvPicPr>
          <p:nvPr>
            <p:ph idx="1"/>
          </p:nvPr>
        </p:nvPicPr>
        <p:blipFill>
          <a:blip r:embed="rId2"/>
          <a:srcRect/>
          <a:stretch>
            <a:fillRect/>
          </a:stretch>
        </p:blipFill>
        <p:spPr>
          <a:xfrm>
            <a:off x="457200" y="1600200"/>
            <a:ext cx="8458200" cy="52578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4800" u="sng" dirty="0" smtClean="0">
                <a:latin typeface="Algerian" pitchFamily="82" charset="0"/>
              </a:rPr>
              <a:t>CORTICAL BRANCHES OF ACA</a:t>
            </a:r>
            <a:endParaRPr lang="en-IN" dirty="0"/>
          </a:p>
        </p:txBody>
      </p:sp>
      <p:pic>
        <p:nvPicPr>
          <p:cNvPr id="39938" name="Picture 2" descr="http://www.cixip.com/Public/kindeditor/attached/image/20121026/20121026102107_40754.jpg"/>
          <p:cNvPicPr>
            <a:picLocks noGrp="1" noChangeAspect="1" noChangeArrowheads="1"/>
          </p:cNvPicPr>
          <p:nvPr>
            <p:ph idx="1"/>
          </p:nvPr>
        </p:nvPicPr>
        <p:blipFill>
          <a:blip r:embed="rId2"/>
          <a:srcRect/>
          <a:stretch>
            <a:fillRect/>
          </a:stretch>
        </p:blipFill>
        <p:spPr>
          <a:xfrm>
            <a:off x="1066800" y="1935163"/>
            <a:ext cx="7239000" cy="4694237"/>
          </a:xfrm>
        </p:spPr>
      </p:pic>
      <p:pic>
        <p:nvPicPr>
          <p:cNvPr id="39939" name="Picture 4"/>
          <p:cNvPicPr>
            <a:picLocks noChangeAspect="1" noChangeArrowheads="1"/>
          </p:cNvPicPr>
          <p:nvPr/>
        </p:nvPicPr>
        <p:blipFill>
          <a:blip r:embed="rId3"/>
          <a:srcRect/>
          <a:stretch>
            <a:fillRect/>
          </a:stretch>
        </p:blipFill>
        <p:spPr bwMode="auto">
          <a:xfrm>
            <a:off x="762000" y="1828800"/>
            <a:ext cx="7485063" cy="50292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IN" u="sng" smtClean="0">
                <a:latin typeface="Algerian" pitchFamily="82" charset="0"/>
              </a:rPr>
              <a:t>MIDDLE CEREBRAL ARTERY</a:t>
            </a:r>
          </a:p>
        </p:txBody>
      </p:sp>
      <p:sp>
        <p:nvSpPr>
          <p:cNvPr id="40962" name="Content Placeholder 2"/>
          <p:cNvSpPr>
            <a:spLocks noGrp="1"/>
          </p:cNvSpPr>
          <p:nvPr>
            <p:ph idx="1"/>
          </p:nvPr>
        </p:nvSpPr>
        <p:spPr/>
        <p:txBody>
          <a:bodyPr/>
          <a:lstStyle/>
          <a:p>
            <a:pPr eaLnBrk="1" hangingPunct="1"/>
            <a:r>
              <a:rPr lang="en-IN" smtClean="0"/>
              <a:t>Large terminal branch of internal carotid artery which lies in line with it.</a:t>
            </a:r>
          </a:p>
          <a:p>
            <a:pPr eaLnBrk="1" hangingPunct="1">
              <a:buFont typeface="Wingdings 2" pitchFamily="18" charset="2"/>
              <a:buNone/>
            </a:pPr>
            <a:endParaRPr lang="en-IN" smtClean="0"/>
          </a:p>
          <a:p>
            <a:pPr eaLnBrk="1" hangingPunct="1"/>
            <a:r>
              <a:rPr lang="en-IN" smtClean="0"/>
              <a:t>It runs laterally in the stem of lateral sulcus where it branches and projects to many parts of lateral cerebral cortex.</a:t>
            </a:r>
          </a:p>
          <a:p>
            <a:pPr eaLnBrk="1" hangingPunct="1"/>
            <a:endParaRPr lang="en-IN" smtClean="0"/>
          </a:p>
          <a:p>
            <a:pPr eaLnBrk="1" hangingPunct="1"/>
            <a:r>
              <a:rPr lang="en-IN" smtClean="0"/>
              <a:t>It supply blood to the anterior temporal lobes and insular cortices.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5400" dirty="0" smtClean="0">
                <a:solidFill>
                  <a:schemeClr val="tx1"/>
                </a:solidFill>
              </a:rPr>
              <a:t> </a:t>
            </a:r>
            <a:r>
              <a:rPr lang="en-IN" u="sng" dirty="0" smtClean="0">
                <a:latin typeface="Algerian" pitchFamily="82" charset="0"/>
              </a:rPr>
              <a:t>MIDDLE CEREBRAL ARTERY</a:t>
            </a:r>
            <a:endParaRPr lang="en-IN" dirty="0"/>
          </a:p>
        </p:txBody>
      </p:sp>
      <p:pic>
        <p:nvPicPr>
          <p:cNvPr id="41986" name="Picture 2" descr="C:\Users\TANVI\Desktop\Brain blood supply\IMG_0691.JPG"/>
          <p:cNvPicPr>
            <a:picLocks noGrp="1" noChangeAspect="1" noChangeArrowheads="1"/>
          </p:cNvPicPr>
          <p:nvPr>
            <p:ph idx="1"/>
          </p:nvPr>
        </p:nvPicPr>
        <p:blipFill>
          <a:blip r:embed="rId2"/>
          <a:srcRect/>
          <a:stretch>
            <a:fillRect/>
          </a:stretch>
        </p:blipFill>
        <p:spPr>
          <a:xfrm>
            <a:off x="1371600" y="1935163"/>
            <a:ext cx="6553200" cy="477043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704850"/>
            <a:ext cx="8229600" cy="895350"/>
          </a:xfrm>
        </p:spPr>
        <p:txBody>
          <a:bodyPr/>
          <a:lstStyle/>
          <a:p>
            <a:pPr eaLnBrk="1" hangingPunct="1"/>
            <a:r>
              <a:rPr lang="en-IN" sz="5400" u="sng" smtClean="0">
                <a:latin typeface="Algerian" pitchFamily="82" charset="0"/>
              </a:rPr>
              <a:t>INTRODUCTION</a:t>
            </a:r>
            <a:endParaRPr lang="en-IN" sz="5400" smtClean="0"/>
          </a:p>
        </p:txBody>
      </p:sp>
      <p:sp>
        <p:nvSpPr>
          <p:cNvPr id="3" name="Content Placeholder 2"/>
          <p:cNvSpPr>
            <a:spLocks noGrp="1"/>
          </p:cNvSpPr>
          <p:nvPr>
            <p:ph idx="1"/>
          </p:nvPr>
        </p:nvSpPr>
        <p:spPr>
          <a:xfrm>
            <a:off x="152400" y="1600200"/>
            <a:ext cx="8991600" cy="5105400"/>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US" sz="2800" dirty="0" smtClean="0">
                <a:latin typeface="Times New Roman" pitchFamily="18" charset="0"/>
                <a:cs typeface="Times New Roman" pitchFamily="18" charset="0"/>
              </a:rPr>
              <a:t>Amount of blood cerebral circulation carries – </a:t>
            </a:r>
            <a:r>
              <a:rPr lang="en-US" sz="2800" dirty="0" smtClean="0">
                <a:solidFill>
                  <a:schemeClr val="tx2"/>
                </a:solidFill>
                <a:latin typeface="Times New Roman" pitchFamily="18" charset="0"/>
                <a:cs typeface="Times New Roman" pitchFamily="18" charset="0"/>
              </a:rPr>
              <a:t>Cerebral Blood Flow </a:t>
            </a:r>
          </a:p>
          <a:p>
            <a:pPr marL="274320" indent="-274320" eaLnBrk="1" fontAlgn="auto" hangingPunct="1">
              <a:spcAft>
                <a:spcPts val="0"/>
              </a:spcAft>
              <a:buClr>
                <a:schemeClr val="accent3"/>
              </a:buClr>
              <a:buFont typeface="Wingdings 2"/>
              <a:buChar char=""/>
              <a:defRPr/>
            </a:pPr>
            <a:endParaRPr lang="en-US" sz="2800"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en-US" sz="2800" dirty="0" smtClean="0">
                <a:latin typeface="Times New Roman" pitchFamily="18" charset="0"/>
                <a:cs typeface="Times New Roman" pitchFamily="18" charset="0"/>
              </a:rPr>
              <a:t>In an adult, Cerebral blood flow  is typically 750 </a:t>
            </a:r>
            <a:r>
              <a:rPr lang="en-US" sz="2800" dirty="0" err="1" smtClean="0">
                <a:latin typeface="Times New Roman" pitchFamily="18" charset="0"/>
                <a:cs typeface="Times New Roman" pitchFamily="18" charset="0"/>
              </a:rPr>
              <a:t>millilitres</a:t>
            </a:r>
            <a:r>
              <a:rPr lang="en-US" sz="2800" dirty="0" smtClean="0">
                <a:latin typeface="Times New Roman" pitchFamily="18" charset="0"/>
                <a:cs typeface="Times New Roman" pitchFamily="18" charset="0"/>
              </a:rPr>
              <a:t> per minute. </a:t>
            </a:r>
            <a:endParaRPr lang="en-IN" sz="2800" dirty="0" smtClean="0"/>
          </a:p>
          <a:p>
            <a:pPr marL="274320" indent="-274320" eaLnBrk="1" fontAlgn="auto" hangingPunct="1">
              <a:spcAft>
                <a:spcPts val="0"/>
              </a:spcAft>
              <a:buClr>
                <a:schemeClr val="accent3"/>
              </a:buClr>
              <a:buFont typeface="Wingdings 2"/>
              <a:buChar char=""/>
              <a:defRPr/>
            </a:pPr>
            <a:endParaRPr lang="en-US" sz="2800" dirty="0" smtClean="0">
              <a:latin typeface="Times New Roman" pitchFamily="18" charset="0"/>
              <a:ea typeface="굴림" pitchFamily="34" charset="-127"/>
            </a:endParaRPr>
          </a:p>
          <a:p>
            <a:pPr marL="274320" indent="-274320" eaLnBrk="1" fontAlgn="auto" hangingPunct="1">
              <a:spcAft>
                <a:spcPts val="0"/>
              </a:spcAft>
              <a:buClr>
                <a:schemeClr val="accent3"/>
              </a:buClr>
              <a:buFont typeface="Wingdings 2"/>
              <a:buChar char=""/>
              <a:defRPr/>
            </a:pPr>
            <a:r>
              <a:rPr lang="en-US" sz="2800" dirty="0" smtClean="0">
                <a:latin typeface="Times New Roman" pitchFamily="18" charset="0"/>
                <a:ea typeface="굴림" pitchFamily="34" charset="-127"/>
              </a:rPr>
              <a:t>The brain receives it’s blood from two pairs of arteries, the </a:t>
            </a:r>
            <a:r>
              <a:rPr lang="en-US" sz="2800" i="1" dirty="0" smtClean="0">
                <a:latin typeface="Times New Roman" pitchFamily="18" charset="0"/>
                <a:ea typeface="굴림" pitchFamily="34" charset="-127"/>
              </a:rPr>
              <a:t>carotid</a:t>
            </a:r>
            <a:r>
              <a:rPr lang="en-US" sz="2800" dirty="0" smtClean="0">
                <a:latin typeface="Times New Roman" pitchFamily="18" charset="0"/>
                <a:ea typeface="굴림" pitchFamily="34" charset="-127"/>
              </a:rPr>
              <a:t> and </a:t>
            </a:r>
            <a:r>
              <a:rPr lang="en-US" sz="2800" i="1" dirty="0" smtClean="0">
                <a:latin typeface="Times New Roman" pitchFamily="18" charset="0"/>
                <a:ea typeface="굴림" pitchFamily="34" charset="-127"/>
              </a:rPr>
              <a:t>vertebral arteries </a:t>
            </a:r>
            <a:r>
              <a:rPr lang="en-US" sz="2800" dirty="0" smtClean="0">
                <a:latin typeface="Times New Roman" pitchFamily="18" charset="0"/>
                <a:cs typeface="Times New Roman" pitchFamily="18" charset="0"/>
              </a:rPr>
              <a:t>which are  interconnected in the cranial cavity – Arterial circle – </a:t>
            </a:r>
            <a:r>
              <a:rPr lang="en-US" sz="2800" dirty="0" smtClean="0">
                <a:solidFill>
                  <a:schemeClr val="tx2"/>
                </a:solidFill>
                <a:latin typeface="Times New Roman" pitchFamily="18" charset="0"/>
                <a:cs typeface="Times New Roman" pitchFamily="18" charset="0"/>
              </a:rPr>
              <a:t>Circle of Willis</a:t>
            </a:r>
            <a:r>
              <a:rPr lang="en-US" sz="2800" dirty="0" smtClean="0">
                <a:latin typeface="Times New Roman" pitchFamily="18" charset="0"/>
                <a:ea typeface="굴림" pitchFamily="34" charset="-127"/>
              </a:rPr>
              <a:t>. </a:t>
            </a:r>
          </a:p>
          <a:p>
            <a:pPr marL="274320" indent="-274320" eaLnBrk="1" fontAlgn="auto" hangingPunct="1">
              <a:spcAft>
                <a:spcPts val="0"/>
              </a:spcAft>
              <a:buClr>
                <a:schemeClr val="accent3"/>
              </a:buClr>
              <a:buFont typeface="Wingdings 2"/>
              <a:buChar char=""/>
              <a:defRPr/>
            </a:pPr>
            <a:endParaRPr lang="en-US" sz="2800" dirty="0" smtClean="0">
              <a:latin typeface="Times New Roman" pitchFamily="18" charset="0"/>
              <a:ea typeface="굴림" pitchFamily="34" charset="-127"/>
            </a:endParaRPr>
          </a:p>
          <a:p>
            <a:pPr marL="274320" indent="-274320" eaLnBrk="1" fontAlgn="auto" hangingPunct="1">
              <a:spcAft>
                <a:spcPts val="0"/>
              </a:spcAft>
              <a:buClr>
                <a:schemeClr val="accent3"/>
              </a:buClr>
              <a:buFont typeface="Wingdings 2"/>
              <a:buChar char=""/>
              <a:defRPr/>
            </a:pPr>
            <a:r>
              <a:rPr lang="en-US" sz="2800" dirty="0" smtClean="0">
                <a:latin typeface="Times New Roman" pitchFamily="18" charset="0"/>
                <a:ea typeface="굴림" pitchFamily="34" charset="-127"/>
              </a:rPr>
              <a:t>About 80% of the brain’s blood supply comes from the carotid, and the remaining 20% from the vertebral artery.</a:t>
            </a:r>
            <a:endParaRPr lang="en-IN" sz="2800" dirty="0" smtClean="0"/>
          </a:p>
          <a:p>
            <a:pPr marL="274320" indent="-274320" eaLnBrk="1" fontAlgn="auto" hangingPunct="1">
              <a:spcAft>
                <a:spcPts val="0"/>
              </a:spcAft>
              <a:buClr>
                <a:schemeClr val="accent3"/>
              </a:buClr>
              <a:buFont typeface="Wingdings 2"/>
              <a:buChar char=""/>
              <a:defRPr/>
            </a:pPr>
            <a:endParaRPr lang="en-IN"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IN" u="sng" smtClean="0">
                <a:latin typeface="Algerian" pitchFamily="82" charset="0"/>
              </a:rPr>
              <a:t>MIDDLE CEREBRAL ARTERY</a:t>
            </a:r>
            <a:endParaRPr lang="en-IN" smtClean="0"/>
          </a:p>
        </p:txBody>
      </p:sp>
      <p:pic>
        <p:nvPicPr>
          <p:cNvPr id="43010" name="Picture 2" descr="http://www.cixip.com/Public/kindeditor/attached/image/20121026/20121026102107_66504.jpg"/>
          <p:cNvPicPr>
            <a:picLocks noGrp="1" noChangeAspect="1" noChangeArrowheads="1"/>
          </p:cNvPicPr>
          <p:nvPr>
            <p:ph idx="1"/>
          </p:nvPr>
        </p:nvPicPr>
        <p:blipFill>
          <a:blip r:embed="rId2"/>
          <a:srcRect/>
          <a:stretch>
            <a:fillRect/>
          </a:stretch>
        </p:blipFill>
        <p:spPr>
          <a:xfrm>
            <a:off x="685800" y="1935163"/>
            <a:ext cx="7696200" cy="4694237"/>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704850"/>
            <a:ext cx="8229600" cy="819150"/>
          </a:xfrm>
        </p:spPr>
        <p:txBody>
          <a:bodyPr/>
          <a:lstStyle/>
          <a:p>
            <a:pPr algn="ctr" eaLnBrk="1" hangingPunct="1"/>
            <a:r>
              <a:rPr lang="en-US" sz="4800" u="sng" smtClean="0">
                <a:latin typeface="Algerian" pitchFamily="82" charset="0"/>
                <a:cs typeface="Times New Roman" pitchFamily="18" charset="0"/>
              </a:rPr>
              <a:t>Choroid plexuses</a:t>
            </a:r>
            <a:endParaRPr lang="en-IN" sz="4800" u="sng" smtClean="0">
              <a:latin typeface="Algerian" pitchFamily="82" charset="0"/>
            </a:endParaRPr>
          </a:p>
        </p:txBody>
      </p:sp>
      <p:sp>
        <p:nvSpPr>
          <p:cNvPr id="3" name="Content Placeholder 2"/>
          <p:cNvSpPr>
            <a:spLocks noGrp="1"/>
          </p:cNvSpPr>
          <p:nvPr>
            <p:ph idx="1"/>
          </p:nvPr>
        </p:nvSpPr>
        <p:spPr/>
        <p:txBody>
          <a:bodyPr>
            <a:normAutofit fontScale="92500" lnSpcReduction="10000"/>
          </a:bodyPr>
          <a:lstStyle/>
          <a:p>
            <a:pPr marL="274320" indent="-274320" algn="just" eaLnBrk="1" fontAlgn="auto" hangingPunct="1">
              <a:lnSpc>
                <a:spcPct val="150000"/>
              </a:lnSpc>
              <a:spcAft>
                <a:spcPts val="0"/>
              </a:spcAft>
              <a:buClr>
                <a:schemeClr val="accent3"/>
              </a:buClr>
              <a:buFont typeface="Wingdings 2"/>
              <a:buChar char=""/>
              <a:defRPr/>
            </a:pPr>
            <a:r>
              <a:rPr lang="en-US" dirty="0" smtClean="0"/>
              <a:t> </a:t>
            </a:r>
            <a:r>
              <a:rPr lang="en-US" sz="2800" dirty="0" smtClean="0">
                <a:latin typeface="Times New Roman" pitchFamily="18" charset="0"/>
                <a:cs typeface="Times New Roman" pitchFamily="18" charset="0"/>
              </a:rPr>
              <a:t>The Anterior </a:t>
            </a:r>
            <a:r>
              <a:rPr lang="en-US" sz="2800" dirty="0" err="1" smtClean="0">
                <a:latin typeface="Times New Roman" pitchFamily="18" charset="0"/>
                <a:cs typeface="Times New Roman" pitchFamily="18" charset="0"/>
              </a:rPr>
              <a:t>Choroidal</a:t>
            </a:r>
            <a:r>
              <a:rPr lang="en-US" sz="2800" dirty="0" smtClean="0">
                <a:latin typeface="Times New Roman" pitchFamily="18" charset="0"/>
                <a:cs typeface="Times New Roman" pitchFamily="18" charset="0"/>
              </a:rPr>
              <a:t> A: from the Internal Carotid A supply the choroid plexus of the lateral ventricle .</a:t>
            </a:r>
          </a:p>
          <a:p>
            <a:pPr marL="274320" indent="-274320" algn="just" eaLnBrk="1" fontAlgn="auto" hangingPunct="1">
              <a:lnSpc>
                <a:spcPct val="150000"/>
              </a:lnSpc>
              <a:spcAft>
                <a:spcPts val="0"/>
              </a:spcAft>
              <a:buClr>
                <a:schemeClr val="accent3"/>
              </a:buClr>
              <a:buFont typeface="Wingdings 2"/>
              <a:buChar char=""/>
              <a:defRPr/>
            </a:pPr>
            <a:r>
              <a:rPr lang="en-US" sz="2800" dirty="0" smtClean="0">
                <a:latin typeface="Times New Roman" pitchFamily="18" charset="0"/>
                <a:cs typeface="Times New Roman" pitchFamily="18" charset="0"/>
              </a:rPr>
              <a:t> The Posterior </a:t>
            </a:r>
            <a:r>
              <a:rPr lang="en-US" sz="2800" dirty="0" err="1" smtClean="0">
                <a:latin typeface="Times New Roman" pitchFamily="18" charset="0"/>
                <a:cs typeface="Times New Roman" pitchFamily="18" charset="0"/>
              </a:rPr>
              <a:t>Choroidal</a:t>
            </a:r>
            <a:r>
              <a:rPr lang="en-US" sz="2800" dirty="0" smtClean="0">
                <a:latin typeface="Times New Roman" pitchFamily="18" charset="0"/>
                <a:cs typeface="Times New Roman" pitchFamily="18" charset="0"/>
              </a:rPr>
              <a:t> A.: from the Posterior cerebral artery to supply the choroid plexus of the lateral ventricle and 3</a:t>
            </a:r>
            <a:r>
              <a:rPr lang="en-US" sz="2800" baseline="30000" dirty="0" smtClean="0">
                <a:latin typeface="Times New Roman" pitchFamily="18" charset="0"/>
                <a:cs typeface="Times New Roman" pitchFamily="18" charset="0"/>
              </a:rPr>
              <a:t>rd</a:t>
            </a:r>
            <a:r>
              <a:rPr lang="en-US" sz="2800" dirty="0" smtClean="0">
                <a:latin typeface="Times New Roman" pitchFamily="18" charset="0"/>
                <a:cs typeface="Times New Roman" pitchFamily="18" charset="0"/>
              </a:rPr>
              <a:t> ventricle . </a:t>
            </a:r>
          </a:p>
          <a:p>
            <a:pPr marL="274320" indent="-274320" algn="just" eaLnBrk="1" fontAlgn="auto" hangingPunct="1">
              <a:lnSpc>
                <a:spcPct val="150000"/>
              </a:lnSpc>
              <a:spcAft>
                <a:spcPts val="0"/>
              </a:spcAft>
              <a:buClr>
                <a:schemeClr val="accent3"/>
              </a:buClr>
              <a:buFont typeface="Wingdings 2"/>
              <a:buChar char=""/>
              <a:defRPr/>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Choroidal</a:t>
            </a:r>
            <a:r>
              <a:rPr lang="en-US" sz="2800" dirty="0" smtClean="0">
                <a:latin typeface="Times New Roman" pitchFamily="18" charset="0"/>
                <a:cs typeface="Times New Roman" pitchFamily="18" charset="0"/>
              </a:rPr>
              <a:t> Branch of Posterior inferior Cerebellar A – to supply </a:t>
            </a:r>
            <a:r>
              <a:rPr lang="en-US" sz="2800" dirty="0" err="1" smtClean="0">
                <a:latin typeface="Times New Roman" pitchFamily="18" charset="0"/>
                <a:cs typeface="Times New Roman" pitchFamily="18" charset="0"/>
              </a:rPr>
              <a:t>choroidal</a:t>
            </a:r>
            <a:r>
              <a:rPr lang="en-US" sz="2800" dirty="0" smtClean="0">
                <a:latin typeface="Times New Roman" pitchFamily="18" charset="0"/>
                <a:cs typeface="Times New Roman" pitchFamily="18" charset="0"/>
              </a:rPr>
              <a:t> plexuses of  4</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venticle</a:t>
            </a:r>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normAutofit fontScale="90000"/>
          </a:bodyPr>
          <a:lstStyle/>
          <a:p>
            <a:pPr algn="ctr" eaLnBrk="1" fontAlgn="auto" hangingPunct="1">
              <a:spcAft>
                <a:spcPts val="0"/>
              </a:spcAft>
              <a:defRPr/>
            </a:pPr>
            <a:r>
              <a:rPr lang="en-US" sz="5400" u="sng" dirty="0" smtClean="0">
                <a:latin typeface="Algerian" pitchFamily="82" charset="0"/>
              </a:rPr>
              <a:t>Circle Of Willis</a:t>
            </a:r>
            <a:endParaRPr lang="en-IN" u="sng" dirty="0">
              <a:latin typeface="Algerian" pitchFamily="82" charset="0"/>
            </a:endParaRPr>
          </a:p>
        </p:txBody>
      </p:sp>
      <p:sp>
        <p:nvSpPr>
          <p:cNvPr id="45058" name="Content Placeholder 2"/>
          <p:cNvSpPr>
            <a:spLocks noGrp="1"/>
          </p:cNvSpPr>
          <p:nvPr>
            <p:ph idx="1"/>
          </p:nvPr>
        </p:nvSpPr>
        <p:spPr>
          <a:xfrm>
            <a:off x="0" y="1600200"/>
            <a:ext cx="9144000" cy="5257800"/>
          </a:xfrm>
        </p:spPr>
        <p:txBody>
          <a:bodyPr/>
          <a:lstStyle/>
          <a:p>
            <a:pPr marL="342900" indent="-342900" eaLnBrk="1" hangingPunct="1">
              <a:buClrTx/>
              <a:buSzTx/>
              <a:buFont typeface="Wingdings 2" pitchFamily="18" charset="2"/>
              <a:buNone/>
            </a:pPr>
            <a:r>
              <a:rPr lang="en-US" sz="2000" b="1" smtClean="0">
                <a:solidFill>
                  <a:schemeClr val="tx2"/>
                </a:solidFill>
              </a:rPr>
              <a:t>Site</a:t>
            </a:r>
            <a:r>
              <a:rPr lang="en-US" sz="2000" smtClean="0"/>
              <a:t>: at the base of the brain around interpeduncular fossa. </a:t>
            </a:r>
          </a:p>
          <a:p>
            <a:pPr marL="342900" indent="-342900" eaLnBrk="1" hangingPunct="1">
              <a:buClrTx/>
              <a:buSzTx/>
              <a:buFont typeface="Arial" charset="0"/>
              <a:buChar char="•"/>
            </a:pPr>
            <a:endParaRPr lang="en-US" sz="2000" b="1" smtClean="0">
              <a:solidFill>
                <a:schemeClr val="tx2"/>
              </a:solidFill>
            </a:endParaRPr>
          </a:p>
          <a:p>
            <a:pPr marL="342900" indent="-342900" eaLnBrk="1" hangingPunct="1">
              <a:buClrTx/>
              <a:buSzTx/>
              <a:buFont typeface="Arial" charset="0"/>
              <a:buChar char="•"/>
            </a:pPr>
            <a:r>
              <a:rPr lang="en-US" sz="2000" b="1" smtClean="0">
                <a:solidFill>
                  <a:schemeClr val="tx2"/>
                </a:solidFill>
              </a:rPr>
              <a:t>Function</a:t>
            </a:r>
            <a:r>
              <a:rPr lang="en-US" sz="2000" smtClean="0"/>
              <a:t>: Important anastomosis between the 2 internal carotid arteries in front &amp; Vertebro-basilar system behind.</a:t>
            </a:r>
          </a:p>
          <a:p>
            <a:pPr marL="342900" indent="-342900" eaLnBrk="1" hangingPunct="1">
              <a:buClrTx/>
              <a:buSzTx/>
              <a:buFont typeface="Arial" charset="0"/>
              <a:buChar char="•"/>
            </a:pPr>
            <a:r>
              <a:rPr lang="en-US" sz="2000" smtClean="0"/>
              <a:t>It attempts to equalize the flow of blood to different parts of brain and provides a collateral circulation in the event of obstruction of one of its components.</a:t>
            </a:r>
          </a:p>
          <a:p>
            <a:pPr marL="342900" indent="-342900" eaLnBrk="1" hangingPunct="1">
              <a:buClrTx/>
              <a:buSzTx/>
              <a:buFont typeface="Arial" charset="0"/>
              <a:buChar char="•"/>
            </a:pPr>
            <a:endParaRPr lang="en-US" sz="2000" smtClean="0"/>
          </a:p>
          <a:p>
            <a:pPr marL="342900" indent="-342900" eaLnBrk="1" hangingPunct="1">
              <a:buClrTx/>
              <a:buSzTx/>
              <a:buFont typeface="Arial" charset="0"/>
              <a:buChar char="•"/>
            </a:pPr>
            <a:r>
              <a:rPr lang="en-US" sz="2000" smtClean="0"/>
              <a:t> </a:t>
            </a:r>
            <a:r>
              <a:rPr lang="en-US" sz="2000" b="1" smtClean="0">
                <a:solidFill>
                  <a:schemeClr val="tx2"/>
                </a:solidFill>
              </a:rPr>
              <a:t>Arteries forming it</a:t>
            </a:r>
            <a:r>
              <a:rPr lang="en-US" sz="2000" b="1" smtClean="0"/>
              <a:t>: </a:t>
            </a:r>
          </a:p>
          <a:p>
            <a:pPr marL="342900" indent="-342900" eaLnBrk="1" hangingPunct="1">
              <a:buClrTx/>
              <a:buSzTx/>
            </a:pPr>
            <a:r>
              <a:rPr lang="en-US" sz="2000" smtClean="0"/>
              <a:t>Rt. &amp; Lt. internal carotid artery. </a:t>
            </a:r>
          </a:p>
          <a:p>
            <a:pPr marL="342900" indent="-342900" eaLnBrk="1" hangingPunct="1">
              <a:buClrTx/>
              <a:buSzTx/>
            </a:pPr>
            <a:r>
              <a:rPr lang="en-US" sz="2000" smtClean="0"/>
              <a:t>Rt. &amp; Lt. anterior cerebral arteries.</a:t>
            </a:r>
          </a:p>
          <a:p>
            <a:pPr marL="342900" indent="-342900" eaLnBrk="1" hangingPunct="1">
              <a:buClrTx/>
              <a:buSzTx/>
            </a:pPr>
            <a:r>
              <a:rPr lang="en-US" sz="2000" smtClean="0"/>
              <a:t> Rt. &amp; Lt. posterior cerebral arteries. </a:t>
            </a:r>
          </a:p>
          <a:p>
            <a:pPr marL="342900" indent="-342900" eaLnBrk="1" hangingPunct="1">
              <a:buClrTx/>
              <a:buSzTx/>
            </a:pPr>
            <a:r>
              <a:rPr lang="en-US" sz="2000" smtClean="0"/>
              <a:t>Rt. &amp; Lt. posterior communicating arteries. </a:t>
            </a:r>
          </a:p>
          <a:p>
            <a:pPr marL="342900" indent="-342900" eaLnBrk="1" hangingPunct="1">
              <a:buClrTx/>
              <a:buSzTx/>
            </a:pPr>
            <a:r>
              <a:rPr lang="en-US" sz="2000" smtClean="0"/>
              <a:t>Anterior communicating artery.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algn="ctr" eaLnBrk="1" hangingPunct="1"/>
            <a:r>
              <a:rPr lang="en-US" sz="4800" u="sng" smtClean="0">
                <a:latin typeface="Algerian" pitchFamily="82" charset="0"/>
              </a:rPr>
              <a:t>CIRCLE OF WILLIS</a:t>
            </a:r>
            <a:endParaRPr lang="en-IN" u="sng" smtClean="0">
              <a:latin typeface="Algerian" pitchFamily="82" charset="0"/>
            </a:endParaRPr>
          </a:p>
        </p:txBody>
      </p:sp>
      <p:pic>
        <p:nvPicPr>
          <p:cNvPr id="46082" name="Picture 2" descr="https://s3.amazonaws.com/meducation/attachments/media_files/previews/21390.jpg"/>
          <p:cNvPicPr>
            <a:picLocks noGrp="1" noChangeAspect="1" noChangeArrowheads="1"/>
          </p:cNvPicPr>
          <p:nvPr>
            <p:ph idx="1"/>
          </p:nvPr>
        </p:nvPicPr>
        <p:blipFill>
          <a:blip r:embed="rId2"/>
          <a:srcRect/>
          <a:stretch>
            <a:fillRect/>
          </a:stretch>
        </p:blipFill>
        <p:spPr>
          <a:xfrm>
            <a:off x="1524000" y="1935163"/>
            <a:ext cx="5715000" cy="4922837"/>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1"/>
          </p:nvPr>
        </p:nvSpPr>
        <p:spPr>
          <a:xfrm>
            <a:off x="0" y="0"/>
            <a:ext cx="9144000" cy="6858000"/>
          </a:xfrm>
        </p:spPr>
        <p:txBody>
          <a:bodyPr/>
          <a:lstStyle/>
          <a:p>
            <a:pPr marL="0" indent="0" eaLnBrk="1" hangingPunct="1">
              <a:buFont typeface="Wingdings 2" pitchFamily="18" charset="2"/>
              <a:buNone/>
            </a:pPr>
            <a:endParaRPr lang="en-IN" smtClean="0"/>
          </a:p>
          <a:p>
            <a:pPr marL="0" indent="0" eaLnBrk="1" hangingPunct="1">
              <a:buFont typeface="Wingdings 2" pitchFamily="18" charset="2"/>
              <a:buNone/>
            </a:pPr>
            <a:endParaRPr lang="en-IN" smtClean="0"/>
          </a:p>
          <a:p>
            <a:pPr marL="0" indent="0" algn="ctr" eaLnBrk="1" hangingPunct="1">
              <a:buFont typeface="Wingdings 2" pitchFamily="18" charset="2"/>
              <a:buNone/>
            </a:pPr>
            <a:r>
              <a:rPr lang="en-IN" sz="12500" b="1" u="sng" smtClean="0">
                <a:solidFill>
                  <a:schemeClr val="tx2"/>
                </a:solidFill>
                <a:latin typeface="Algerian" pitchFamily="82" charset="0"/>
              </a:rPr>
              <a:t>APPLIED </a:t>
            </a:r>
          </a:p>
          <a:p>
            <a:pPr marL="0" indent="0" algn="ctr" eaLnBrk="1" hangingPunct="1">
              <a:buFont typeface="Wingdings 2" pitchFamily="18" charset="2"/>
              <a:buNone/>
            </a:pPr>
            <a:r>
              <a:rPr lang="en-IN" sz="12500" b="1" u="sng" smtClean="0">
                <a:solidFill>
                  <a:schemeClr val="tx2"/>
                </a:solidFill>
                <a:latin typeface="Algerian" pitchFamily="82" charset="0"/>
              </a:rPr>
              <a:t>ANATOMY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0" y="501650"/>
            <a:ext cx="3581400" cy="793750"/>
          </a:xfrm>
          <a:prstGeom prst="rect">
            <a:avLst/>
          </a:prstGeom>
        </p:spPr>
        <p:txBody>
          <a:bodyPr anchor="ctr">
            <a:normAutofit/>
          </a:bodyPr>
          <a:lstStyle/>
          <a:p>
            <a:pPr algn="ctr" fontAlgn="auto">
              <a:spcAft>
                <a:spcPts val="0"/>
              </a:spcAft>
              <a:defRPr/>
            </a:pPr>
            <a:endParaRPr lang="en-US" sz="2400" dirty="0">
              <a:latin typeface="Times New Roman" pitchFamily="18" charset="0"/>
              <a:ea typeface="+mj-ea"/>
              <a:cs typeface="Times New Roman" pitchFamily="18" charset="0"/>
            </a:endParaRPr>
          </a:p>
        </p:txBody>
      </p:sp>
      <p:sp>
        <p:nvSpPr>
          <p:cNvPr id="48130" name="Text Placeholder 3"/>
          <p:cNvSpPr txBox="1">
            <a:spLocks/>
          </p:cNvSpPr>
          <p:nvPr/>
        </p:nvSpPr>
        <p:spPr bwMode="auto">
          <a:xfrm>
            <a:off x="762000" y="1663700"/>
            <a:ext cx="3008313" cy="4691063"/>
          </a:xfrm>
          <a:prstGeom prst="rect">
            <a:avLst/>
          </a:prstGeom>
          <a:noFill/>
          <a:ln w="9525">
            <a:noFill/>
            <a:miter lim="800000"/>
            <a:headEnd/>
            <a:tailEnd/>
          </a:ln>
        </p:spPr>
        <p:txBody>
          <a:bodyPr/>
          <a:lstStyle/>
          <a:p>
            <a:pPr marL="342900" indent="-342900">
              <a:spcBef>
                <a:spcPct val="20000"/>
              </a:spcBef>
              <a:buFont typeface="Arial" charset="0"/>
              <a:buChar char="•"/>
            </a:pPr>
            <a:endParaRPr lang="en-US" sz="2400">
              <a:latin typeface="Times New Roman" pitchFamily="18" charset="0"/>
              <a:cs typeface="Times New Roman" pitchFamily="18" charset="0"/>
            </a:endParaRPr>
          </a:p>
        </p:txBody>
      </p:sp>
      <p:sp>
        <p:nvSpPr>
          <p:cNvPr id="8" name="Title 1"/>
          <p:cNvSpPr txBox="1">
            <a:spLocks/>
          </p:cNvSpPr>
          <p:nvPr/>
        </p:nvSpPr>
        <p:spPr>
          <a:xfrm>
            <a:off x="457200" y="274638"/>
            <a:ext cx="8229600" cy="1143000"/>
          </a:xfrm>
          <a:prstGeom prst="rect">
            <a:avLst/>
          </a:prstGeom>
        </p:spPr>
        <p:txBody>
          <a:bodyPr anchor="ctr">
            <a:normAutofit/>
          </a:bodyPr>
          <a:lstStyle/>
          <a:p>
            <a:pPr algn="ctr" fontAlgn="auto">
              <a:spcAft>
                <a:spcPts val="0"/>
              </a:spcAft>
              <a:defRPr/>
            </a:pPr>
            <a:r>
              <a:rPr lang="en-US" sz="4800" u="sng" dirty="0">
                <a:solidFill>
                  <a:schemeClr val="tx2"/>
                </a:solidFill>
                <a:latin typeface="Algerian" pitchFamily="82" charset="0"/>
                <a:ea typeface="+mj-ea"/>
                <a:cs typeface="+mj-cs"/>
              </a:rPr>
              <a:t>STROKE</a:t>
            </a:r>
            <a:r>
              <a:rPr lang="en-US" sz="4400" dirty="0">
                <a:latin typeface="+mj-lt"/>
                <a:ea typeface="+mj-ea"/>
                <a:cs typeface="+mj-cs"/>
              </a:rPr>
              <a:t> </a:t>
            </a:r>
          </a:p>
        </p:txBody>
      </p:sp>
      <p:sp>
        <p:nvSpPr>
          <p:cNvPr id="48132" name="Content Placeholder 2"/>
          <p:cNvSpPr txBox="1">
            <a:spLocks/>
          </p:cNvSpPr>
          <p:nvPr/>
        </p:nvSpPr>
        <p:spPr bwMode="auto">
          <a:xfrm>
            <a:off x="457200" y="1600200"/>
            <a:ext cx="8458200" cy="4572000"/>
          </a:xfrm>
          <a:prstGeom prst="rect">
            <a:avLst/>
          </a:prstGeom>
          <a:noFill/>
          <a:ln w="9525">
            <a:noFill/>
            <a:miter lim="800000"/>
            <a:headEnd/>
            <a:tailEnd/>
          </a:ln>
        </p:spPr>
        <p:txBody>
          <a:bodyPr/>
          <a:lstStyle/>
          <a:p>
            <a:pPr marL="342900" indent="-342900">
              <a:spcBef>
                <a:spcPct val="20000"/>
              </a:spcBef>
              <a:buFont typeface="Wingdings" pitchFamily="2" charset="2"/>
              <a:buChar char="ü"/>
            </a:pPr>
            <a:r>
              <a:rPr lang="en-US" sz="2800">
                <a:solidFill>
                  <a:schemeClr val="tx2"/>
                </a:solidFill>
                <a:latin typeface="Times New Roman" pitchFamily="18" charset="0"/>
                <a:cs typeface="Times New Roman" pitchFamily="18" charset="0"/>
              </a:rPr>
              <a:t>Stroke</a:t>
            </a:r>
            <a:r>
              <a:rPr lang="en-US" sz="2800">
                <a:latin typeface="Times New Roman" pitchFamily="18" charset="0"/>
                <a:cs typeface="Times New Roman" pitchFamily="18" charset="0"/>
              </a:rPr>
              <a:t> or cerebrovascular accident:- Blockage in the artery – cerebral infarction </a:t>
            </a:r>
          </a:p>
          <a:p>
            <a:pPr marL="342900" indent="-342900">
              <a:spcBef>
                <a:spcPct val="20000"/>
              </a:spcBef>
              <a:buFont typeface="Arial" charset="0"/>
              <a:buChar char="•"/>
            </a:pPr>
            <a:r>
              <a:rPr lang="en-US" sz="2800">
                <a:latin typeface="Times New Roman" pitchFamily="18" charset="0"/>
                <a:cs typeface="Times New Roman" pitchFamily="18" charset="0"/>
              </a:rPr>
              <a:t>Carotid artery </a:t>
            </a:r>
          </a:p>
          <a:p>
            <a:pPr marL="342900" indent="-342900">
              <a:spcBef>
                <a:spcPct val="20000"/>
              </a:spcBef>
              <a:buFont typeface="Arial" charset="0"/>
              <a:buChar char="•"/>
            </a:pPr>
            <a:r>
              <a:rPr lang="en-US" sz="2800">
                <a:latin typeface="Times New Roman" pitchFamily="18" charset="0"/>
                <a:cs typeface="Times New Roman" pitchFamily="18" charset="0"/>
              </a:rPr>
              <a:t>Basilar artery </a:t>
            </a:r>
          </a:p>
          <a:p>
            <a:pPr marL="342900" indent="-342900">
              <a:spcBef>
                <a:spcPct val="20000"/>
              </a:spcBef>
              <a:buFont typeface="Wingdings" pitchFamily="2" charset="2"/>
              <a:buChar char="ü"/>
            </a:pPr>
            <a:endParaRPr lang="en-US" sz="2800">
              <a:latin typeface="Times New Roman" pitchFamily="18" charset="0"/>
              <a:cs typeface="Times New Roman" pitchFamily="18" charset="0"/>
            </a:endParaRPr>
          </a:p>
          <a:p>
            <a:pPr marL="342900" indent="-342900">
              <a:spcBef>
                <a:spcPct val="20000"/>
              </a:spcBef>
              <a:buFont typeface="Wingdings" pitchFamily="2" charset="2"/>
              <a:buChar char="ü"/>
            </a:pPr>
            <a:r>
              <a:rPr lang="en-US" sz="2800">
                <a:latin typeface="Times New Roman" pitchFamily="18" charset="0"/>
                <a:cs typeface="Times New Roman" pitchFamily="18" charset="0"/>
              </a:rPr>
              <a:t>Bleeding within the brain – </a:t>
            </a:r>
            <a:r>
              <a:rPr lang="en-US" sz="2800">
                <a:solidFill>
                  <a:schemeClr val="tx2"/>
                </a:solidFill>
                <a:latin typeface="Times New Roman" pitchFamily="18" charset="0"/>
                <a:cs typeface="Times New Roman" pitchFamily="18" charset="0"/>
              </a:rPr>
              <a:t>Intracerebral haemorrhage</a:t>
            </a:r>
            <a:r>
              <a:rPr lang="en-US" sz="2800">
                <a:latin typeface="Times New Roman" pitchFamily="18" charset="0"/>
                <a:cs typeface="Times New Roman" pitchFamily="18" charset="0"/>
              </a:rPr>
              <a:t> </a:t>
            </a:r>
          </a:p>
          <a:p>
            <a:pPr marL="342900" indent="-342900">
              <a:spcBef>
                <a:spcPct val="20000"/>
              </a:spcBef>
              <a:buFont typeface="Arial" charset="0"/>
              <a:buChar char="•"/>
            </a:pPr>
            <a:r>
              <a:rPr lang="en-US" sz="2800">
                <a:latin typeface="Times New Roman" pitchFamily="18" charset="0"/>
                <a:cs typeface="Times New Roman" pitchFamily="18" charset="0"/>
              </a:rPr>
              <a:t>Aneurysm </a:t>
            </a:r>
          </a:p>
          <a:p>
            <a:pPr marL="342900" indent="-342900">
              <a:spcBef>
                <a:spcPct val="20000"/>
              </a:spcBef>
              <a:buFont typeface="Arial" charset="0"/>
              <a:buChar char="•"/>
            </a:pPr>
            <a:r>
              <a:rPr lang="en-US" sz="2800">
                <a:latin typeface="Times New Roman" pitchFamily="18" charset="0"/>
                <a:cs typeface="Times New Roman" pitchFamily="18" charset="0"/>
              </a:rPr>
              <a:t>Subarachnoid haemorrhage </a:t>
            </a:r>
          </a:p>
          <a:p>
            <a:pPr marL="342900" indent="-342900">
              <a:spcBef>
                <a:spcPct val="20000"/>
              </a:spcBef>
              <a:buFont typeface="Arial" charset="0"/>
              <a:buChar char="•"/>
            </a:pPr>
            <a:r>
              <a:rPr lang="en-US" sz="2800">
                <a:latin typeface="Times New Roman" pitchFamily="18" charset="0"/>
                <a:cs typeface="Times New Roman" pitchFamily="18" charset="0"/>
              </a:rPr>
              <a:t>Hypertension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a:xfrm>
            <a:off x="7086600" y="4419600"/>
            <a:ext cx="1600200" cy="1706563"/>
          </a:xfrm>
        </p:spPr>
        <p:txBody>
          <a:bodyPr/>
          <a:lstStyle/>
          <a:p>
            <a:pPr eaLnBrk="1" hangingPunct="1"/>
            <a:endParaRPr lang="en-US" smtClean="0"/>
          </a:p>
        </p:txBody>
      </p:sp>
      <p:sp>
        <p:nvSpPr>
          <p:cNvPr id="6" name="Title 1"/>
          <p:cNvSpPr txBox="1">
            <a:spLocks/>
          </p:cNvSpPr>
          <p:nvPr/>
        </p:nvSpPr>
        <p:spPr>
          <a:xfrm>
            <a:off x="762000" y="501650"/>
            <a:ext cx="3581400" cy="793750"/>
          </a:xfrm>
          <a:prstGeom prst="rect">
            <a:avLst/>
          </a:prstGeom>
        </p:spPr>
        <p:txBody>
          <a:bodyPr anchor="ctr">
            <a:normAutofit/>
          </a:bodyPr>
          <a:lstStyle/>
          <a:p>
            <a:pPr algn="ctr" fontAlgn="auto">
              <a:spcAft>
                <a:spcPts val="0"/>
              </a:spcAft>
              <a:defRPr/>
            </a:pPr>
            <a:endParaRPr lang="en-US" sz="2400" dirty="0">
              <a:latin typeface="Times New Roman" pitchFamily="18" charset="0"/>
              <a:ea typeface="+mj-ea"/>
              <a:cs typeface="Times New Roman" pitchFamily="18" charset="0"/>
            </a:endParaRPr>
          </a:p>
        </p:txBody>
      </p:sp>
      <p:sp>
        <p:nvSpPr>
          <p:cNvPr id="49155" name="Text Placeholder 3"/>
          <p:cNvSpPr txBox="1">
            <a:spLocks/>
          </p:cNvSpPr>
          <p:nvPr/>
        </p:nvSpPr>
        <p:spPr bwMode="auto">
          <a:xfrm>
            <a:off x="762000" y="1663700"/>
            <a:ext cx="3008313" cy="4691063"/>
          </a:xfrm>
          <a:prstGeom prst="rect">
            <a:avLst/>
          </a:prstGeom>
          <a:noFill/>
          <a:ln w="9525">
            <a:noFill/>
            <a:miter lim="800000"/>
            <a:headEnd/>
            <a:tailEnd/>
          </a:ln>
        </p:spPr>
        <p:txBody>
          <a:bodyPr/>
          <a:lstStyle/>
          <a:p>
            <a:pPr marL="342900" indent="-342900">
              <a:spcBef>
                <a:spcPct val="20000"/>
              </a:spcBef>
              <a:buFont typeface="Arial" charset="0"/>
              <a:buChar char="•"/>
            </a:pPr>
            <a:endParaRPr lang="en-US" sz="2400">
              <a:latin typeface="Times New Roman" pitchFamily="18" charset="0"/>
              <a:cs typeface="Times New Roman" pitchFamily="18" charset="0"/>
            </a:endParaRPr>
          </a:p>
        </p:txBody>
      </p:sp>
      <p:pic>
        <p:nvPicPr>
          <p:cNvPr id="8" name="Picture 5" descr="脑血管哽塞"/>
          <p:cNvPicPr>
            <a:picLocks noChangeAspect="1" noChangeArrowheads="1"/>
          </p:cNvPicPr>
          <p:nvPr/>
        </p:nvPicPr>
        <p:blipFill>
          <a:blip r:embed="rId2">
            <a:lum bright="6000" contrast="36000"/>
          </a:blip>
          <a:srcRect/>
          <a:stretch>
            <a:fillRect/>
          </a:stretch>
        </p:blipFill>
        <p:spPr bwMode="auto">
          <a:xfrm>
            <a:off x="3048000" y="381000"/>
            <a:ext cx="5905500" cy="5810250"/>
          </a:xfrm>
          <a:prstGeom prst="rect">
            <a:avLst/>
          </a:prstGeom>
          <a:noFill/>
          <a:ln w="9525">
            <a:noFill/>
            <a:miter lim="800000"/>
            <a:headEnd/>
            <a:tailEnd/>
          </a:ln>
        </p:spPr>
      </p:pic>
      <p:pic>
        <p:nvPicPr>
          <p:cNvPr id="9" name="Picture 14" descr="动脉血拴"/>
          <p:cNvPicPr>
            <a:picLocks noChangeAspect="1" noChangeArrowheads="1"/>
          </p:cNvPicPr>
          <p:nvPr/>
        </p:nvPicPr>
        <p:blipFill>
          <a:blip r:embed="rId3">
            <a:lum bright="-6000" contrast="42000"/>
          </a:blip>
          <a:srcRect/>
          <a:stretch>
            <a:fillRect/>
          </a:stretch>
        </p:blipFill>
        <p:spPr bwMode="auto">
          <a:xfrm>
            <a:off x="1042988" y="4724400"/>
            <a:ext cx="1400175" cy="1438275"/>
          </a:xfrm>
          <a:prstGeom prst="rect">
            <a:avLst/>
          </a:prstGeom>
          <a:noFill/>
          <a:ln w="9525">
            <a:noFill/>
            <a:miter lim="800000"/>
            <a:headEnd/>
            <a:tailEnd/>
          </a:ln>
        </p:spPr>
      </p:pic>
      <p:grpSp>
        <p:nvGrpSpPr>
          <p:cNvPr id="4" name="Group 9"/>
          <p:cNvGrpSpPr>
            <a:grpSpLocks/>
          </p:cNvGrpSpPr>
          <p:nvPr/>
        </p:nvGrpSpPr>
        <p:grpSpPr bwMode="auto">
          <a:xfrm>
            <a:off x="3252788" y="2116138"/>
            <a:ext cx="2989262" cy="725487"/>
            <a:chOff x="1701" y="1344"/>
            <a:chExt cx="1883" cy="457"/>
          </a:xfrm>
        </p:grpSpPr>
        <p:sp>
          <p:nvSpPr>
            <p:cNvPr id="49171" name="Text Box 7"/>
            <p:cNvSpPr txBox="1">
              <a:spLocks noChangeArrowheads="1"/>
            </p:cNvSpPr>
            <p:nvPr/>
          </p:nvSpPr>
          <p:spPr bwMode="auto">
            <a:xfrm>
              <a:off x="1701" y="1344"/>
              <a:ext cx="800" cy="250"/>
            </a:xfrm>
            <a:prstGeom prst="rect">
              <a:avLst/>
            </a:prstGeom>
            <a:noFill/>
            <a:ln w="9525">
              <a:noFill/>
              <a:miter lim="800000"/>
              <a:headEnd/>
              <a:tailEnd/>
            </a:ln>
          </p:spPr>
          <p:txBody>
            <a:bodyPr wrap="none">
              <a:spAutoFit/>
            </a:bodyPr>
            <a:lstStyle/>
            <a:p>
              <a:r>
                <a:rPr lang="en-US" altLang="zh-CN" b="1">
                  <a:latin typeface="Constantia" pitchFamily="18" charset="0"/>
                </a:rPr>
                <a:t>Blockage</a:t>
              </a:r>
              <a:r>
                <a:rPr lang="en-US" altLang="zh-CN" sz="2000" b="1">
                  <a:latin typeface="Constantia" pitchFamily="18" charset="0"/>
                </a:rPr>
                <a:t> </a:t>
              </a:r>
            </a:p>
          </p:txBody>
        </p:sp>
        <p:sp>
          <p:nvSpPr>
            <p:cNvPr id="49172" name="Line 8"/>
            <p:cNvSpPr>
              <a:spLocks noChangeShapeType="1"/>
            </p:cNvSpPr>
            <p:nvPr/>
          </p:nvSpPr>
          <p:spPr bwMode="auto">
            <a:xfrm flipH="1" flipV="1">
              <a:off x="2472" y="1480"/>
              <a:ext cx="1112" cy="321"/>
            </a:xfrm>
            <a:prstGeom prst="line">
              <a:avLst/>
            </a:prstGeom>
            <a:noFill/>
            <a:ln w="28575">
              <a:solidFill>
                <a:srgbClr val="00FF00"/>
              </a:solidFill>
              <a:round/>
              <a:headEnd/>
              <a:tailEnd/>
            </a:ln>
          </p:spPr>
          <p:txBody>
            <a:bodyPr/>
            <a:lstStyle/>
            <a:p>
              <a:endParaRPr lang="en-US"/>
            </a:p>
          </p:txBody>
        </p:sp>
      </p:grpSp>
      <p:grpSp>
        <p:nvGrpSpPr>
          <p:cNvPr id="5" name="Group 12"/>
          <p:cNvGrpSpPr>
            <a:grpSpLocks/>
          </p:cNvGrpSpPr>
          <p:nvPr/>
        </p:nvGrpSpPr>
        <p:grpSpPr bwMode="auto">
          <a:xfrm>
            <a:off x="1136650" y="1609725"/>
            <a:ext cx="4886325" cy="727075"/>
            <a:chOff x="341" y="1032"/>
            <a:chExt cx="3078" cy="458"/>
          </a:xfrm>
        </p:grpSpPr>
        <p:sp>
          <p:nvSpPr>
            <p:cNvPr id="49169" name="Text Box 10"/>
            <p:cNvSpPr txBox="1">
              <a:spLocks noChangeArrowheads="1"/>
            </p:cNvSpPr>
            <p:nvPr/>
          </p:nvSpPr>
          <p:spPr bwMode="auto">
            <a:xfrm>
              <a:off x="341" y="1032"/>
              <a:ext cx="2140" cy="231"/>
            </a:xfrm>
            <a:prstGeom prst="rect">
              <a:avLst/>
            </a:prstGeom>
            <a:noFill/>
            <a:ln w="9525">
              <a:noFill/>
              <a:miter lim="800000"/>
              <a:headEnd/>
              <a:tailEnd/>
            </a:ln>
          </p:spPr>
          <p:txBody>
            <a:bodyPr wrap="none">
              <a:spAutoFit/>
            </a:bodyPr>
            <a:lstStyle/>
            <a:p>
              <a:r>
                <a:rPr lang="en-US" altLang="zh-CN" b="1">
                  <a:latin typeface="Constantia" pitchFamily="18" charset="0"/>
                </a:rPr>
                <a:t>Area of oxygendeprives brain</a:t>
              </a:r>
            </a:p>
          </p:txBody>
        </p:sp>
        <p:sp>
          <p:nvSpPr>
            <p:cNvPr id="49170" name="Line 11"/>
            <p:cNvSpPr>
              <a:spLocks noChangeShapeType="1"/>
            </p:cNvSpPr>
            <p:nvPr/>
          </p:nvSpPr>
          <p:spPr bwMode="auto">
            <a:xfrm flipH="1" flipV="1">
              <a:off x="2472" y="1162"/>
              <a:ext cx="947" cy="328"/>
            </a:xfrm>
            <a:prstGeom prst="line">
              <a:avLst/>
            </a:prstGeom>
            <a:noFill/>
            <a:ln w="28575">
              <a:solidFill>
                <a:srgbClr val="00FF00"/>
              </a:solidFill>
              <a:round/>
              <a:headEnd/>
              <a:tailEnd/>
            </a:ln>
          </p:spPr>
          <p:txBody>
            <a:bodyPr/>
            <a:lstStyle/>
            <a:p>
              <a:endParaRPr lang="en-US"/>
            </a:p>
          </p:txBody>
        </p:sp>
      </p:grpSp>
      <p:grpSp>
        <p:nvGrpSpPr>
          <p:cNvPr id="10" name="Group 21"/>
          <p:cNvGrpSpPr>
            <a:grpSpLocks/>
          </p:cNvGrpSpPr>
          <p:nvPr/>
        </p:nvGrpSpPr>
        <p:grpSpPr bwMode="auto">
          <a:xfrm>
            <a:off x="0" y="4292600"/>
            <a:ext cx="1439863" cy="1079500"/>
            <a:chOff x="113" y="2659"/>
            <a:chExt cx="907" cy="680"/>
          </a:xfrm>
        </p:grpSpPr>
        <p:sp>
          <p:nvSpPr>
            <p:cNvPr id="49167" name="Line 17"/>
            <p:cNvSpPr>
              <a:spLocks noChangeShapeType="1"/>
            </p:cNvSpPr>
            <p:nvPr/>
          </p:nvSpPr>
          <p:spPr bwMode="auto">
            <a:xfrm flipH="1" flipV="1">
              <a:off x="793" y="2886"/>
              <a:ext cx="227" cy="453"/>
            </a:xfrm>
            <a:prstGeom prst="line">
              <a:avLst/>
            </a:prstGeom>
            <a:noFill/>
            <a:ln w="28575">
              <a:solidFill>
                <a:srgbClr val="00FF00"/>
              </a:solidFill>
              <a:round/>
              <a:headEnd/>
              <a:tailEnd/>
            </a:ln>
          </p:spPr>
          <p:txBody>
            <a:bodyPr/>
            <a:lstStyle/>
            <a:p>
              <a:endParaRPr lang="en-US"/>
            </a:p>
          </p:txBody>
        </p:sp>
        <p:sp>
          <p:nvSpPr>
            <p:cNvPr id="49168" name="Text Box 18"/>
            <p:cNvSpPr txBox="1">
              <a:spLocks noChangeArrowheads="1"/>
            </p:cNvSpPr>
            <p:nvPr/>
          </p:nvSpPr>
          <p:spPr bwMode="auto">
            <a:xfrm>
              <a:off x="113" y="2659"/>
              <a:ext cx="860" cy="231"/>
            </a:xfrm>
            <a:prstGeom prst="rect">
              <a:avLst/>
            </a:prstGeom>
            <a:noFill/>
            <a:ln w="9525">
              <a:noFill/>
              <a:miter lim="800000"/>
              <a:headEnd/>
              <a:tailEnd/>
            </a:ln>
          </p:spPr>
          <p:txBody>
            <a:bodyPr wrap="none">
              <a:spAutoFit/>
            </a:bodyPr>
            <a:lstStyle/>
            <a:p>
              <a:r>
                <a:rPr lang="en-US" altLang="zh-CN" b="1">
                  <a:latin typeface="Constantia" pitchFamily="18" charset="0"/>
                </a:rPr>
                <a:t>Thrombus </a:t>
              </a:r>
            </a:p>
          </p:txBody>
        </p:sp>
      </p:grpSp>
      <p:grpSp>
        <p:nvGrpSpPr>
          <p:cNvPr id="13" name="Group 23"/>
          <p:cNvGrpSpPr>
            <a:grpSpLocks/>
          </p:cNvGrpSpPr>
          <p:nvPr/>
        </p:nvGrpSpPr>
        <p:grpSpPr bwMode="auto">
          <a:xfrm>
            <a:off x="2051050" y="5661025"/>
            <a:ext cx="1481138" cy="458788"/>
            <a:chOff x="1292" y="3475"/>
            <a:chExt cx="933" cy="289"/>
          </a:xfrm>
        </p:grpSpPr>
        <p:sp>
          <p:nvSpPr>
            <p:cNvPr id="49165" name="Line 19"/>
            <p:cNvSpPr>
              <a:spLocks noChangeShapeType="1"/>
            </p:cNvSpPr>
            <p:nvPr/>
          </p:nvSpPr>
          <p:spPr bwMode="auto">
            <a:xfrm>
              <a:off x="1292" y="3475"/>
              <a:ext cx="318" cy="182"/>
            </a:xfrm>
            <a:prstGeom prst="line">
              <a:avLst/>
            </a:prstGeom>
            <a:noFill/>
            <a:ln w="28575">
              <a:solidFill>
                <a:srgbClr val="00FF00"/>
              </a:solidFill>
              <a:round/>
              <a:headEnd/>
              <a:tailEnd/>
            </a:ln>
          </p:spPr>
          <p:txBody>
            <a:bodyPr/>
            <a:lstStyle/>
            <a:p>
              <a:endParaRPr lang="en-US"/>
            </a:p>
          </p:txBody>
        </p:sp>
        <p:sp>
          <p:nvSpPr>
            <p:cNvPr id="49166" name="Text Box 20"/>
            <p:cNvSpPr txBox="1">
              <a:spLocks noChangeArrowheads="1"/>
            </p:cNvSpPr>
            <p:nvPr/>
          </p:nvSpPr>
          <p:spPr bwMode="auto">
            <a:xfrm>
              <a:off x="1597" y="3533"/>
              <a:ext cx="628" cy="231"/>
            </a:xfrm>
            <a:prstGeom prst="rect">
              <a:avLst/>
            </a:prstGeom>
            <a:noFill/>
            <a:ln w="9525">
              <a:noFill/>
              <a:miter lim="800000"/>
              <a:headEnd/>
              <a:tailEnd/>
            </a:ln>
          </p:spPr>
          <p:txBody>
            <a:bodyPr wrap="none">
              <a:spAutoFit/>
            </a:bodyPr>
            <a:lstStyle/>
            <a:p>
              <a:r>
                <a:rPr lang="en-US" altLang="zh-CN" b="1">
                  <a:latin typeface="Constantia" pitchFamily="18" charset="0"/>
                </a:rPr>
                <a:t>Plaque </a:t>
              </a:r>
            </a:p>
          </p:txBody>
        </p:sp>
      </p:grpSp>
      <p:pic>
        <p:nvPicPr>
          <p:cNvPr id="49162" name="Picture 1" descr="心内血栓"/>
          <p:cNvPicPr>
            <a:picLocks noChangeAspect="1" noChangeArrowheads="1"/>
          </p:cNvPicPr>
          <p:nvPr/>
        </p:nvPicPr>
        <p:blipFill>
          <a:blip r:embed="rId4">
            <a:lum contrast="30000"/>
          </a:blip>
          <a:srcRect/>
          <a:stretch>
            <a:fillRect/>
          </a:stretch>
        </p:blipFill>
        <p:spPr bwMode="auto">
          <a:xfrm>
            <a:off x="323850" y="2060575"/>
            <a:ext cx="1797050" cy="2189163"/>
          </a:xfrm>
          <a:prstGeom prst="rect">
            <a:avLst/>
          </a:prstGeom>
          <a:noFill/>
          <a:ln w="9525">
            <a:noFill/>
            <a:miter lim="800000"/>
            <a:headEnd/>
            <a:tailEnd/>
          </a:ln>
        </p:spPr>
      </p:pic>
      <p:sp>
        <p:nvSpPr>
          <p:cNvPr id="23" name="Line 12"/>
          <p:cNvSpPr>
            <a:spLocks noChangeShapeType="1"/>
          </p:cNvSpPr>
          <p:nvPr/>
        </p:nvSpPr>
        <p:spPr bwMode="auto">
          <a:xfrm>
            <a:off x="1331913" y="2924175"/>
            <a:ext cx="0" cy="1800225"/>
          </a:xfrm>
          <a:prstGeom prst="line">
            <a:avLst/>
          </a:prstGeom>
          <a:noFill/>
          <a:ln w="57150">
            <a:solidFill>
              <a:srgbClr val="00FF00"/>
            </a:solidFill>
            <a:round/>
            <a:headEnd/>
            <a:tailEnd type="triangle" w="med" len="med"/>
          </a:ln>
        </p:spPr>
        <p:txBody>
          <a:bodyPr/>
          <a:lstStyle/>
          <a:p>
            <a:endParaRPr lang="en-US"/>
          </a:p>
        </p:txBody>
      </p:sp>
      <p:sp>
        <p:nvSpPr>
          <p:cNvPr id="24" name="Line 0"/>
          <p:cNvSpPr>
            <a:spLocks noChangeShapeType="1"/>
          </p:cNvSpPr>
          <p:nvPr/>
        </p:nvSpPr>
        <p:spPr bwMode="auto">
          <a:xfrm flipV="1">
            <a:off x="1619250" y="3048000"/>
            <a:ext cx="4781550" cy="2514600"/>
          </a:xfrm>
          <a:prstGeom prst="line">
            <a:avLst/>
          </a:prstGeom>
          <a:noFill/>
          <a:ln w="57150">
            <a:solidFill>
              <a:srgbClr val="00FF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endParaRPr lang="en-US" smtClean="0"/>
          </a:p>
        </p:txBody>
      </p:sp>
      <p:sp>
        <p:nvSpPr>
          <p:cNvPr id="50178" name="Content Placeholder 2"/>
          <p:cNvSpPr>
            <a:spLocks noGrp="1"/>
          </p:cNvSpPr>
          <p:nvPr>
            <p:ph idx="1"/>
          </p:nvPr>
        </p:nvSpPr>
        <p:spPr>
          <a:xfrm>
            <a:off x="7086600" y="4419600"/>
            <a:ext cx="1600200" cy="1706563"/>
          </a:xfrm>
        </p:spPr>
        <p:txBody>
          <a:bodyPr/>
          <a:lstStyle/>
          <a:p>
            <a:pPr eaLnBrk="1" hangingPunct="1"/>
            <a:endParaRPr lang="en-US" smtClean="0"/>
          </a:p>
        </p:txBody>
      </p:sp>
      <p:pic>
        <p:nvPicPr>
          <p:cNvPr id="50179" name="Picture 2" descr="http://www.pptclipart.com/download/3D-3d-border-free-ppt-backgrounds.jpg"/>
          <p:cNvPicPr>
            <a:picLocks noChangeAspect="1" noChangeArrowheads="1"/>
          </p:cNvPicPr>
          <p:nvPr/>
        </p:nvPicPr>
        <p:blipFill>
          <a:blip r:embed="rId2"/>
          <a:srcRect/>
          <a:stretch>
            <a:fillRect/>
          </a:stretch>
        </p:blipFill>
        <p:spPr bwMode="auto">
          <a:xfrm>
            <a:off x="0" y="0"/>
            <a:ext cx="9525000" cy="6815138"/>
          </a:xfrm>
          <a:prstGeom prst="rect">
            <a:avLst/>
          </a:prstGeom>
          <a:noFill/>
          <a:ln w="9525">
            <a:noFill/>
            <a:miter lim="800000"/>
            <a:headEnd/>
            <a:tailEnd/>
          </a:ln>
        </p:spPr>
      </p:pic>
      <p:sp>
        <p:nvSpPr>
          <p:cNvPr id="6" name="Title 1"/>
          <p:cNvSpPr txBox="1">
            <a:spLocks/>
          </p:cNvSpPr>
          <p:nvPr/>
        </p:nvSpPr>
        <p:spPr>
          <a:xfrm>
            <a:off x="762000" y="501650"/>
            <a:ext cx="3581400" cy="793750"/>
          </a:xfrm>
          <a:prstGeom prst="rect">
            <a:avLst/>
          </a:prstGeom>
        </p:spPr>
        <p:txBody>
          <a:bodyPr anchor="ctr">
            <a:normAutofit/>
          </a:bodyPr>
          <a:lstStyle/>
          <a:p>
            <a:pPr algn="ctr" fontAlgn="auto">
              <a:spcAft>
                <a:spcPts val="0"/>
              </a:spcAft>
              <a:defRPr/>
            </a:pPr>
            <a:endParaRPr lang="en-US" sz="2400" dirty="0">
              <a:latin typeface="Times New Roman" pitchFamily="18" charset="0"/>
              <a:ea typeface="+mj-ea"/>
              <a:cs typeface="Times New Roman" pitchFamily="18" charset="0"/>
            </a:endParaRPr>
          </a:p>
        </p:txBody>
      </p:sp>
      <p:sp>
        <p:nvSpPr>
          <p:cNvPr id="50181" name="Text Placeholder 3"/>
          <p:cNvSpPr txBox="1">
            <a:spLocks/>
          </p:cNvSpPr>
          <p:nvPr/>
        </p:nvSpPr>
        <p:spPr bwMode="auto">
          <a:xfrm>
            <a:off x="762000" y="1663700"/>
            <a:ext cx="3008313" cy="4691063"/>
          </a:xfrm>
          <a:prstGeom prst="rect">
            <a:avLst/>
          </a:prstGeom>
          <a:noFill/>
          <a:ln w="9525">
            <a:noFill/>
            <a:miter lim="800000"/>
            <a:headEnd/>
            <a:tailEnd/>
          </a:ln>
        </p:spPr>
        <p:txBody>
          <a:bodyPr/>
          <a:lstStyle/>
          <a:p>
            <a:pPr marL="342900" indent="-342900">
              <a:spcBef>
                <a:spcPct val="20000"/>
              </a:spcBef>
              <a:buFont typeface="Arial" charset="0"/>
              <a:buChar char="•"/>
            </a:pPr>
            <a:endParaRPr lang="en-US" sz="2400">
              <a:latin typeface="Times New Roman" pitchFamily="18" charset="0"/>
              <a:cs typeface="Times New Roman" pitchFamily="18" charset="0"/>
            </a:endParaRPr>
          </a:p>
        </p:txBody>
      </p:sp>
      <p:pic>
        <p:nvPicPr>
          <p:cNvPr id="50182" name="Picture 2" descr="http://www.teachengineering.org/collection/ucla_/lessons/ucla_clots/ucla_clots_lesson01_table1web.jpg"/>
          <p:cNvPicPr>
            <a:picLocks noChangeAspect="1" noChangeArrowheads="1"/>
          </p:cNvPicPr>
          <p:nvPr/>
        </p:nvPicPr>
        <p:blipFill>
          <a:blip r:embed="rId3"/>
          <a:srcRect/>
          <a:stretch>
            <a:fillRect/>
          </a:stretch>
        </p:blipFill>
        <p:spPr bwMode="auto">
          <a:xfrm>
            <a:off x="228600" y="381000"/>
            <a:ext cx="85344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704850"/>
            <a:ext cx="8229600" cy="819150"/>
          </a:xfrm>
        </p:spPr>
        <p:txBody>
          <a:bodyPr/>
          <a:lstStyle/>
          <a:p>
            <a:pPr eaLnBrk="1" hangingPunct="1"/>
            <a:r>
              <a:rPr lang="en-US" sz="4800" u="sng" smtClean="0">
                <a:latin typeface="Algerian" pitchFamily="82" charset="0"/>
                <a:cs typeface="Times New Roman" pitchFamily="18" charset="0"/>
              </a:rPr>
              <a:t>MOYAMOYA DISEASE</a:t>
            </a:r>
            <a:endParaRPr lang="en-US" sz="4800" u="sng" smtClean="0">
              <a:latin typeface="Algerian" pitchFamily="82" charset="0"/>
            </a:endParaRPr>
          </a:p>
        </p:txBody>
      </p:sp>
      <p:sp>
        <p:nvSpPr>
          <p:cNvPr id="6" name="Title 1"/>
          <p:cNvSpPr txBox="1">
            <a:spLocks/>
          </p:cNvSpPr>
          <p:nvPr/>
        </p:nvSpPr>
        <p:spPr>
          <a:xfrm>
            <a:off x="762000" y="501650"/>
            <a:ext cx="3581400" cy="793750"/>
          </a:xfrm>
          <a:prstGeom prst="rect">
            <a:avLst/>
          </a:prstGeom>
        </p:spPr>
        <p:txBody>
          <a:bodyPr anchor="ctr">
            <a:normAutofit/>
          </a:bodyPr>
          <a:lstStyle/>
          <a:p>
            <a:pPr algn="ctr" fontAlgn="auto">
              <a:spcAft>
                <a:spcPts val="0"/>
              </a:spcAft>
              <a:defRPr/>
            </a:pPr>
            <a:endParaRPr lang="en-US" sz="2400" dirty="0">
              <a:latin typeface="Times New Roman" pitchFamily="18" charset="0"/>
              <a:ea typeface="+mj-ea"/>
              <a:cs typeface="Times New Roman" pitchFamily="18" charset="0"/>
            </a:endParaRPr>
          </a:p>
        </p:txBody>
      </p:sp>
      <p:sp>
        <p:nvSpPr>
          <p:cNvPr id="51203" name="Text Placeholder 3"/>
          <p:cNvSpPr txBox="1">
            <a:spLocks/>
          </p:cNvSpPr>
          <p:nvPr/>
        </p:nvSpPr>
        <p:spPr bwMode="auto">
          <a:xfrm>
            <a:off x="762000" y="1663700"/>
            <a:ext cx="3008313" cy="4691063"/>
          </a:xfrm>
          <a:prstGeom prst="rect">
            <a:avLst/>
          </a:prstGeom>
          <a:noFill/>
          <a:ln w="9525">
            <a:noFill/>
            <a:miter lim="800000"/>
            <a:headEnd/>
            <a:tailEnd/>
          </a:ln>
        </p:spPr>
        <p:txBody>
          <a:bodyPr/>
          <a:lstStyle/>
          <a:p>
            <a:pPr marL="342900" indent="-342900">
              <a:spcBef>
                <a:spcPct val="20000"/>
              </a:spcBef>
              <a:buFont typeface="Arial" charset="0"/>
              <a:buChar char="•"/>
            </a:pPr>
            <a:endParaRPr lang="en-US" sz="2400">
              <a:latin typeface="Times New Roman" pitchFamily="18" charset="0"/>
              <a:cs typeface="Times New Roman" pitchFamily="18" charset="0"/>
            </a:endParaRPr>
          </a:p>
        </p:txBody>
      </p:sp>
      <p:sp>
        <p:nvSpPr>
          <p:cNvPr id="8" name="Content Placeholder 2"/>
          <p:cNvSpPr txBox="1">
            <a:spLocks/>
          </p:cNvSpPr>
          <p:nvPr/>
        </p:nvSpPr>
        <p:spPr>
          <a:xfrm>
            <a:off x="4038600" y="1828800"/>
            <a:ext cx="5105400" cy="4724400"/>
          </a:xfrm>
          <a:prstGeom prst="rect">
            <a:avLst/>
          </a:prstGeom>
        </p:spPr>
        <p:txBody>
          <a:bodyPr>
            <a:normAutofit fontScale="77500" lnSpcReduction="20000"/>
          </a:bodyPr>
          <a:lstStyle/>
          <a:p>
            <a:pPr marL="342900" indent="-342900" fontAlgn="auto">
              <a:spcBef>
                <a:spcPct val="20000"/>
              </a:spcBef>
              <a:spcAft>
                <a:spcPts val="0"/>
              </a:spcAft>
              <a:buFont typeface="Arial" pitchFamily="34" charset="0"/>
              <a:buChar char="•"/>
              <a:defRPr/>
            </a:pPr>
            <a:r>
              <a:rPr lang="en-US" sz="3200" dirty="0">
                <a:latin typeface="+mn-lt"/>
                <a:cs typeface="Times New Roman" pitchFamily="18" charset="0"/>
              </a:rPr>
              <a:t>This disease occurs when the large arteries carrying nutrients to the brain become blocked, causing fine blood vessels to develop in the surrounding area to compensate for the lack of blood flow.</a:t>
            </a:r>
          </a:p>
          <a:p>
            <a:pPr marL="342900" indent="-342900" fontAlgn="auto">
              <a:spcBef>
                <a:spcPct val="20000"/>
              </a:spcBef>
              <a:spcAft>
                <a:spcPts val="0"/>
              </a:spcAft>
              <a:buFont typeface="Arial" pitchFamily="34" charset="0"/>
              <a:buChar char="•"/>
              <a:defRPr/>
            </a:pPr>
            <a:r>
              <a:rPr lang="en-US" sz="3200" dirty="0">
                <a:latin typeface="+mn-lt"/>
                <a:cs typeface="Times New Roman" pitchFamily="18" charset="0"/>
              </a:rPr>
              <a:t> </a:t>
            </a:r>
          </a:p>
          <a:p>
            <a:pPr marL="342900" indent="-342900" fontAlgn="auto">
              <a:spcBef>
                <a:spcPct val="20000"/>
              </a:spcBef>
              <a:spcAft>
                <a:spcPts val="0"/>
              </a:spcAft>
              <a:buFont typeface="Arial" pitchFamily="34" charset="0"/>
              <a:buChar char="•"/>
              <a:defRPr/>
            </a:pPr>
            <a:r>
              <a:rPr lang="en-US" sz="3200" dirty="0">
                <a:latin typeface="+mn-lt"/>
                <a:cs typeface="Times New Roman" pitchFamily="18" charset="0"/>
              </a:rPr>
              <a:t>The name "</a:t>
            </a:r>
            <a:r>
              <a:rPr lang="en-US" sz="3200" dirty="0" err="1">
                <a:latin typeface="+mn-lt"/>
                <a:cs typeface="Times New Roman" pitchFamily="18" charset="0"/>
              </a:rPr>
              <a:t>moyamoya</a:t>
            </a:r>
            <a:r>
              <a:rPr lang="en-US" sz="3200" dirty="0">
                <a:latin typeface="+mn-lt"/>
                <a:cs typeface="Times New Roman" pitchFamily="18" charset="0"/>
              </a:rPr>
              <a:t> disease" comes from the fact that these collateral vessels have the appearance of a puff of smoke ("</a:t>
            </a:r>
            <a:r>
              <a:rPr lang="en-US" sz="3200" dirty="0" err="1">
                <a:latin typeface="+mn-lt"/>
                <a:cs typeface="Times New Roman" pitchFamily="18" charset="0"/>
              </a:rPr>
              <a:t>moyamoya</a:t>
            </a:r>
            <a:r>
              <a:rPr lang="en-US" sz="3200" dirty="0">
                <a:latin typeface="+mn-lt"/>
                <a:cs typeface="Times New Roman" pitchFamily="18" charset="0"/>
              </a:rPr>
              <a:t>" in Japanese). </a:t>
            </a:r>
          </a:p>
        </p:txBody>
      </p:sp>
      <p:pic>
        <p:nvPicPr>
          <p:cNvPr id="51205" name="Picture 2" descr="http://neurosurgery.med.u-tokai.ac.jp/en/patients/moyamoya/images/index_il01.gif"/>
          <p:cNvPicPr>
            <a:picLocks noChangeAspect="1" noChangeArrowheads="1"/>
          </p:cNvPicPr>
          <p:nvPr/>
        </p:nvPicPr>
        <p:blipFill>
          <a:blip r:embed="rId2"/>
          <a:srcRect/>
          <a:stretch>
            <a:fillRect/>
          </a:stretch>
        </p:blipFill>
        <p:spPr bwMode="auto">
          <a:xfrm>
            <a:off x="228600" y="2362200"/>
            <a:ext cx="3752850" cy="395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704850"/>
            <a:ext cx="8229600" cy="895350"/>
          </a:xfrm>
        </p:spPr>
        <p:txBody>
          <a:bodyPr/>
          <a:lstStyle/>
          <a:p>
            <a:pPr eaLnBrk="1" hangingPunct="1"/>
            <a:r>
              <a:rPr lang="en-US" u="sng" smtClean="0">
                <a:latin typeface="Algerian" pitchFamily="82" charset="0"/>
              </a:rPr>
              <a:t>HEMIPLEGIA</a:t>
            </a:r>
          </a:p>
        </p:txBody>
      </p:sp>
      <p:sp>
        <p:nvSpPr>
          <p:cNvPr id="6" name="Title 1"/>
          <p:cNvSpPr txBox="1">
            <a:spLocks/>
          </p:cNvSpPr>
          <p:nvPr/>
        </p:nvSpPr>
        <p:spPr>
          <a:xfrm>
            <a:off x="762000" y="501650"/>
            <a:ext cx="3581400" cy="793750"/>
          </a:xfrm>
          <a:prstGeom prst="rect">
            <a:avLst/>
          </a:prstGeom>
        </p:spPr>
        <p:txBody>
          <a:bodyPr anchor="ctr">
            <a:normAutofit/>
          </a:bodyPr>
          <a:lstStyle/>
          <a:p>
            <a:pPr algn="ctr" fontAlgn="auto">
              <a:spcAft>
                <a:spcPts val="0"/>
              </a:spcAft>
              <a:defRPr/>
            </a:pPr>
            <a:endParaRPr lang="en-US" sz="2400" dirty="0">
              <a:latin typeface="Times New Roman" pitchFamily="18" charset="0"/>
              <a:ea typeface="+mj-ea"/>
              <a:cs typeface="Times New Roman" pitchFamily="18" charset="0"/>
            </a:endParaRPr>
          </a:p>
        </p:txBody>
      </p:sp>
      <p:sp>
        <p:nvSpPr>
          <p:cNvPr id="52227" name="Text Placeholder 3"/>
          <p:cNvSpPr txBox="1">
            <a:spLocks/>
          </p:cNvSpPr>
          <p:nvPr/>
        </p:nvSpPr>
        <p:spPr bwMode="auto">
          <a:xfrm>
            <a:off x="762000" y="1663700"/>
            <a:ext cx="3008313" cy="4691063"/>
          </a:xfrm>
          <a:prstGeom prst="rect">
            <a:avLst/>
          </a:prstGeom>
          <a:noFill/>
          <a:ln w="9525">
            <a:noFill/>
            <a:miter lim="800000"/>
            <a:headEnd/>
            <a:tailEnd/>
          </a:ln>
        </p:spPr>
        <p:txBody>
          <a:bodyPr/>
          <a:lstStyle/>
          <a:p>
            <a:pPr marL="342900" indent="-342900">
              <a:spcBef>
                <a:spcPct val="20000"/>
              </a:spcBef>
              <a:buFont typeface="Arial" charset="0"/>
              <a:buChar char="•"/>
            </a:pPr>
            <a:endParaRPr lang="en-US" sz="2400">
              <a:latin typeface="Times New Roman" pitchFamily="18" charset="0"/>
              <a:cs typeface="Times New Roman" pitchFamily="18" charset="0"/>
            </a:endParaRPr>
          </a:p>
        </p:txBody>
      </p:sp>
      <p:sp>
        <p:nvSpPr>
          <p:cNvPr id="52228" name="TextBox 8"/>
          <p:cNvSpPr txBox="1">
            <a:spLocks noChangeArrowheads="1"/>
          </p:cNvSpPr>
          <p:nvPr/>
        </p:nvSpPr>
        <p:spPr bwMode="auto">
          <a:xfrm>
            <a:off x="304800" y="1676400"/>
            <a:ext cx="5105400" cy="4832350"/>
          </a:xfrm>
          <a:prstGeom prst="rect">
            <a:avLst/>
          </a:prstGeom>
          <a:noFill/>
          <a:ln w="9525">
            <a:noFill/>
            <a:miter lim="800000"/>
            <a:headEnd/>
            <a:tailEnd/>
          </a:ln>
        </p:spPr>
        <p:txBody>
          <a:bodyPr>
            <a:spAutoFit/>
          </a:bodyPr>
          <a:lstStyle/>
          <a:p>
            <a:pPr>
              <a:buFont typeface="Wingdings" pitchFamily="2" charset="2"/>
              <a:buChar char="q"/>
            </a:pPr>
            <a:r>
              <a:rPr lang="en-US" sz="2200">
                <a:latin typeface="Constantia" pitchFamily="18" charset="0"/>
                <a:cs typeface="Times New Roman" pitchFamily="18" charset="0"/>
              </a:rPr>
              <a:t>Hemiplegia is a common condition. It is an upper motor neuron type of paralysis of one half of the body, including the face. It is usually due to an </a:t>
            </a:r>
            <a:r>
              <a:rPr lang="en-US" sz="2200" b="1">
                <a:latin typeface="Constantia" pitchFamily="18" charset="0"/>
                <a:cs typeface="Times New Roman" pitchFamily="18" charset="0"/>
              </a:rPr>
              <a:t>internal capsule lesion caused by thrombosis of one of the lenticulostriate branches of middle cerebral artery .</a:t>
            </a:r>
          </a:p>
          <a:p>
            <a:pPr>
              <a:buFont typeface="Wingdings" pitchFamily="2" charset="2"/>
              <a:buChar char="q"/>
            </a:pPr>
            <a:endParaRPr lang="en-US" sz="2200" b="1">
              <a:latin typeface="Constantia" pitchFamily="18" charset="0"/>
              <a:cs typeface="Times New Roman" pitchFamily="18" charset="0"/>
            </a:endParaRPr>
          </a:p>
          <a:p>
            <a:pPr>
              <a:buFont typeface="Wingdings" pitchFamily="2" charset="2"/>
              <a:buChar char="q"/>
            </a:pPr>
            <a:r>
              <a:rPr lang="en-US" sz="2200">
                <a:latin typeface="Constantia" pitchFamily="18" charset="0"/>
                <a:cs typeface="Times New Roman" pitchFamily="18" charset="0"/>
              </a:rPr>
              <a:t>One of the lenticulostriate branches is most frequently ruptured , it is known as charcot’s artery of cerebral hemorrhage. This lesion also produces hemiplegia with deep coma, and is ultimately fatal.</a:t>
            </a:r>
          </a:p>
        </p:txBody>
      </p:sp>
      <p:pic>
        <p:nvPicPr>
          <p:cNvPr id="52229" name="Picture 2" descr="http://www.mitaka-supply.com/02en_models/102m165/p2.gif"/>
          <p:cNvPicPr>
            <a:picLocks noChangeAspect="1" noChangeArrowheads="1"/>
          </p:cNvPicPr>
          <p:nvPr/>
        </p:nvPicPr>
        <p:blipFill>
          <a:blip r:embed="rId2"/>
          <a:srcRect/>
          <a:stretch>
            <a:fillRect/>
          </a:stretch>
        </p:blipFill>
        <p:spPr bwMode="auto">
          <a:xfrm>
            <a:off x="6172200" y="1666875"/>
            <a:ext cx="2667000" cy="519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457200"/>
            <a:ext cx="8229600" cy="1143000"/>
          </a:xfrm>
        </p:spPr>
        <p:txBody>
          <a:bodyPr/>
          <a:lstStyle/>
          <a:p>
            <a:pPr eaLnBrk="1" hangingPunct="1"/>
            <a:r>
              <a:rPr lang="en-US" sz="4000" b="1" u="sng" smtClean="0">
                <a:latin typeface="Algerian" pitchFamily="82" charset="0"/>
                <a:ea typeface="굴림" pitchFamily="34" charset="-127"/>
              </a:rPr>
              <a:t>The Vertebro-basilar System</a:t>
            </a:r>
            <a:endParaRPr lang="en-IN" sz="3600" u="sng" smtClean="0">
              <a:latin typeface="Algerian" pitchFamily="82" charset="0"/>
            </a:endParaRPr>
          </a:p>
        </p:txBody>
      </p:sp>
      <p:sp>
        <p:nvSpPr>
          <p:cNvPr id="16386" name="Content Placeholder 2"/>
          <p:cNvSpPr>
            <a:spLocks noGrp="1"/>
          </p:cNvSpPr>
          <p:nvPr>
            <p:ph idx="1"/>
          </p:nvPr>
        </p:nvSpPr>
        <p:spPr/>
        <p:txBody>
          <a:bodyPr/>
          <a:lstStyle/>
          <a:p>
            <a:pPr eaLnBrk="1" hangingPunct="1"/>
            <a:r>
              <a:rPr lang="en-US" sz="2800" smtClean="0">
                <a:latin typeface="Times New Roman" pitchFamily="18" charset="0"/>
                <a:ea typeface="굴림" pitchFamily="34" charset="-127"/>
              </a:rPr>
              <a:t>The </a:t>
            </a:r>
            <a:r>
              <a:rPr lang="en-US" sz="2800" i="1" smtClean="0">
                <a:latin typeface="Times New Roman" pitchFamily="18" charset="0"/>
                <a:ea typeface="굴림" pitchFamily="34" charset="-127"/>
              </a:rPr>
              <a:t>vertebral artery</a:t>
            </a:r>
            <a:r>
              <a:rPr lang="en-US" sz="2800" smtClean="0">
                <a:latin typeface="Times New Roman" pitchFamily="18" charset="0"/>
                <a:ea typeface="굴림" pitchFamily="34" charset="-127"/>
              </a:rPr>
              <a:t> is a branch of the first part of subclavian artery.</a:t>
            </a:r>
          </a:p>
          <a:p>
            <a:pPr eaLnBrk="1" hangingPunct="1">
              <a:buFont typeface="Wingdings 2" pitchFamily="18" charset="2"/>
              <a:buNone/>
            </a:pPr>
            <a:endParaRPr lang="en-US" sz="2800" smtClean="0">
              <a:latin typeface="Times New Roman" pitchFamily="18" charset="0"/>
              <a:ea typeface="굴림" pitchFamily="34" charset="-127"/>
            </a:endParaRPr>
          </a:p>
          <a:p>
            <a:pPr eaLnBrk="1" hangingPunct="1"/>
            <a:r>
              <a:rPr lang="en-US" sz="2800" smtClean="0">
                <a:latin typeface="Times New Roman" pitchFamily="18" charset="0"/>
                <a:ea typeface="굴림" pitchFamily="34" charset="-127"/>
              </a:rPr>
              <a:t>It enters the subarachnoid space in the upper part of vertebral canal after piercing the Dura &amp; Arachnoid mater.</a:t>
            </a:r>
          </a:p>
          <a:p>
            <a:pPr eaLnBrk="1" hangingPunct="1"/>
            <a:endParaRPr lang="en-US" sz="2800" smtClean="0">
              <a:latin typeface="Times New Roman" pitchFamily="18" charset="0"/>
              <a:ea typeface="굴림" pitchFamily="34" charset="-127"/>
            </a:endParaRPr>
          </a:p>
          <a:p>
            <a:pPr eaLnBrk="1" hangingPunct="1"/>
            <a:r>
              <a:rPr lang="en-US" sz="2800" smtClean="0">
                <a:latin typeface="Times New Roman" pitchFamily="18" charset="0"/>
                <a:ea typeface="굴림" pitchFamily="34" charset="-127"/>
              </a:rPr>
              <a:t>It unite with its fellow at lower border of </a:t>
            </a:r>
            <a:r>
              <a:rPr lang="en-US" sz="2800" smtClean="0">
                <a:solidFill>
                  <a:schemeClr val="tx2"/>
                </a:solidFill>
                <a:latin typeface="Times New Roman" pitchFamily="18" charset="0"/>
                <a:ea typeface="굴림" pitchFamily="34" charset="-127"/>
              </a:rPr>
              <a:t>Pons</a:t>
            </a:r>
            <a:r>
              <a:rPr lang="en-US" sz="2800" smtClean="0">
                <a:latin typeface="Times New Roman" pitchFamily="18" charset="0"/>
                <a:ea typeface="굴림" pitchFamily="34" charset="-127"/>
              </a:rPr>
              <a:t> and forms </a:t>
            </a:r>
            <a:r>
              <a:rPr lang="en-US" sz="2800" smtClean="0">
                <a:solidFill>
                  <a:schemeClr val="tx2"/>
                </a:solidFill>
                <a:latin typeface="Times New Roman" pitchFamily="18" charset="0"/>
                <a:ea typeface="굴림" pitchFamily="34" charset="-127"/>
              </a:rPr>
              <a:t>Basilar artery</a:t>
            </a:r>
            <a:r>
              <a:rPr lang="en-US" sz="2800" smtClean="0">
                <a:latin typeface="Times New Roman" pitchFamily="18" charset="0"/>
                <a:ea typeface="굴림" pitchFamily="34" charset="-127"/>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p:cNvSpPr>
          <p:nvPr>
            <p:ph idx="1"/>
          </p:nvPr>
        </p:nvSpPr>
        <p:spPr>
          <a:xfrm>
            <a:off x="0" y="0"/>
            <a:ext cx="9144000" cy="6858000"/>
          </a:xfrm>
        </p:spPr>
        <p:txBody>
          <a:bodyPr/>
          <a:lstStyle/>
          <a:p>
            <a:pPr marL="0" indent="0" eaLnBrk="1" hangingPunct="1">
              <a:buFont typeface="Wingdings 2" pitchFamily="18" charset="2"/>
              <a:buNone/>
            </a:pPr>
            <a:endParaRPr lang="en-IN" smtClean="0"/>
          </a:p>
          <a:p>
            <a:pPr marL="0" indent="0" eaLnBrk="1" hangingPunct="1">
              <a:buFont typeface="Wingdings 2" pitchFamily="18" charset="2"/>
              <a:buNone/>
            </a:pPr>
            <a:endParaRPr lang="en-IN" smtClean="0"/>
          </a:p>
          <a:p>
            <a:pPr marL="0" indent="0" eaLnBrk="1" hangingPunct="1">
              <a:buFont typeface="Wingdings 2" pitchFamily="18" charset="2"/>
              <a:buNone/>
            </a:pPr>
            <a:endParaRPr lang="en-IN" smtClean="0"/>
          </a:p>
          <a:p>
            <a:pPr marL="0" indent="0" algn="ctr" eaLnBrk="1" hangingPunct="1">
              <a:buFont typeface="Wingdings 2" pitchFamily="18" charset="2"/>
              <a:buNone/>
            </a:pPr>
            <a:r>
              <a:rPr lang="en-IN" sz="12500" b="1" u="sng" smtClean="0">
                <a:solidFill>
                  <a:schemeClr val="tx2"/>
                </a:solidFill>
                <a:latin typeface="Algerian" pitchFamily="82" charset="0"/>
              </a:rPr>
              <a:t>THANK </a:t>
            </a:r>
          </a:p>
          <a:p>
            <a:pPr marL="0" indent="0" algn="ctr" eaLnBrk="1" hangingPunct="1">
              <a:buFont typeface="Wingdings 2" pitchFamily="18" charset="2"/>
              <a:buNone/>
            </a:pPr>
            <a:r>
              <a:rPr lang="en-IN" sz="12500" b="1" u="sng" smtClean="0">
                <a:solidFill>
                  <a:schemeClr val="tx2"/>
                </a:solidFill>
                <a:latin typeface="Algerian" pitchFamily="82" charset="0"/>
              </a:rPr>
              <a:t>YOU</a:t>
            </a:r>
            <a:endParaRPr lang="en-IN" sz="15000" b="1" u="sng" smtClean="0">
              <a:solidFill>
                <a:schemeClr val="tx2"/>
              </a:solidFill>
              <a:latin typeface="Algerian"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verellatas"/>
          <p:cNvPicPr>
            <a:picLocks noGrp="1" noChangeAspect="1" noChangeArrowheads="1"/>
          </p:cNvPicPr>
          <p:nvPr>
            <p:ph idx="1"/>
          </p:nvPr>
        </p:nvPicPr>
        <p:blipFill>
          <a:blip r:embed="rId2"/>
          <a:srcRect/>
          <a:stretch>
            <a:fillRect/>
          </a:stretch>
        </p:blipFill>
        <p:spPr>
          <a:xfrm>
            <a:off x="228600" y="1066800"/>
            <a:ext cx="4419600" cy="5410200"/>
          </a:xfrm>
        </p:spPr>
      </p:pic>
      <p:pic>
        <p:nvPicPr>
          <p:cNvPr id="17410" name="Picture 2"/>
          <p:cNvPicPr>
            <a:picLocks noChangeAspect="1" noChangeArrowheads="1"/>
          </p:cNvPicPr>
          <p:nvPr/>
        </p:nvPicPr>
        <p:blipFill>
          <a:blip r:embed="rId3"/>
          <a:srcRect/>
          <a:stretch>
            <a:fillRect/>
          </a:stretch>
        </p:blipFill>
        <p:spPr bwMode="auto">
          <a:xfrm>
            <a:off x="4800600" y="1066800"/>
            <a:ext cx="43434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C:\Users\TANVI\Desktop\Brain blood supply\IMG_0687.JPG"/>
          <p:cNvPicPr>
            <a:picLocks noGrp="1" noChangeAspect="1" noChangeArrowheads="1"/>
          </p:cNvPicPr>
          <p:nvPr>
            <p:ph idx="1"/>
          </p:nvPr>
        </p:nvPicPr>
        <p:blipFill>
          <a:blip r:embed="rId2"/>
          <a:srcRect/>
          <a:stretch>
            <a:fillRect/>
          </a:stretch>
        </p:blipFill>
        <p:spPr>
          <a:xfrm>
            <a:off x="381000" y="892175"/>
            <a:ext cx="8382000" cy="596582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0" y="457200"/>
            <a:ext cx="9144000" cy="1143000"/>
          </a:xfrm>
        </p:spPr>
        <p:txBody>
          <a:bodyPr/>
          <a:lstStyle/>
          <a:p>
            <a:pPr eaLnBrk="1" hangingPunct="1"/>
            <a:r>
              <a:rPr lang="en-IN" sz="3600" smtClean="0">
                <a:latin typeface="Algerian" pitchFamily="82" charset="0"/>
              </a:rPr>
              <a:t>  </a:t>
            </a:r>
            <a:r>
              <a:rPr lang="en-IN" sz="4000" u="sng" smtClean="0">
                <a:latin typeface="Algerian" pitchFamily="82" charset="0"/>
              </a:rPr>
              <a:t>BRANCHES OF VERTEBRAL ARTERY</a:t>
            </a:r>
            <a:endParaRPr lang="en-IN" sz="3600" u="sng" smtClean="0">
              <a:latin typeface="Algerian" pitchFamily="82" charset="0"/>
            </a:endParaRPr>
          </a:p>
        </p:txBody>
      </p:sp>
      <p:sp>
        <p:nvSpPr>
          <p:cNvPr id="19458" name="Content Placeholder 2"/>
          <p:cNvSpPr>
            <a:spLocks noGrp="1"/>
          </p:cNvSpPr>
          <p:nvPr>
            <p:ph idx="1"/>
          </p:nvPr>
        </p:nvSpPr>
        <p:spPr>
          <a:xfrm>
            <a:off x="152400" y="1935163"/>
            <a:ext cx="4267200" cy="4618037"/>
          </a:xfrm>
        </p:spPr>
        <p:txBody>
          <a:bodyPr/>
          <a:lstStyle/>
          <a:p>
            <a:pPr marL="514350" indent="-514350" eaLnBrk="1" hangingPunct="1">
              <a:buFont typeface="Wingdings 2" pitchFamily="18" charset="2"/>
              <a:buAutoNum type="arabicPeriod"/>
            </a:pPr>
            <a:r>
              <a:rPr lang="en-IN" sz="2800" smtClean="0"/>
              <a:t>Posterior spinal artery</a:t>
            </a:r>
          </a:p>
          <a:p>
            <a:pPr marL="514350" indent="-514350" eaLnBrk="1" hangingPunct="1">
              <a:buFont typeface="Wingdings 2" pitchFamily="18" charset="2"/>
              <a:buAutoNum type="arabicPeriod"/>
            </a:pPr>
            <a:r>
              <a:rPr lang="en-IN" sz="2800" smtClean="0"/>
              <a:t>Posterior inferior cerebellar artery</a:t>
            </a:r>
          </a:p>
          <a:p>
            <a:pPr marL="514350" indent="-514350" eaLnBrk="1" hangingPunct="1">
              <a:buFont typeface="Wingdings 2" pitchFamily="18" charset="2"/>
              <a:buAutoNum type="arabicPeriod"/>
            </a:pPr>
            <a:r>
              <a:rPr lang="en-IN" sz="2800" smtClean="0"/>
              <a:t>Anterior spinal artery</a:t>
            </a:r>
          </a:p>
          <a:p>
            <a:pPr marL="514350" indent="-514350" eaLnBrk="1" hangingPunct="1">
              <a:buFont typeface="Wingdings 2" pitchFamily="18" charset="2"/>
              <a:buAutoNum type="arabicPeriod"/>
            </a:pPr>
            <a:r>
              <a:rPr lang="en-IN" sz="2800" smtClean="0"/>
              <a:t>Medullary branches</a:t>
            </a:r>
          </a:p>
          <a:p>
            <a:pPr marL="514350" indent="-514350" eaLnBrk="1" hangingPunct="1">
              <a:buFont typeface="Wingdings 2" pitchFamily="18" charset="2"/>
              <a:buAutoNum type="arabicPeriod"/>
            </a:pPr>
            <a:r>
              <a:rPr lang="en-IN" sz="2800" smtClean="0"/>
              <a:t>Meningeal branches</a:t>
            </a:r>
            <a:endParaRPr lang="en-IN" smtClean="0"/>
          </a:p>
        </p:txBody>
      </p:sp>
      <p:pic>
        <p:nvPicPr>
          <p:cNvPr id="19459" name="Picture 2" descr="http://www.dizziness-and-balance.com/images/Brainstem-annotated.jpg"/>
          <p:cNvPicPr>
            <a:picLocks noChangeAspect="1" noChangeArrowheads="1"/>
          </p:cNvPicPr>
          <p:nvPr/>
        </p:nvPicPr>
        <p:blipFill>
          <a:blip r:embed="rId2"/>
          <a:srcRect/>
          <a:stretch>
            <a:fillRect/>
          </a:stretch>
        </p:blipFill>
        <p:spPr bwMode="auto">
          <a:xfrm>
            <a:off x="4343400" y="1752600"/>
            <a:ext cx="4800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5"/>
          <p:cNvSpPr>
            <a:spLocks noGrp="1"/>
          </p:cNvSpPr>
          <p:nvPr>
            <p:ph type="title"/>
          </p:nvPr>
        </p:nvSpPr>
        <p:spPr>
          <a:xfrm>
            <a:off x="0" y="304800"/>
            <a:ext cx="9144000" cy="1143000"/>
          </a:xfrm>
        </p:spPr>
        <p:txBody>
          <a:bodyPr/>
          <a:lstStyle/>
          <a:p>
            <a:pPr eaLnBrk="1" hangingPunct="1"/>
            <a:r>
              <a:rPr lang="en-IN" sz="4000" smtClean="0">
                <a:latin typeface="Algerian" pitchFamily="82" charset="0"/>
              </a:rPr>
              <a:t>  </a:t>
            </a:r>
            <a:r>
              <a:rPr lang="en-IN" sz="4000" u="sng" smtClean="0">
                <a:latin typeface="Algerian" pitchFamily="82" charset="0"/>
              </a:rPr>
              <a:t>BRANCHES OF VERTEBRAL ARTERY</a:t>
            </a:r>
            <a:endParaRPr lang="en-IN" sz="3600" smtClean="0"/>
          </a:p>
        </p:txBody>
      </p:sp>
      <p:pic>
        <p:nvPicPr>
          <p:cNvPr id="20482" name="Picture 2" descr="http://img.tfd.com/mosbycam/thumbs/500252-fx6.jpg"/>
          <p:cNvPicPr>
            <a:picLocks noGrp="1" noChangeAspect="1" noChangeArrowheads="1"/>
          </p:cNvPicPr>
          <p:nvPr>
            <p:ph idx="1"/>
          </p:nvPr>
        </p:nvPicPr>
        <p:blipFill>
          <a:blip r:embed="rId2"/>
          <a:srcRect/>
          <a:stretch>
            <a:fillRect/>
          </a:stretch>
        </p:blipFill>
        <p:spPr>
          <a:xfrm>
            <a:off x="4343400" y="3821113"/>
            <a:ext cx="457200" cy="617537"/>
          </a:xfrm>
        </p:spPr>
      </p:pic>
      <p:pic>
        <p:nvPicPr>
          <p:cNvPr id="20483" name="Picture 2" descr="C:\Users\TANVI\Desktop\Brain blood supply\IMG_0673.PNG"/>
          <p:cNvPicPr>
            <a:picLocks noChangeAspect="1" noChangeArrowheads="1"/>
          </p:cNvPicPr>
          <p:nvPr/>
        </p:nvPicPr>
        <p:blipFill>
          <a:blip r:embed="rId3"/>
          <a:srcRect/>
          <a:stretch>
            <a:fillRect/>
          </a:stretch>
        </p:blipFill>
        <p:spPr bwMode="auto">
          <a:xfrm>
            <a:off x="838200" y="1600200"/>
            <a:ext cx="7620000" cy="5224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381000"/>
            <a:ext cx="8229600" cy="1143000"/>
          </a:xfrm>
        </p:spPr>
        <p:txBody>
          <a:bodyPr/>
          <a:lstStyle/>
          <a:p>
            <a:pPr eaLnBrk="1" hangingPunct="1"/>
            <a:r>
              <a:rPr lang="en-IN" u="sng" smtClean="0">
                <a:latin typeface="Algerian" pitchFamily="82" charset="0"/>
              </a:rPr>
              <a:t>BASILAR ARTERY</a:t>
            </a:r>
          </a:p>
        </p:txBody>
      </p:sp>
      <p:sp>
        <p:nvSpPr>
          <p:cNvPr id="3" name="Content Placeholder 2"/>
          <p:cNvSpPr>
            <a:spLocks noGrp="1"/>
          </p:cNvSpPr>
          <p:nvPr>
            <p:ph idx="1"/>
          </p:nvPr>
        </p:nvSpPr>
        <p:spPr>
          <a:xfrm>
            <a:off x="457200" y="1935163"/>
            <a:ext cx="4267200" cy="4389437"/>
          </a:xfrm>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en-IN" sz="2800" dirty="0" smtClean="0"/>
              <a:t>Formed by the union of two vertebral arteries at the </a:t>
            </a:r>
            <a:r>
              <a:rPr lang="en-IN" sz="2800" dirty="0" smtClean="0">
                <a:solidFill>
                  <a:schemeClr val="tx2"/>
                </a:solidFill>
              </a:rPr>
              <a:t>lower border of Pons</a:t>
            </a:r>
            <a:r>
              <a:rPr lang="en-IN" sz="2800" dirty="0" smtClean="0"/>
              <a:t>.</a:t>
            </a:r>
          </a:p>
          <a:p>
            <a:pPr marL="274320" indent="-274320" eaLnBrk="1" fontAlgn="auto" hangingPunct="1">
              <a:spcAft>
                <a:spcPts val="0"/>
              </a:spcAft>
              <a:buClr>
                <a:schemeClr val="accent3"/>
              </a:buClr>
              <a:buFont typeface="Wingdings 2"/>
              <a:buChar char=""/>
              <a:defRPr/>
            </a:pPr>
            <a:endParaRPr lang="en-IN" sz="2800" dirty="0" smtClean="0"/>
          </a:p>
          <a:p>
            <a:pPr marL="274320" indent="-274320" eaLnBrk="1" fontAlgn="auto" hangingPunct="1">
              <a:spcAft>
                <a:spcPts val="0"/>
              </a:spcAft>
              <a:buClr>
                <a:schemeClr val="accent3"/>
              </a:buClr>
              <a:buFont typeface="Wingdings 2"/>
              <a:buChar char=""/>
              <a:defRPr/>
            </a:pPr>
            <a:r>
              <a:rPr lang="en-IN" sz="2800" dirty="0" smtClean="0"/>
              <a:t>Lies in the median groove of</a:t>
            </a:r>
            <a:r>
              <a:rPr lang="en-IN" sz="2800" dirty="0" smtClean="0">
                <a:solidFill>
                  <a:schemeClr val="tx2"/>
                </a:solidFill>
              </a:rPr>
              <a:t> Pons </a:t>
            </a:r>
            <a:r>
              <a:rPr lang="en-IN" sz="2800" dirty="0" smtClean="0"/>
              <a:t>in Cisterna </a:t>
            </a:r>
            <a:r>
              <a:rPr lang="en-IN" sz="2800" dirty="0" err="1" smtClean="0"/>
              <a:t>pontis</a:t>
            </a:r>
            <a:r>
              <a:rPr lang="en-IN" sz="2800" dirty="0" smtClean="0"/>
              <a:t>.</a:t>
            </a:r>
          </a:p>
          <a:p>
            <a:pPr marL="274320" indent="-274320" eaLnBrk="1" fontAlgn="auto" hangingPunct="1">
              <a:spcAft>
                <a:spcPts val="0"/>
              </a:spcAft>
              <a:buClr>
                <a:schemeClr val="accent3"/>
              </a:buClr>
              <a:buFont typeface="Wingdings 2"/>
              <a:buChar char=""/>
              <a:defRPr/>
            </a:pPr>
            <a:endParaRPr lang="en-IN" sz="2800" dirty="0" smtClean="0"/>
          </a:p>
          <a:p>
            <a:pPr marL="274320" indent="-274320" eaLnBrk="1" fontAlgn="auto" hangingPunct="1">
              <a:spcAft>
                <a:spcPts val="0"/>
              </a:spcAft>
              <a:buClr>
                <a:schemeClr val="accent3"/>
              </a:buClr>
              <a:buFont typeface="Wingdings 2"/>
              <a:buChar char=""/>
              <a:defRPr/>
            </a:pPr>
            <a:r>
              <a:rPr lang="en-IN" sz="2800" dirty="0" smtClean="0"/>
              <a:t>It ends by dividing into two </a:t>
            </a:r>
            <a:r>
              <a:rPr lang="en-IN" sz="2800" dirty="0" smtClean="0">
                <a:solidFill>
                  <a:schemeClr val="tx2"/>
                </a:solidFill>
              </a:rPr>
              <a:t>Posterior Cerebral Arteries </a:t>
            </a:r>
            <a:r>
              <a:rPr lang="en-IN" sz="2800" dirty="0" smtClean="0"/>
              <a:t>at the upper border of pons.</a:t>
            </a:r>
            <a:endParaRPr lang="en-IN" sz="2800" dirty="0"/>
          </a:p>
        </p:txBody>
      </p:sp>
      <p:pic>
        <p:nvPicPr>
          <p:cNvPr id="21507" name="Picture 2" descr="http://www.dizziness-and-balance.com/images/Brainstem-annotated.jpg"/>
          <p:cNvPicPr>
            <a:picLocks noChangeAspect="1" noChangeArrowheads="1"/>
          </p:cNvPicPr>
          <p:nvPr/>
        </p:nvPicPr>
        <p:blipFill>
          <a:blip r:embed="rId2"/>
          <a:srcRect/>
          <a:stretch>
            <a:fillRect/>
          </a:stretch>
        </p:blipFill>
        <p:spPr bwMode="auto">
          <a:xfrm>
            <a:off x="4800600" y="1676400"/>
            <a:ext cx="4343400" cy="493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455</TotalTime>
  <Words>868</Words>
  <Application>Microsoft Office PowerPoint</Application>
  <PresentationFormat>On-screen Show (4:3)</PresentationFormat>
  <Paragraphs>143</Paragraphs>
  <Slides>40</Slides>
  <Notes>0</Notes>
  <HiddenSlides>0</HiddenSlides>
  <MMClips>0</MMClips>
  <ScaleCrop>false</ScaleCrop>
  <HeadingPairs>
    <vt:vector size="6" baseType="variant">
      <vt:variant>
        <vt:lpstr>Fonts Used</vt:lpstr>
      </vt:variant>
      <vt:variant>
        <vt:i4>9</vt:i4>
      </vt:variant>
      <vt:variant>
        <vt:lpstr>Design Template</vt:lpstr>
      </vt:variant>
      <vt:variant>
        <vt:i4>4</vt:i4>
      </vt:variant>
      <vt:variant>
        <vt:lpstr>Slide Titles</vt:lpstr>
      </vt:variant>
      <vt:variant>
        <vt:i4>40</vt:i4>
      </vt:variant>
    </vt:vector>
  </HeadingPairs>
  <TitlesOfParts>
    <vt:vector size="53" baseType="lpstr">
      <vt:lpstr>Arial</vt:lpstr>
      <vt:lpstr>Calibri</vt:lpstr>
      <vt:lpstr>Constantia</vt:lpstr>
      <vt:lpstr>Wingdings 2</vt:lpstr>
      <vt:lpstr>Algerian</vt:lpstr>
      <vt:lpstr>Times New Roman</vt:lpstr>
      <vt:lpstr>굴림</vt:lpstr>
      <vt:lpstr>Wingdings</vt:lpstr>
      <vt:lpstr>宋体</vt:lpstr>
      <vt:lpstr>Flow</vt:lpstr>
      <vt:lpstr>Flow</vt:lpstr>
      <vt:lpstr>Flow</vt:lpstr>
      <vt:lpstr>Flow</vt:lpstr>
      <vt:lpstr>Slide 1</vt:lpstr>
      <vt:lpstr>INTRODUCTION</vt:lpstr>
      <vt:lpstr>INTRODUCTION</vt:lpstr>
      <vt:lpstr>The Vertebro-basilar System</vt:lpstr>
      <vt:lpstr>Slide 5</vt:lpstr>
      <vt:lpstr>Slide 6</vt:lpstr>
      <vt:lpstr>  BRANCHES OF VERTEBRAL ARTERY</vt:lpstr>
      <vt:lpstr>  BRANCHES OF VERTEBRAL ARTERY</vt:lpstr>
      <vt:lpstr>BASILAR ARTERY</vt:lpstr>
      <vt:lpstr>COURSE </vt:lpstr>
      <vt:lpstr>Slide 11</vt:lpstr>
      <vt:lpstr>Branches of basilar artery</vt:lpstr>
      <vt:lpstr>Slide 13</vt:lpstr>
      <vt:lpstr>Internal carotid artery</vt:lpstr>
      <vt:lpstr>Course of ICA</vt:lpstr>
      <vt:lpstr>Branches of ica</vt:lpstr>
      <vt:lpstr>Slide 17</vt:lpstr>
      <vt:lpstr>CEREBRAL ARTERIES</vt:lpstr>
      <vt:lpstr>CEREBRAL ARTERIES </vt:lpstr>
      <vt:lpstr>Posterior cerebral artery</vt:lpstr>
      <vt:lpstr>BRANCHES OF PCA</vt:lpstr>
      <vt:lpstr> CORTICAL BRANCHES OF PCA</vt:lpstr>
      <vt:lpstr>Posterior Cerebral Artery &amp; Important Areas Of Cortical Distribution </vt:lpstr>
      <vt:lpstr>Anterior cerebral artery</vt:lpstr>
      <vt:lpstr>Anterior cerebral artery</vt:lpstr>
      <vt:lpstr>BRANCHES OF ACA</vt:lpstr>
      <vt:lpstr>CORTICAL BRANCHES OF ACA</vt:lpstr>
      <vt:lpstr>MIDDLE CEREBRAL ARTERY</vt:lpstr>
      <vt:lpstr> MIDDLE CEREBRAL ARTERY</vt:lpstr>
      <vt:lpstr>MIDDLE CEREBRAL ARTERY</vt:lpstr>
      <vt:lpstr>Choroid plexuses</vt:lpstr>
      <vt:lpstr>Circle Of Willis</vt:lpstr>
      <vt:lpstr>CIRCLE OF WILLIS</vt:lpstr>
      <vt:lpstr>Slide 34</vt:lpstr>
      <vt:lpstr>Slide 35</vt:lpstr>
      <vt:lpstr>Slide 36</vt:lpstr>
      <vt:lpstr>Slide 37</vt:lpstr>
      <vt:lpstr>MOYAMOYA DISEASE</vt:lpstr>
      <vt:lpstr>HEMIPLEGIA</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ARTERIAL SUPPLY OF BRAIN</dc:title>
  <dc:creator>Tanvi mahajan</dc:creator>
  <cp:lastModifiedBy>manikeshwari</cp:lastModifiedBy>
  <cp:revision>92</cp:revision>
  <dcterms:created xsi:type="dcterms:W3CDTF">2006-08-16T00:00:00Z</dcterms:created>
  <dcterms:modified xsi:type="dcterms:W3CDTF">2020-05-03T16:51:28Z</dcterms:modified>
</cp:coreProperties>
</file>