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5"/>
  </p:notesMasterIdLst>
  <p:sldIdLst>
    <p:sldId id="256" r:id="rId2"/>
    <p:sldId id="276" r:id="rId3"/>
    <p:sldId id="257" r:id="rId4"/>
    <p:sldId id="258" r:id="rId5"/>
    <p:sldId id="287" r:id="rId6"/>
    <p:sldId id="281" r:id="rId7"/>
    <p:sldId id="290" r:id="rId8"/>
    <p:sldId id="284" r:id="rId9"/>
    <p:sldId id="285" r:id="rId10"/>
    <p:sldId id="292" r:id="rId11"/>
    <p:sldId id="280" r:id="rId12"/>
    <p:sldId id="286" r:id="rId13"/>
    <p:sldId id="304" r:id="rId14"/>
    <p:sldId id="300" r:id="rId15"/>
    <p:sldId id="305" r:id="rId16"/>
    <p:sldId id="288" r:id="rId17"/>
    <p:sldId id="294" r:id="rId18"/>
    <p:sldId id="296" r:id="rId19"/>
    <p:sldId id="295" r:id="rId20"/>
    <p:sldId id="297" r:id="rId21"/>
    <p:sldId id="307" r:id="rId22"/>
    <p:sldId id="306" r:id="rId23"/>
    <p:sldId id="301" r:id="rId24"/>
    <p:sldId id="298" r:id="rId25"/>
    <p:sldId id="269" r:id="rId26"/>
    <p:sldId id="310" r:id="rId27"/>
    <p:sldId id="311" r:id="rId28"/>
    <p:sldId id="319" r:id="rId29"/>
    <p:sldId id="316" r:id="rId30"/>
    <p:sldId id="318" r:id="rId31"/>
    <p:sldId id="271" r:id="rId32"/>
    <p:sldId id="273" r:id="rId33"/>
    <p:sldId id="32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07" autoAdjust="0"/>
  </p:normalViewPr>
  <p:slideViewPr>
    <p:cSldViewPr>
      <p:cViewPr>
        <p:scale>
          <a:sx n="66" d="100"/>
          <a:sy n="66" d="100"/>
        </p:scale>
        <p:origin x="-135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0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8AF49B3-6F8D-4C52-B0C8-61EAE2622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BA92C-6D07-42B4-883E-8EE450E884A6}" type="slidenum">
              <a:rPr lang="en-US" altLang="zh-CN" smtClean="0">
                <a:cs typeface="Arial" charset="0"/>
              </a:rPr>
              <a:pPr/>
              <a:t>15</a:t>
            </a:fld>
            <a:endParaRPr lang="en-US" altLang="zh-CN" smtClean="0"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6AACA-F6EA-461B-A60A-BF7B2CDBF476}" type="slidenum">
              <a:rPr lang="en-US" altLang="zh-CN" smtClean="0">
                <a:cs typeface="Arial" charset="0"/>
              </a:rPr>
              <a:pPr/>
              <a:t>21</a:t>
            </a:fld>
            <a:endParaRPr lang="en-US" altLang="zh-CN" smtClean="0"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ctangle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Rectangle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Rectangle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D0AAFF-7FBC-4E3F-BCBD-CD5AFB25A898}" type="datetime1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copyright 2006 www.brainybetty.com; All Rights Reserved.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028557-11B7-4E73-B3BD-48C67610D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480A9-EE3B-4A93-A643-1E3AF211463F}" type="datetime1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2006 www.brainybetty.com; All Rights Reserved.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12C9-54CA-4910-B21B-3F8F1DE49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64F3-3F08-4CA2-A788-270E6E7C7DD1}" type="datetime1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2006 www.brainybetty.com; All Rights Reserved.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64F1C-18AF-4F86-B1C4-CCEC24179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49" y="277210"/>
            <a:ext cx="8230104" cy="1140759"/>
          </a:xfrm>
        </p:spPr>
        <p:txBody>
          <a:bodyPr lIns="96762" tIns="48381" rIns="96762" bIns="4838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948" y="1599416"/>
            <a:ext cx="4033574" cy="4531119"/>
          </a:xfrm>
        </p:spPr>
        <p:txBody>
          <a:bodyPr lIns="96762" tIns="48381" rIns="96762" bIns="4838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799" y="1599416"/>
            <a:ext cx="4035254" cy="4531119"/>
          </a:xfrm>
        </p:spPr>
        <p:txBody>
          <a:bodyPr lIns="96762" tIns="48381" rIns="96762" bIns="4838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 lIns="96762" tIns="48381" rIns="96762" bIns="48381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 lIns="96762" tIns="48381" rIns="96762" bIns="48381"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 lIns="96762" tIns="48381" rIns="96762" bIns="48381"/>
          <a:lstStyle>
            <a:lvl1pPr>
              <a:defRPr/>
            </a:lvl1pPr>
          </a:lstStyle>
          <a:p>
            <a:pPr>
              <a:defRPr/>
            </a:pPr>
            <a:fld id="{8FD7BEAC-C8F4-4509-B758-A65D5BBBE6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46947-A3A7-452D-AA9B-D22E943354EB}" type="datetime1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2006 www.brainybetty.com; All Rights Reserved.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4924-50A5-4D65-BE71-1AEFDF5D0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Freeform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Rectangle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Rectangle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Rectangle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Rectangle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Rectangle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358009-2F6B-4CEB-9D5C-3CBB4D2F70F8}" type="datetime1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copyright 2006 www.brainybetty.com; All Rights Reserved.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46222B-76C9-4DEB-917E-6A9306C52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81E9A2-EDF7-4B4C-ABE1-1C568CD6C7AA}" type="datetime1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copyright 2006 www.brainybetty.com;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7D7EDD-7962-457D-A8F0-759A4307C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1A3D39-0CA6-47F2-842A-294B6EDFAE50}" type="datetime1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copyright 2006 www.brainybetty.com; All Rights Reserved.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C1D0A9-4D6C-4310-A10C-9C3C748B7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45D35-E2E5-4246-BBDD-891521362697}" type="datetime1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2006 www.brainybetty.com; All Rights Reserved.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16315-A6D3-4402-897D-78982E251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A3BDA6-0ABE-4623-829E-32AD48C9D261}" type="datetime1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copyright 2006 www.brainybetty.com;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D39AE3-9D2F-4165-92A8-A78386CD3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D8C8-A31C-49F2-8F0C-8E6FE30FF0D5}" type="datetime1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2006 www.brainybetty.com; All Rights Reserved.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4E87-ED0E-4537-9E86-75FBCA36D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2C459B-4324-4769-86F4-1195B694012F}" type="datetime1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copyright 2006 www.brainybetty.com; All Rights Reserved.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FBC871-2B2A-48F0-A919-8139D4B83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038BCD31-C696-4EF4-83CF-340E7950C50A}" type="datetime1">
              <a:rPr lang="en-US"/>
              <a:pPr>
                <a:defRPr/>
              </a:pPr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copyright 2006 www.brainybetty.com; All Rights Reserved.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AE2D1D4A-29C4-4488-8700-7F73CD86B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7" r:id="rId4"/>
    <p:sldLayoutId id="2147483688" r:id="rId5"/>
    <p:sldLayoutId id="2147483683" r:id="rId6"/>
    <p:sldLayoutId id="2147483689" r:id="rId7"/>
    <p:sldLayoutId id="2147483682" r:id="rId8"/>
    <p:sldLayoutId id="2147483690" r:id="rId9"/>
    <p:sldLayoutId id="2147483681" r:id="rId10"/>
    <p:sldLayoutId id="2147483680" r:id="rId11"/>
    <p:sldLayoutId id="2147483691" r:id="rId12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"/>
            <a:ext cx="77724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u="sng" dirty="0" smtClean="0">
                <a:solidFill>
                  <a:schemeClr val="tx2">
                    <a:satMod val="200000"/>
                  </a:schemeClr>
                </a:solidFill>
                <a:latin typeface="Algerian" pitchFamily="82" charset="0"/>
              </a:rPr>
              <a:t>KIDNEYS</a:t>
            </a:r>
            <a:endParaRPr lang="en-US" sz="9600" u="sng" dirty="0">
              <a:solidFill>
                <a:schemeClr val="tx2">
                  <a:satMod val="200000"/>
                </a:schemeClr>
              </a:solidFill>
              <a:latin typeface="Algerian" pitchFamily="82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10000"/>
            <a:ext cx="51816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>
                <a:latin typeface="AR CENA"/>
                <a:cs typeface="Aharoni" pitchFamily="2" charset="-79"/>
              </a:rPr>
              <a:t>BY-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>
                <a:latin typeface="AR CENA"/>
                <a:cs typeface="Aharoni" pitchFamily="2" charset="-79"/>
              </a:rPr>
              <a:t>DR.MANJULA.VASTRAD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>
                <a:latin typeface="AR CENA"/>
                <a:cs typeface="Aharoni" pitchFamily="2" charset="-79"/>
              </a:rPr>
              <a:t>ASST.PROF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>
                <a:latin typeface="AR CENA"/>
                <a:cs typeface="Aharoni" pitchFamily="2" charset="-79"/>
              </a:rPr>
              <a:t>DEPT. OF RACHANA SHAREERA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>
                <a:latin typeface="AR CENA"/>
                <a:cs typeface="Aharoni" pitchFamily="2" charset="-79"/>
              </a:rPr>
              <a:t>SMVVS RKM AMC VIJAYAPUR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>
                <a:latin typeface="AR CENA"/>
                <a:cs typeface="Aharoni" pitchFamily="2" charset="-79"/>
              </a:rPr>
              <a:t>EMAIL: manjula.prasad2010@gmail.com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600" smtClean="0"/>
          </a:p>
        </p:txBody>
      </p:sp>
      <p:pic>
        <p:nvPicPr>
          <p:cNvPr id="15363" name="Picture 26" descr="2005-12-14_00-30-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828800"/>
            <a:ext cx="388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2C66D7E-813F-4509-A834-DC7CA8F0410A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pic>
        <p:nvPicPr>
          <p:cNvPr id="24578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81400" y="0"/>
            <a:ext cx="5562600" cy="6356350"/>
          </a:xfrm>
        </p:spPr>
      </p:pic>
      <p:pic>
        <p:nvPicPr>
          <p:cNvPr id="24579" name="Picture 9" descr="2006-01-05_04-30-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3048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INTERNAL FEATURES</a:t>
            </a:r>
            <a:endParaRPr lang="en-US" sz="4400" u="sng" dirty="0">
              <a:solidFill>
                <a:schemeClr val="tx2">
                  <a:satMod val="200000"/>
                </a:schemeClr>
              </a:solidFill>
              <a:latin typeface="AR DARL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5486400" cy="6096000"/>
          </a:xfrm>
        </p:spPr>
        <p:txBody>
          <a:bodyPr>
            <a:normAutofit lnSpcReduction="10000"/>
          </a:bodyPr>
          <a:lstStyle/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A coronal section through the kidney reveals two distinct regions: 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/>
              <a:t>  1)  Renal Cortex   (cortex - bark)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v-SE" sz="2400" dirty="0" smtClean="0"/>
              <a:t>  2) Renal Medulla (medulla-inner portion)</a:t>
            </a:r>
            <a:endParaRPr lang="en-US" sz="2400" dirty="0" smtClean="0"/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US" sz="3500" b="1" u="sng" dirty="0" smtClean="0">
                <a:solidFill>
                  <a:srgbClr val="92D050"/>
                </a:solidFill>
              </a:rPr>
              <a:t>RENAL CORTEX</a:t>
            </a:r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 </a:t>
            </a:r>
            <a:r>
              <a:rPr lang="en-US" dirty="0" err="1" smtClean="0"/>
              <a:t>Superﬁcial</a:t>
            </a:r>
            <a:r>
              <a:rPr lang="en-US" dirty="0" smtClean="0"/>
              <a:t>, light red area.</a:t>
            </a:r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"/>
              <a:defRPr/>
            </a:pPr>
            <a:endParaRPr lang="en-US" dirty="0" smtClean="0"/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 The renal cortex is extending from the renal capsule to the bases of the renal pyramids and into the spaces between them.</a:t>
            </a:r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Those portions of the renal cortex that extend between renal pyramids are called Renal columns.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4C66729-3DCC-45EC-96C8-3813D521831E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pic>
        <p:nvPicPr>
          <p:cNvPr id="25604" name="Picture 4" descr="27_0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066800"/>
            <a:ext cx="3657600" cy="56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INTERNAL FEATURES</a:t>
            </a:r>
            <a:endParaRPr lang="en-US" sz="44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10600" cy="5791200"/>
          </a:xfrm>
        </p:spPr>
        <p:txBody>
          <a:bodyPr>
            <a:normAutofit fontScale="92500" lnSpcReduction="10000"/>
          </a:bodyPr>
          <a:lstStyle/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US" sz="3500" b="1" u="sng" dirty="0" smtClean="0">
                <a:solidFill>
                  <a:srgbClr val="92D050"/>
                </a:solidFill>
              </a:rPr>
              <a:t>RENAL MEDULLA</a:t>
            </a:r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US" sz="2800" dirty="0" smtClean="0"/>
              <a:t>Divided into renal pyramids.</a:t>
            </a:r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US" sz="2800" dirty="0" smtClean="0"/>
              <a:t>8 to 15 per kidney.</a:t>
            </a:r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US" sz="2800" dirty="0" smtClean="0"/>
              <a:t>Base against cortex.</a:t>
            </a:r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US" sz="2800" dirty="0" smtClean="0"/>
              <a:t>Apex called renal papilla.</a:t>
            </a: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2800" dirty="0" smtClean="0"/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 smtClean="0"/>
              <a:t> Together, the renal cortex and renal pyramids of the renal medulla constitute the parenchyma or functional portion of the kidney. Within the parenchyma are the functional units of the kidney-called </a:t>
            </a:r>
            <a:r>
              <a:rPr lang="en-US" sz="2800" dirty="0" err="1" smtClean="0"/>
              <a:t>Nephrons</a:t>
            </a:r>
            <a:r>
              <a:rPr lang="en-US" sz="2800" dirty="0" smtClean="0"/>
              <a:t> .</a:t>
            </a: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2800" dirty="0" smtClean="0"/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 smtClean="0"/>
              <a:t> Filtrate (</a:t>
            </a:r>
            <a:r>
              <a:rPr lang="en-US" sz="2800" dirty="0" err="1" smtClean="0"/>
              <a:t>ﬁltered</a:t>
            </a:r>
            <a:r>
              <a:rPr lang="en-US" sz="2800" dirty="0" smtClean="0"/>
              <a:t> </a:t>
            </a:r>
            <a:r>
              <a:rPr lang="en-US" sz="2800" dirty="0" err="1" smtClean="0"/>
              <a:t>ﬂuid</a:t>
            </a:r>
            <a:r>
              <a:rPr lang="en-US" sz="2800" dirty="0" smtClean="0"/>
              <a:t>) formed by the </a:t>
            </a:r>
            <a:r>
              <a:rPr lang="en-US" sz="2800" dirty="0" err="1" smtClean="0"/>
              <a:t>nephrons</a:t>
            </a:r>
            <a:r>
              <a:rPr lang="en-US" sz="2800" dirty="0" smtClean="0"/>
              <a:t> drains into large collecting ducts, which extend through the renal papillae of the pyramids. The papillary ducts drain into cuplike structures called minor and major calyces</a:t>
            </a:r>
          </a:p>
          <a:p>
            <a:pPr marL="740664" lvl="1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en-US" sz="2200" dirty="0" smtClean="0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04B73DD-2361-4BED-9628-5E08EC5F2F96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pic>
        <p:nvPicPr>
          <p:cNvPr id="26628" name="Picture 13" descr="17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762000"/>
            <a:ext cx="35814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071A004-7266-421B-AA24-E54D454DFA80}" type="datetime1">
              <a:rPr lang="en-US" smtClean="0">
                <a:cs typeface="Arial" charset="0"/>
              </a:rPr>
              <a:pPr/>
              <a:t>5/1/2020</a:t>
            </a:fld>
            <a:endParaRPr lang="en-US" smtClean="0">
              <a:cs typeface="Arial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Arial" charset="0"/>
              </a:rPr>
              <a:t>copyright 2006 www.brainybetty.com; All Rights Reserved.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3F20EB1-FA0B-468A-833F-C57941D87FC6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pic>
        <p:nvPicPr>
          <p:cNvPr id="27653" name="Picture 2" descr="C:\Users\TANU\Desktop\New folder\1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INTERNAL FEATURES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6019800"/>
          </a:xfrm>
        </p:spPr>
        <p:txBody>
          <a:bodyPr>
            <a:normAutofit lnSpcReduction="10000"/>
          </a:bodyPr>
          <a:lstStyle/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 smtClean="0"/>
              <a:t>Minor calyx:</a:t>
            </a:r>
          </a:p>
          <a:p>
            <a:pPr marL="740664" lvl="1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US" sz="2800" dirty="0" smtClean="0"/>
              <a:t>Funnel shaped</a:t>
            </a:r>
          </a:p>
          <a:p>
            <a:pPr marL="740664" lvl="1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US" sz="2800" dirty="0" smtClean="0"/>
              <a:t>Receives renal papilla</a:t>
            </a:r>
          </a:p>
          <a:p>
            <a:pPr marL="740664" lvl="1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US" sz="2800" dirty="0" smtClean="0"/>
              <a:t>8 to 15 per kidney, one per pyramid</a:t>
            </a: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2800" dirty="0" smtClean="0"/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 smtClean="0"/>
              <a:t>Major calyx</a:t>
            </a:r>
          </a:p>
          <a:p>
            <a:pPr marL="740664" lvl="1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US" sz="2800" dirty="0" smtClean="0"/>
              <a:t>Fusion of minor calyces</a:t>
            </a:r>
          </a:p>
          <a:p>
            <a:pPr marL="740664" lvl="1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US" sz="2800" dirty="0" smtClean="0"/>
              <a:t>2 to 3 per kidney</a:t>
            </a: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2800" dirty="0" smtClean="0"/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 smtClean="0"/>
              <a:t>Major calyces merge to form renal pelvis</a:t>
            </a: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2800" dirty="0" smtClean="0"/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 smtClean="0"/>
              <a:t>Renal Lobe</a:t>
            </a:r>
          </a:p>
          <a:p>
            <a:pPr marL="740664" lvl="1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US" sz="2800" dirty="0" smtClean="0"/>
              <a:t>A renal lobe consists of a renal pyramid, its overlying area of renal cortex, and one-half of each adjacent renal column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E74A2B3-4474-4F11-8AE5-00B1CB38905B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2006-01-05_03-15-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760413"/>
            <a:ext cx="4960938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Line 7"/>
          <p:cNvSpPr>
            <a:spLocks noChangeShapeType="1"/>
          </p:cNvSpPr>
          <p:nvPr/>
        </p:nvSpPr>
        <p:spPr bwMode="auto">
          <a:xfrm flipH="1" flipV="1">
            <a:off x="1828800" y="1752600"/>
            <a:ext cx="22098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21" tIns="45710" rIns="91421" bIns="45710" anchor="ctr" anchorCtr="1">
            <a:spAutoFit/>
          </a:bodyPr>
          <a:lstStyle/>
          <a:p>
            <a:endParaRPr lang="en-US"/>
          </a:p>
        </p:txBody>
      </p:sp>
      <p:sp>
        <p:nvSpPr>
          <p:cNvPr id="29699" name="Line 8"/>
          <p:cNvSpPr>
            <a:spLocks noChangeShapeType="1"/>
          </p:cNvSpPr>
          <p:nvPr/>
        </p:nvSpPr>
        <p:spPr bwMode="auto">
          <a:xfrm flipH="1" flipV="1">
            <a:off x="1828800" y="1752600"/>
            <a:ext cx="25146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21" tIns="45710" rIns="91421" bIns="45710" anchor="ctr" anchorCtr="1">
            <a:spAutoFit/>
          </a:bodyPr>
          <a:lstStyle/>
          <a:p>
            <a:endParaRPr lang="en-US"/>
          </a:p>
        </p:txBody>
      </p:sp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381000" y="1524000"/>
            <a:ext cx="1601788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1" tIns="45710" rIns="91421" bIns="4571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/>
              <a:t>Renal sinus</a:t>
            </a:r>
            <a:endParaRPr lang="en-US" altLang="zh-CN"/>
          </a:p>
        </p:txBody>
      </p:sp>
      <p:sp>
        <p:nvSpPr>
          <p:cNvPr id="29701" name="Line 12"/>
          <p:cNvSpPr>
            <a:spLocks noChangeShapeType="1"/>
          </p:cNvSpPr>
          <p:nvPr/>
        </p:nvSpPr>
        <p:spPr bwMode="auto">
          <a:xfrm flipV="1">
            <a:off x="5181600" y="1143000"/>
            <a:ext cx="2133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21" tIns="45710" rIns="91421" bIns="45710" anchor="ctr" anchorCtr="1">
            <a:spAutoFit/>
          </a:bodyPr>
          <a:lstStyle/>
          <a:p>
            <a:endParaRPr lang="en-US"/>
          </a:p>
        </p:txBody>
      </p:sp>
      <p:sp>
        <p:nvSpPr>
          <p:cNvPr id="29702" name="Text Box 13"/>
          <p:cNvSpPr txBox="1">
            <a:spLocks noChangeArrowheads="1"/>
          </p:cNvSpPr>
          <p:nvPr/>
        </p:nvSpPr>
        <p:spPr bwMode="auto">
          <a:xfrm>
            <a:off x="6934200" y="914400"/>
            <a:ext cx="1449388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1" tIns="45710" rIns="91421" bIns="4571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/>
              <a:t>cortex</a:t>
            </a:r>
            <a:endParaRPr lang="en-US" altLang="zh-CN"/>
          </a:p>
        </p:txBody>
      </p:sp>
      <p:sp>
        <p:nvSpPr>
          <p:cNvPr id="29703" name="Line 14"/>
          <p:cNvSpPr>
            <a:spLocks noChangeShapeType="1"/>
          </p:cNvSpPr>
          <p:nvPr/>
        </p:nvSpPr>
        <p:spPr bwMode="auto">
          <a:xfrm flipV="1">
            <a:off x="5029200" y="1524000"/>
            <a:ext cx="22860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21" tIns="45710" rIns="91421" bIns="45710" anchor="ctr" anchorCtr="1">
            <a:spAutoFit/>
          </a:bodyPr>
          <a:lstStyle/>
          <a:p>
            <a:endParaRPr lang="en-US"/>
          </a:p>
        </p:txBody>
      </p:sp>
      <p:sp>
        <p:nvSpPr>
          <p:cNvPr id="29704" name="Text Box 15"/>
          <p:cNvSpPr txBox="1">
            <a:spLocks noChangeArrowheads="1"/>
          </p:cNvSpPr>
          <p:nvPr/>
        </p:nvSpPr>
        <p:spPr bwMode="auto">
          <a:xfrm>
            <a:off x="7162800" y="1371600"/>
            <a:ext cx="1754188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1" tIns="45710" rIns="91421" bIns="4571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/>
              <a:t>Renal column</a:t>
            </a:r>
            <a:endParaRPr lang="en-US" altLang="zh-CN"/>
          </a:p>
        </p:txBody>
      </p:sp>
      <p:sp>
        <p:nvSpPr>
          <p:cNvPr id="29705" name="Line 16"/>
          <p:cNvSpPr>
            <a:spLocks noChangeShapeType="1"/>
          </p:cNvSpPr>
          <p:nvPr/>
        </p:nvSpPr>
        <p:spPr bwMode="auto">
          <a:xfrm flipH="1" flipV="1">
            <a:off x="1752600" y="1219200"/>
            <a:ext cx="24384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21" tIns="45710" rIns="91421" bIns="45710" anchor="ctr" anchorCtr="1">
            <a:spAutoFit/>
          </a:bodyPr>
          <a:lstStyle/>
          <a:p>
            <a:endParaRPr lang="en-US"/>
          </a:p>
        </p:txBody>
      </p:sp>
      <p:sp>
        <p:nvSpPr>
          <p:cNvPr id="29706" name="Text Box 17"/>
          <p:cNvSpPr txBox="1">
            <a:spLocks noChangeArrowheads="1"/>
          </p:cNvSpPr>
          <p:nvPr/>
        </p:nvSpPr>
        <p:spPr bwMode="auto">
          <a:xfrm>
            <a:off x="381000" y="990600"/>
            <a:ext cx="17526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1" tIns="45710" rIns="91421" bIns="4571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/>
              <a:t>Renal pyramid</a:t>
            </a:r>
            <a:endParaRPr lang="en-US" altLang="zh-CN"/>
          </a:p>
        </p:txBody>
      </p:sp>
      <p:sp>
        <p:nvSpPr>
          <p:cNvPr id="29707" name="Line 18"/>
          <p:cNvSpPr>
            <a:spLocks noChangeShapeType="1"/>
          </p:cNvSpPr>
          <p:nvPr/>
        </p:nvSpPr>
        <p:spPr bwMode="auto">
          <a:xfrm flipV="1">
            <a:off x="4419600" y="1981200"/>
            <a:ext cx="28194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21" tIns="45710" rIns="91421" bIns="45710" anchor="ctr" anchorCtr="1">
            <a:spAutoFit/>
          </a:bodyPr>
          <a:lstStyle/>
          <a:p>
            <a:endParaRPr lang="en-US"/>
          </a:p>
        </p:txBody>
      </p:sp>
      <p:sp>
        <p:nvSpPr>
          <p:cNvPr id="29708" name="Text Box 19"/>
          <p:cNvSpPr txBox="1">
            <a:spLocks noChangeArrowheads="1"/>
          </p:cNvSpPr>
          <p:nvPr/>
        </p:nvSpPr>
        <p:spPr bwMode="auto">
          <a:xfrm>
            <a:off x="6934200" y="1752600"/>
            <a:ext cx="1905000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1" tIns="45710" rIns="91421" bIns="4571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/>
              <a:t>Minor calyx</a:t>
            </a:r>
            <a:endParaRPr lang="en-US" altLang="zh-CN"/>
          </a:p>
        </p:txBody>
      </p:sp>
      <p:sp>
        <p:nvSpPr>
          <p:cNvPr id="29709" name="Line 20"/>
          <p:cNvSpPr>
            <a:spLocks noChangeShapeType="1"/>
          </p:cNvSpPr>
          <p:nvPr/>
        </p:nvSpPr>
        <p:spPr bwMode="auto">
          <a:xfrm flipH="1" flipV="1">
            <a:off x="1828800" y="3657600"/>
            <a:ext cx="23622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21" tIns="45710" rIns="91421" bIns="45710" anchor="ctr" anchorCtr="1">
            <a:spAutoFit/>
          </a:bodyPr>
          <a:lstStyle/>
          <a:p>
            <a:endParaRPr lang="en-US"/>
          </a:p>
        </p:txBody>
      </p:sp>
      <p:sp>
        <p:nvSpPr>
          <p:cNvPr id="29710" name="Text Box 21"/>
          <p:cNvSpPr txBox="1">
            <a:spLocks noChangeArrowheads="1"/>
          </p:cNvSpPr>
          <p:nvPr/>
        </p:nvSpPr>
        <p:spPr bwMode="auto">
          <a:xfrm>
            <a:off x="762000" y="3429000"/>
            <a:ext cx="1143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1" tIns="45710" rIns="91421" bIns="4571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/>
              <a:t>papilla</a:t>
            </a:r>
            <a:endParaRPr lang="en-US" altLang="zh-CN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95800" y="2895600"/>
            <a:ext cx="2590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2" name="TextBox 22"/>
          <p:cNvSpPr txBox="1">
            <a:spLocks noChangeArrowheads="1"/>
          </p:cNvSpPr>
          <p:nvPr/>
        </p:nvSpPr>
        <p:spPr bwMode="auto">
          <a:xfrm>
            <a:off x="7239000" y="28956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Major calyx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257800" y="4114800"/>
            <a:ext cx="1676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4" name="TextBox 25"/>
          <p:cNvSpPr txBox="1">
            <a:spLocks noChangeArrowheads="1"/>
          </p:cNvSpPr>
          <p:nvPr/>
        </p:nvSpPr>
        <p:spPr bwMode="auto">
          <a:xfrm>
            <a:off x="7086600" y="4191000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Renal pelvis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RELATIONS OF RIGHT KIDNEY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1746" name="Content Placeholder 8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9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ANTERIORLY</a:t>
            </a:r>
            <a:r>
              <a:rPr lang="en-US" smtClean="0"/>
              <a:t> </a:t>
            </a:r>
            <a:r>
              <a:rPr lang="en-US" sz="2400" smtClean="0"/>
              <a:t>:  -The Suprarenal Gland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                                     -The Liver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                                     -The Second Part Of The Duodenum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                                     -The Right Colic Flexure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                                    -  Coils of Jejunam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 u="sng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POSTERIORLY</a:t>
            </a:r>
            <a:r>
              <a:rPr lang="en-US" sz="2400" smtClean="0"/>
              <a:t>:  -The diaphragm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                                    </a:t>
            </a:r>
            <a:r>
              <a:rPr lang="en-US" sz="2200" smtClean="0"/>
              <a:t>    - The Costodiaphragmatic Recess Of The Pleura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                                      -   The 12th Rib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                                      -  The Psoas, Quadratus Lumborum, And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                                           Transversus Abdominis Muscles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                                      -  The Subcostal , Iliohypogastric, And Ilioinguinal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                                           nerves run downward and laterally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A64E69C-7120-428E-BDD0-C60D9D147452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5127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RELATIONS OF RIGHT KIDNEY</a:t>
            </a:r>
            <a:endParaRPr lang="en-US" u="sng" dirty="0">
              <a:solidFill>
                <a:schemeClr val="tx2">
                  <a:satMod val="200000"/>
                </a:schemeClr>
              </a:solidFill>
              <a:latin typeface="AR DARLING" pitchFamily="2" charset="0"/>
            </a:endParaRPr>
          </a:p>
        </p:txBody>
      </p:sp>
      <p:sp>
        <p:nvSpPr>
          <p:cNvPr id="32770" name="Text Placeholder 7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4040188" cy="639763"/>
          </a:xfrm>
        </p:spPr>
        <p:txBody>
          <a:bodyPr/>
          <a:lstStyle/>
          <a:p>
            <a:pPr marL="73025" eaLnBrk="1" hangingPunct="1"/>
            <a:r>
              <a:rPr lang="en-US" smtClean="0"/>
              <a:t>ANTERIOR RELATIONS</a:t>
            </a:r>
          </a:p>
        </p:txBody>
      </p:sp>
      <p:sp>
        <p:nvSpPr>
          <p:cNvPr id="32771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00" y="1295400"/>
            <a:ext cx="4041775" cy="639763"/>
          </a:xfrm>
        </p:spPr>
        <p:txBody>
          <a:bodyPr/>
          <a:lstStyle/>
          <a:p>
            <a:pPr marL="73025" eaLnBrk="1" hangingPunct="1"/>
            <a:r>
              <a:rPr lang="en-US" smtClean="0"/>
              <a:t>POSTERIOR RELATIONS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C3FC3F-44A1-44D9-A9E3-009478CF12D7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pic>
        <p:nvPicPr>
          <p:cNvPr id="32773" name="Picture 7" descr="C:\Users\TANU\Desktop\New folder\right posterior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51388" y="2133600"/>
            <a:ext cx="4240212" cy="4495800"/>
          </a:xfrm>
        </p:spPr>
      </p:pic>
      <p:pic>
        <p:nvPicPr>
          <p:cNvPr id="32774" name="Picture 2" descr="C:\Users\TANU\Desktop\New folder\25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133600"/>
            <a:ext cx="4268788" cy="4495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RELATIONS OF LEFT KIDNEY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15000"/>
          </a:xfrm>
        </p:spPr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u="sng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ANTERIORLY:</a:t>
            </a:r>
            <a:r>
              <a:rPr lang="en-US" b="1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sz="2600" dirty="0" smtClean="0"/>
              <a:t>The Suprarenal Gland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600" dirty="0" smtClean="0"/>
              <a:t>                                        -  The Spleen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600" dirty="0" smtClean="0"/>
              <a:t>                                        -  The Stomach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600" dirty="0" smtClean="0"/>
              <a:t>                                        -  The Pancreas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600" dirty="0" smtClean="0"/>
              <a:t>                                        -  The Left Colic Flexure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600" dirty="0" smtClean="0"/>
              <a:t>                                        -  Coils Of Jejunum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u="sng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POSTERIORLY</a:t>
            </a:r>
            <a:r>
              <a:rPr lang="en-US" sz="2600" dirty="0" smtClean="0"/>
              <a:t>: The Diaphragm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600" dirty="0" smtClean="0"/>
              <a:t>                                          -The </a:t>
            </a:r>
            <a:r>
              <a:rPr lang="en-US" sz="2600" dirty="0" err="1" smtClean="0"/>
              <a:t>Costodiaphragmatic</a:t>
            </a:r>
            <a:r>
              <a:rPr lang="en-US" sz="2600" dirty="0" smtClean="0"/>
              <a:t> Recess Of The Pleura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600" dirty="0" smtClean="0"/>
              <a:t>                                          -The 11th (the left kidney is higher) And 12th Ribs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600" dirty="0" smtClean="0"/>
              <a:t>                                          -The </a:t>
            </a:r>
            <a:r>
              <a:rPr lang="en-US" sz="2600" dirty="0" err="1" smtClean="0"/>
              <a:t>Psoas</a:t>
            </a:r>
            <a:r>
              <a:rPr lang="en-US" sz="2600" dirty="0" smtClean="0"/>
              <a:t>, </a:t>
            </a:r>
            <a:r>
              <a:rPr lang="en-US" sz="2600" dirty="0" err="1" smtClean="0"/>
              <a:t>Quadratus</a:t>
            </a:r>
            <a:r>
              <a:rPr lang="en-US" sz="2600" dirty="0" smtClean="0"/>
              <a:t> </a:t>
            </a:r>
            <a:r>
              <a:rPr lang="en-US" sz="2600" dirty="0" err="1" smtClean="0"/>
              <a:t>Lumborum</a:t>
            </a:r>
            <a:r>
              <a:rPr lang="en-US" sz="2600" dirty="0" smtClean="0"/>
              <a:t>, And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600" dirty="0" smtClean="0"/>
              <a:t> T                                            </a:t>
            </a:r>
            <a:r>
              <a:rPr lang="en-US" sz="2600" dirty="0" err="1" smtClean="0"/>
              <a:t>Transversus</a:t>
            </a:r>
            <a:r>
              <a:rPr lang="en-US" sz="2600" dirty="0" smtClean="0"/>
              <a:t> </a:t>
            </a:r>
            <a:r>
              <a:rPr lang="en-US" sz="2600" dirty="0" err="1" smtClean="0"/>
              <a:t>Abdominis</a:t>
            </a:r>
            <a:r>
              <a:rPr lang="en-US" sz="2600" dirty="0" smtClean="0"/>
              <a:t> Muscles.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600" dirty="0" smtClean="0"/>
              <a:t>                                         -The </a:t>
            </a:r>
            <a:r>
              <a:rPr lang="en-US" sz="2600" dirty="0" err="1" smtClean="0"/>
              <a:t>Subcostal</a:t>
            </a:r>
            <a:r>
              <a:rPr lang="en-US" sz="2600" dirty="0" smtClean="0"/>
              <a:t>, </a:t>
            </a:r>
            <a:r>
              <a:rPr lang="en-US" sz="2600" dirty="0" err="1" smtClean="0"/>
              <a:t>Iliohypogastric</a:t>
            </a:r>
            <a:r>
              <a:rPr lang="en-US" sz="2600" dirty="0" smtClean="0"/>
              <a:t>, And </a:t>
            </a:r>
            <a:r>
              <a:rPr lang="en-US" sz="2600" dirty="0" err="1" smtClean="0"/>
              <a:t>Ilioinguinal</a:t>
            </a:r>
            <a:endParaRPr lang="en-US" sz="2600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600" dirty="0" smtClean="0"/>
              <a:t>                                               Nerves run downward and laterally.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46E049B-33B0-4D32-865C-BD1314735CF0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5127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RELATIONS OF LEFT KIDNEY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481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3"/>
          </a:xfrm>
        </p:spPr>
        <p:txBody>
          <a:bodyPr/>
          <a:lstStyle/>
          <a:p>
            <a:pPr marL="73025" eaLnBrk="1" hangingPunct="1"/>
            <a:r>
              <a:rPr lang="en-US" smtClean="0"/>
              <a:t>ANTERIOR RELATIONS</a:t>
            </a:r>
          </a:p>
        </p:txBody>
      </p:sp>
      <p:sp>
        <p:nvSpPr>
          <p:cNvPr id="34819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00" y="1295400"/>
            <a:ext cx="4041775" cy="639763"/>
          </a:xfrm>
        </p:spPr>
        <p:txBody>
          <a:bodyPr/>
          <a:lstStyle/>
          <a:p>
            <a:pPr marL="73025" eaLnBrk="1" hangingPunct="1"/>
            <a:r>
              <a:rPr lang="en-US" smtClean="0"/>
              <a:t>POSTERIOR RELATIONS</a:t>
            </a:r>
          </a:p>
        </p:txBody>
      </p:sp>
      <p:sp>
        <p:nvSpPr>
          <p:cNvPr id="34820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C76C13A-A2D9-4A7B-B6A9-EC2854FA547A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pic>
        <p:nvPicPr>
          <p:cNvPr id="34821" name="Picture 3" descr="C:\Users\TANU\Desktop\New folder\left posterior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6613" y="1905000"/>
            <a:ext cx="4268787" cy="4724400"/>
          </a:xfrm>
        </p:spPr>
      </p:pic>
      <p:pic>
        <p:nvPicPr>
          <p:cNvPr id="34822" name="Picture 2" descr="C:\Users\TANU\Desktop\New folder\26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905000"/>
            <a:ext cx="4268788" cy="4724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1122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CONTENTS</a:t>
            </a:r>
            <a:endParaRPr lang="en-US" sz="7200" u="sng" dirty="0">
              <a:solidFill>
                <a:schemeClr val="tx2">
                  <a:satMod val="200000"/>
                </a:schemeClr>
              </a:solidFill>
              <a:latin typeface="AR DARLING" pitchFamily="2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z="3600" b="1" smtClean="0"/>
              <a:t>INTRODUCTION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3600" b="1" smtClean="0"/>
              <a:t>SURFACE  ANATOMY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3600" b="1" smtClean="0"/>
              <a:t>EXTERNAL &amp; INTERNAL FEATURES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3600" b="1" smtClean="0"/>
              <a:t>RELATIONS OF THE KIDNEYS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3600" b="1" smtClean="0"/>
              <a:t>BLOOD SUPPLY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3600" b="1" smtClean="0"/>
              <a:t>NERVE SUPPLY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3600" b="1" smtClean="0"/>
              <a:t>LYMPHATIC DRAINAGE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3600" b="1" smtClean="0"/>
              <a:t>CLINICAL ANATOMY</a:t>
            </a:r>
            <a:endParaRPr lang="en-US" sz="3600" smtClean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3637F03-84D7-4313-A60F-8C76C0119CB3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BLOOD SUPPLY OF KIDNEYS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4864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The kidneys receive blood from the renal arteries, left and right, which branch directly from the abdominal aorta. Despite their relatively small size, the kidneys receive approximately 20% of the cardiac output</a:t>
            </a:r>
            <a:endParaRPr lang="en-US" sz="2800" b="1" u="sng" smtClean="0">
              <a:solidFill>
                <a:srgbClr val="92D050"/>
              </a:solidFill>
              <a:latin typeface="Andalus" pitchFamily="18" charset="-78"/>
              <a:cs typeface="Andalus" pitchFamily="18" charset="-7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u="sng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PATH</a:t>
            </a:r>
            <a:r>
              <a:rPr lang="en-US" sz="280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At or near hilus, renal artery divides into anterior and posterior divisions. Further branching give rise to segemental arteries, each of which supplies one vascular segement</a:t>
            </a:r>
            <a:r>
              <a:rPr lang="en-US" smtClean="0"/>
              <a:t>.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BFF7604-74C0-42C7-90FC-A027766954F1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pic>
        <p:nvPicPr>
          <p:cNvPr id="35844" name="Picture 9" descr="2006-01-05_03-24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990600"/>
            <a:ext cx="3505200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Rectangle 6"/>
          <p:cNvSpPr>
            <a:spLocks noGrp="1" noChangeArrowheads="1"/>
          </p:cNvSpPr>
          <p:nvPr>
            <p:ph type="title"/>
          </p:nvPr>
        </p:nvSpPr>
        <p:spPr>
          <a:xfrm>
            <a:off x="531813" y="152400"/>
            <a:ext cx="8231187" cy="1141413"/>
          </a:xfrm>
        </p:spPr>
        <p:txBody>
          <a:bodyPr lIns="96762" tIns="48381" rIns="96762" bIns="4838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700" b="1" dirty="0" smtClean="0">
                <a:solidFill>
                  <a:schemeClr val="tx2">
                    <a:satMod val="200000"/>
                  </a:schemeClr>
                </a:solidFill>
                <a:latin typeface="Comic Sans MS" pitchFamily="66" charset="0"/>
                <a:ea typeface="华文隶书" pitchFamily="2" charset="-122"/>
              </a:rPr>
              <a:t>Vascular renal segment</a:t>
            </a:r>
          </a:p>
        </p:txBody>
      </p:sp>
      <p:pic>
        <p:nvPicPr>
          <p:cNvPr id="36866" name="Picture 11" descr="2006-01-05_03-29-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58888"/>
            <a:ext cx="6629400" cy="55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Line 12"/>
          <p:cNvSpPr>
            <a:spLocks noChangeShapeType="1"/>
          </p:cNvSpPr>
          <p:nvPr/>
        </p:nvSpPr>
        <p:spPr bwMode="auto">
          <a:xfrm flipV="1">
            <a:off x="2133600" y="1371600"/>
            <a:ext cx="1370013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21" tIns="45710" rIns="91421" bIns="45710" anchor="ctr" anchorCtr="1">
            <a:spAutoFit/>
          </a:bodyPr>
          <a:lstStyle/>
          <a:p>
            <a:endParaRPr lang="en-US"/>
          </a:p>
        </p:txBody>
      </p:sp>
      <p:sp>
        <p:nvSpPr>
          <p:cNvPr id="36868" name="Line 13"/>
          <p:cNvSpPr>
            <a:spLocks noChangeShapeType="1"/>
          </p:cNvSpPr>
          <p:nvPr/>
        </p:nvSpPr>
        <p:spPr bwMode="auto">
          <a:xfrm>
            <a:off x="5410200" y="1371600"/>
            <a:ext cx="18288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21" tIns="45710" rIns="91421" bIns="45710" anchor="ctr" anchorCtr="1">
            <a:spAutoFit/>
          </a:bodyPr>
          <a:lstStyle/>
          <a:p>
            <a:endParaRPr lang="en-US"/>
          </a:p>
        </p:txBody>
      </p:sp>
      <p:sp>
        <p:nvSpPr>
          <p:cNvPr id="36869" name="Text Box 14"/>
          <p:cNvSpPr txBox="1">
            <a:spLocks noChangeArrowheads="1"/>
          </p:cNvSpPr>
          <p:nvPr/>
        </p:nvSpPr>
        <p:spPr bwMode="auto">
          <a:xfrm>
            <a:off x="3429000" y="1143000"/>
            <a:ext cx="20574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1" tIns="45710" rIns="91421" bIns="4571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/>
              <a:t>Superior (apical)</a:t>
            </a:r>
            <a:endParaRPr lang="en-US" altLang="zh-CN"/>
          </a:p>
        </p:txBody>
      </p:sp>
      <p:sp>
        <p:nvSpPr>
          <p:cNvPr id="36870" name="Line 15"/>
          <p:cNvSpPr>
            <a:spLocks noChangeShapeType="1"/>
          </p:cNvSpPr>
          <p:nvPr/>
        </p:nvSpPr>
        <p:spPr bwMode="auto">
          <a:xfrm flipV="1">
            <a:off x="1447800" y="3124200"/>
            <a:ext cx="1143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21" tIns="45710" rIns="91421" bIns="45710" anchor="ctr" anchorCtr="1">
            <a:spAutoFit/>
          </a:bodyPr>
          <a:lstStyle/>
          <a:p>
            <a:endParaRPr lang="en-US"/>
          </a:p>
        </p:txBody>
      </p:sp>
      <p:sp>
        <p:nvSpPr>
          <p:cNvPr id="36871" name="Text Box 16"/>
          <p:cNvSpPr txBox="1">
            <a:spLocks noChangeArrowheads="1"/>
          </p:cNvSpPr>
          <p:nvPr/>
        </p:nvSpPr>
        <p:spPr bwMode="auto">
          <a:xfrm>
            <a:off x="304800" y="2743200"/>
            <a:ext cx="12192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1" tIns="45710" rIns="91421" bIns="4571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/>
              <a:t> Upper</a:t>
            </a:r>
            <a:endParaRPr lang="en-US" altLang="zh-CN"/>
          </a:p>
        </p:txBody>
      </p:sp>
      <p:sp>
        <p:nvSpPr>
          <p:cNvPr id="36872" name="Text Box 17"/>
          <p:cNvSpPr txBox="1">
            <a:spLocks noChangeArrowheads="1"/>
          </p:cNvSpPr>
          <p:nvPr/>
        </p:nvSpPr>
        <p:spPr bwMode="auto">
          <a:xfrm>
            <a:off x="228600" y="4267200"/>
            <a:ext cx="1143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1" tIns="45710" rIns="91421" bIns="4571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/>
              <a:t>Middle</a:t>
            </a:r>
            <a:endParaRPr lang="en-US" altLang="zh-CN"/>
          </a:p>
        </p:txBody>
      </p:sp>
      <p:sp>
        <p:nvSpPr>
          <p:cNvPr id="36873" name="Line 18"/>
          <p:cNvSpPr>
            <a:spLocks noChangeShapeType="1"/>
          </p:cNvSpPr>
          <p:nvPr/>
        </p:nvSpPr>
        <p:spPr bwMode="auto">
          <a:xfrm>
            <a:off x="1219200" y="4495800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21" tIns="45710" rIns="91421" bIns="45710" anchor="ctr" anchorCtr="1">
            <a:spAutoFit/>
          </a:bodyPr>
          <a:lstStyle/>
          <a:p>
            <a:endParaRPr lang="en-US"/>
          </a:p>
        </p:txBody>
      </p:sp>
      <p:sp>
        <p:nvSpPr>
          <p:cNvPr id="36874" name="Line 19"/>
          <p:cNvSpPr>
            <a:spLocks noChangeShapeType="1"/>
          </p:cNvSpPr>
          <p:nvPr/>
        </p:nvSpPr>
        <p:spPr bwMode="auto">
          <a:xfrm>
            <a:off x="3124200" y="5791200"/>
            <a:ext cx="1449388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21" tIns="45710" rIns="91421" bIns="45710" anchor="ctr" anchorCtr="1">
            <a:spAutoFit/>
          </a:bodyPr>
          <a:lstStyle/>
          <a:p>
            <a:endParaRPr lang="en-US"/>
          </a:p>
        </p:txBody>
      </p:sp>
      <p:sp>
        <p:nvSpPr>
          <p:cNvPr id="36875" name="Line 20"/>
          <p:cNvSpPr>
            <a:spLocks noChangeShapeType="1"/>
          </p:cNvSpPr>
          <p:nvPr/>
        </p:nvSpPr>
        <p:spPr bwMode="auto">
          <a:xfrm flipH="1">
            <a:off x="4573588" y="5791200"/>
            <a:ext cx="1751012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21" tIns="45710" rIns="91421" bIns="45710" anchor="ctr" anchorCtr="1">
            <a:spAutoFit/>
          </a:bodyPr>
          <a:lstStyle/>
          <a:p>
            <a:endParaRPr lang="en-US"/>
          </a:p>
        </p:txBody>
      </p:sp>
      <p:sp>
        <p:nvSpPr>
          <p:cNvPr id="36876" name="Text Box 21"/>
          <p:cNvSpPr txBox="1">
            <a:spLocks noChangeArrowheads="1"/>
          </p:cNvSpPr>
          <p:nvPr/>
        </p:nvSpPr>
        <p:spPr bwMode="auto">
          <a:xfrm>
            <a:off x="4038600" y="6186488"/>
            <a:ext cx="1143000" cy="671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1" tIns="45710" rIns="91421" bIns="4571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/>
              <a:t>Inferior (lower)</a:t>
            </a:r>
            <a:endParaRPr lang="en-US" altLang="zh-CN"/>
          </a:p>
        </p:txBody>
      </p:sp>
      <p:sp>
        <p:nvSpPr>
          <p:cNvPr id="36877" name="Line 22"/>
          <p:cNvSpPr>
            <a:spLocks noChangeShapeType="1"/>
          </p:cNvSpPr>
          <p:nvPr/>
        </p:nvSpPr>
        <p:spPr bwMode="auto">
          <a:xfrm>
            <a:off x="6019800" y="3733800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21" tIns="45710" rIns="91421" bIns="45710" anchor="ctr" anchorCtr="1">
            <a:spAutoFit/>
          </a:bodyPr>
          <a:lstStyle/>
          <a:p>
            <a:endParaRPr lang="en-US"/>
          </a:p>
        </p:txBody>
      </p:sp>
      <p:sp>
        <p:nvSpPr>
          <p:cNvPr id="36878" name="Text Box 23"/>
          <p:cNvSpPr txBox="1">
            <a:spLocks noChangeArrowheads="1"/>
          </p:cNvSpPr>
          <p:nvPr/>
        </p:nvSpPr>
        <p:spPr bwMode="auto">
          <a:xfrm>
            <a:off x="7696200" y="3505200"/>
            <a:ext cx="12192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1" tIns="45710" rIns="91421" bIns="4571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/>
              <a:t>Posterior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BLOOD SUPPLY OF KIDNEYS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6096000"/>
          </a:xfrm>
        </p:spPr>
        <p:txBody>
          <a:bodyPr>
            <a:normAutofit fontScale="92500" lnSpcReduction="20000"/>
          </a:bodyPr>
          <a:lstStyle/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b="1" u="sng" dirty="0" smtClean="0">
                <a:solidFill>
                  <a:srgbClr val="92D050"/>
                </a:solidFill>
              </a:rPr>
              <a:t>DIVISION OF RENAL ARTERY</a:t>
            </a: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Each renal artery branches into segmental arteries, dividing further into </a:t>
            </a:r>
            <a:r>
              <a:rPr lang="en-US" dirty="0" err="1" smtClean="0"/>
              <a:t>interlobar</a:t>
            </a:r>
            <a:r>
              <a:rPr lang="en-US" dirty="0" smtClean="0"/>
              <a:t> arteries which extend through the renal columns between the renal pyramids. </a:t>
            </a: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The </a:t>
            </a:r>
            <a:r>
              <a:rPr lang="en-US" dirty="0" err="1" smtClean="0"/>
              <a:t>interlobar</a:t>
            </a:r>
            <a:r>
              <a:rPr lang="en-US" dirty="0" smtClean="0"/>
              <a:t> arteries then supply blood to the </a:t>
            </a:r>
            <a:r>
              <a:rPr lang="en-US" dirty="0" err="1" smtClean="0"/>
              <a:t>arcuate</a:t>
            </a:r>
            <a:r>
              <a:rPr lang="en-US" dirty="0" smtClean="0"/>
              <a:t> arteries that run through the boundary of the cortex and the medulla.</a:t>
            </a: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 Each </a:t>
            </a:r>
            <a:r>
              <a:rPr lang="en-US" dirty="0" err="1" smtClean="0"/>
              <a:t>arcuate</a:t>
            </a:r>
            <a:r>
              <a:rPr lang="en-US" dirty="0" smtClean="0"/>
              <a:t> artery supplies several interlobular arteries that feed into the afferent arterioles that supply the </a:t>
            </a:r>
            <a:r>
              <a:rPr lang="en-US" dirty="0" err="1" smtClean="0"/>
              <a:t>glomeruli</a:t>
            </a:r>
            <a:r>
              <a:rPr lang="en-US" dirty="0" smtClean="0"/>
              <a:t>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 smtClean="0"/>
              <a:t>Blood plasma is filtered across the </a:t>
            </a:r>
            <a:r>
              <a:rPr lang="en-US" sz="2800" dirty="0" err="1" smtClean="0"/>
              <a:t>glomerulus</a:t>
            </a:r>
            <a:r>
              <a:rPr lang="en-US" sz="2800" dirty="0" smtClean="0"/>
              <a:t> into the </a:t>
            </a:r>
            <a:r>
              <a:rPr lang="en-US" sz="2800" dirty="0" err="1" smtClean="0"/>
              <a:t>glomerular</a:t>
            </a:r>
            <a:r>
              <a:rPr lang="en-US" sz="2800" dirty="0" smtClean="0"/>
              <a:t> space.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 smtClean="0"/>
              <a:t>Once the blood plasma is filtered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400" dirty="0" smtClean="0"/>
              <a:t>blood leaves the </a:t>
            </a:r>
            <a:r>
              <a:rPr lang="en-US" sz="2400" dirty="0" err="1" smtClean="0"/>
              <a:t>glomerulus</a:t>
            </a:r>
            <a:endParaRPr lang="en-US" sz="2400" dirty="0" smtClean="0"/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400" dirty="0" smtClean="0"/>
              <a:t>enters an efferent arteriole.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 smtClean="0"/>
              <a:t>Efferent arteriole is still carrying oxygenated blood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400" dirty="0" smtClean="0"/>
              <a:t>a gas and nutrient exchange with the kidney tissues has not yet occurred. 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97B2421-307D-4377-8A6A-8D83F0FED393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27E8B5D-7B53-4A12-AEF4-A0C8EE0D99CB}" type="datetime1">
              <a:rPr lang="en-US" smtClean="0">
                <a:cs typeface="Arial" charset="0"/>
              </a:rPr>
              <a:pPr/>
              <a:t>5/1/2020</a:t>
            </a:fld>
            <a:endParaRPr lang="en-US" smtClean="0">
              <a:cs typeface="Arial" charset="0"/>
            </a:endParaRP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Arial" charset="0"/>
              </a:rPr>
              <a:t>copyright 2006 www.brainybetty.com; All Rights Reserved.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FE22C0E-A41A-4967-AD44-C9F9B1D602FC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pic>
        <p:nvPicPr>
          <p:cNvPr id="39941" name="Picture 2" descr="C:\Users\TANU\Desktop\New folder\1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BLOOD SUPPLY OF KIDNEYS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686800" cy="5943600"/>
          </a:xfrm>
        </p:spPr>
        <p:txBody>
          <a:bodyPr>
            <a:normAutofit/>
          </a:bodyPr>
          <a:lstStyle/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 smtClean="0"/>
              <a:t>The efferent arterioles branch into one of two types of capillary networks: </a:t>
            </a: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err="1" smtClean="0"/>
              <a:t>Peritubular</a:t>
            </a:r>
            <a:r>
              <a:rPr lang="en-US" dirty="0" smtClean="0"/>
              <a:t> capillaries</a:t>
            </a: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err="1" smtClean="0"/>
              <a:t>Vasa</a:t>
            </a:r>
            <a:r>
              <a:rPr lang="en-US" dirty="0" smtClean="0"/>
              <a:t> recta </a:t>
            </a: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/>
              <a:t>These capillary networks are responsible for the actual exchange of gases and nutrients 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 err="1" smtClean="0">
                <a:solidFill>
                  <a:srgbClr val="92D050"/>
                </a:solidFill>
              </a:rPr>
              <a:t>Peritubular</a:t>
            </a:r>
            <a:r>
              <a:rPr lang="en-US" sz="2800" dirty="0" smtClean="0">
                <a:solidFill>
                  <a:srgbClr val="92D050"/>
                </a:solidFill>
              </a:rPr>
              <a:t> capillaries</a:t>
            </a:r>
            <a:r>
              <a:rPr lang="en-US" sz="2800" dirty="0" smtClean="0">
                <a:solidFill>
                  <a:schemeClr val="folHlink"/>
                </a:solidFill>
              </a:rPr>
              <a:t>:</a:t>
            </a:r>
            <a:r>
              <a:rPr lang="en-US" sz="2800" dirty="0" smtClean="0"/>
              <a:t> primarily in cortex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 err="1" smtClean="0">
                <a:solidFill>
                  <a:srgbClr val="92D050"/>
                </a:solidFill>
              </a:rPr>
              <a:t>Vasa</a:t>
            </a:r>
            <a:r>
              <a:rPr lang="en-US" sz="2800" dirty="0" smtClean="0">
                <a:solidFill>
                  <a:srgbClr val="92D050"/>
                </a:solidFill>
              </a:rPr>
              <a:t> recta</a:t>
            </a:r>
            <a:r>
              <a:rPr lang="en-US" sz="2800" dirty="0" smtClean="0">
                <a:solidFill>
                  <a:schemeClr val="folHlink"/>
                </a:solidFill>
              </a:rPr>
              <a:t>:</a:t>
            </a:r>
            <a:r>
              <a:rPr lang="en-US" sz="2800" dirty="0" smtClean="0"/>
              <a:t> surround the thin tubes that project into the medulla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Path for veins</a:t>
            </a:r>
            <a:r>
              <a:rPr lang="en-US" dirty="0" smtClean="0"/>
              <a:t>: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/>
              <a:t>Interlobular veins to </a:t>
            </a:r>
            <a:r>
              <a:rPr lang="en-US" dirty="0" err="1" smtClean="0"/>
              <a:t>arcuate</a:t>
            </a:r>
            <a:r>
              <a:rPr lang="en-US" dirty="0" smtClean="0"/>
              <a:t> veins to </a:t>
            </a:r>
            <a:r>
              <a:rPr lang="en-US" dirty="0" err="1" smtClean="0"/>
              <a:t>interlobar</a:t>
            </a:r>
            <a:r>
              <a:rPr lang="en-US" dirty="0" smtClean="0"/>
              <a:t> veins to the renal vein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CF6B712-5969-434B-AF70-875F2ADD6267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LYMPHATIC DRAINAGE</a:t>
            </a:r>
            <a:endParaRPr lang="en-US" u="sng" dirty="0">
              <a:solidFill>
                <a:schemeClr val="tx2">
                  <a:satMod val="200000"/>
                </a:schemeClr>
              </a:solidFill>
              <a:latin typeface="AR DARLING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762000"/>
            <a:ext cx="8763000" cy="6096000"/>
          </a:xfrm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The </a:t>
            </a:r>
            <a:r>
              <a:rPr lang="en-US" dirty="0" err="1" smtClean="0"/>
              <a:t>lymphatics</a:t>
            </a:r>
            <a:r>
              <a:rPr lang="en-US" dirty="0" smtClean="0"/>
              <a:t> of the kidney drain into the lateral aortic nodes located at the level of origin of renal artery.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40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 DARLING" pitchFamily="2" charset="0"/>
              </a:rPr>
              <a:t>NERVE SUPPLY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2800" dirty="0" smtClean="0"/>
              <a:t>The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smtClean="0"/>
              <a:t>kidney is supplied by the renal plexus, an offshoot of the </a:t>
            </a:r>
            <a:r>
              <a:rPr lang="en-US" sz="2800" dirty="0" err="1" smtClean="0"/>
              <a:t>coeliac</a:t>
            </a:r>
            <a:r>
              <a:rPr lang="en-US" sz="2800" dirty="0" smtClean="0"/>
              <a:t> plexus.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E4CA64F-D44D-4B95-84EC-7C7F91AAAA56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4572000"/>
          </a:xfrm>
        </p:spPr>
        <p:txBody>
          <a:bodyPr anchor="ctr"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9600" u="sng" dirty="0" smtClean="0">
                <a:solidFill>
                  <a:schemeClr val="accent2">
                    <a:lumMod val="75000"/>
                  </a:schemeClr>
                </a:solidFill>
                <a:latin typeface="AR DARLING" pitchFamily="2" charset="0"/>
              </a:rPr>
              <a:t>APPLIED ANATOMY</a:t>
            </a:r>
            <a:endParaRPr lang="en-US" sz="9600" u="sng" dirty="0">
              <a:solidFill>
                <a:schemeClr val="accent2">
                  <a:lumMod val="75000"/>
                </a:schemeClr>
              </a:solidFill>
              <a:latin typeface="AR DARLING" pitchFamily="2" charset="0"/>
            </a:endParaRP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5924A73-1F0D-4ED2-9636-3241DC5D4DAE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Congenital Anomalies of Kidneys </a:t>
            </a:r>
            <a:endParaRPr lang="en-US" u="sng" dirty="0">
              <a:solidFill>
                <a:schemeClr val="tx2">
                  <a:satMod val="200000"/>
                </a:schemeClr>
              </a:solidFill>
              <a:latin typeface="AR DARLING" pitchFamily="2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5638800" cy="6019800"/>
          </a:xfrm>
        </p:spPr>
        <p:txBody>
          <a:bodyPr/>
          <a:lstStyle/>
          <a:p>
            <a:pPr eaLnBrk="1" hangingPunct="1"/>
            <a:r>
              <a:rPr lang="en-US" smtClean="0"/>
              <a:t>Bifid renal pelvis and ureter are fairly common.</a:t>
            </a:r>
          </a:p>
          <a:p>
            <a:pPr eaLnBrk="1" hangingPunct="1"/>
            <a:r>
              <a:rPr lang="en-US" smtClean="0"/>
              <a:t> These anomalies result from division of the metanephric diverticulum (ureteric bud), the primordium of the renal pelvis and ureter.</a:t>
            </a:r>
          </a:p>
          <a:p>
            <a:pPr eaLnBrk="1" hangingPunct="1"/>
            <a:r>
              <a:rPr lang="en-US" smtClean="0"/>
              <a:t> The bifid renal pelvis and/or ureter may be unilateral or bilateral; however, separate openings into the bladder are uncommon.</a:t>
            </a:r>
          </a:p>
          <a:p>
            <a:pPr eaLnBrk="1" hangingPunct="1"/>
            <a:endParaRPr lang="en-US" smtClean="0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DAE1F78-A7FB-49F4-A6D1-E5C33ECA6061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pic>
        <p:nvPicPr>
          <p:cNvPr id="44036" name="Picture 2" descr="C:\Users\TANU\Desktop\New folder\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838200"/>
            <a:ext cx="2819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3" descr="C:\Users\TANU\Desktop\New folder\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962400"/>
            <a:ext cx="281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HORSESHOE KIDNEY</a:t>
            </a:r>
            <a:endParaRPr lang="en-US" sz="4400" u="sng" dirty="0">
              <a:solidFill>
                <a:schemeClr val="tx2">
                  <a:satMod val="200000"/>
                </a:schemeClr>
              </a:solidFill>
              <a:latin typeface="AR DARLING" pitchFamily="2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5791200" cy="6019800"/>
          </a:xfrm>
        </p:spPr>
        <p:txBody>
          <a:bodyPr/>
          <a:lstStyle/>
          <a:p>
            <a:pPr eaLnBrk="1" hangingPunct="1"/>
            <a:r>
              <a:rPr lang="en-US" b="1" smtClean="0"/>
              <a:t>Horseshoe kidney</a:t>
            </a:r>
            <a:r>
              <a:rPr lang="en-US" smtClean="0"/>
              <a:t>, also known as renal fusion or super kidney, is a congenital disorder affecting about 1 in 500 people.</a:t>
            </a:r>
          </a:p>
          <a:p>
            <a:pPr eaLnBrk="1" hangingPunct="1"/>
            <a:r>
              <a:rPr lang="en-US" smtClean="0"/>
              <a:t>In this disorder, the patient's kidneys fuse together to form a horseshoe-shape during development in the womb. The fused part is the isthmus of the horseshoe kidney.</a:t>
            </a:r>
          </a:p>
          <a:p>
            <a:pPr eaLnBrk="1" hangingPunct="1"/>
            <a:endParaRPr lang="en-US" smtClean="0"/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97C12BA-9D25-4505-9911-61FFFAB80241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pic>
        <p:nvPicPr>
          <p:cNvPr id="45060" name="Picture 2" descr="C:\Users\TANU\Desktop\New folder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3276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Renal calculi</a:t>
            </a:r>
            <a:endParaRPr lang="en-US" sz="4400" u="sng" dirty="0">
              <a:solidFill>
                <a:schemeClr val="tx2">
                  <a:satMod val="200000"/>
                </a:schemeClr>
              </a:solidFill>
              <a:latin typeface="AR DARL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562600" cy="6096000"/>
          </a:xfrm>
        </p:spPr>
        <p:txBody>
          <a:bodyPr>
            <a:normAutofit fontScale="77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A </a:t>
            </a:r>
            <a:r>
              <a:rPr lang="en-US" b="1" dirty="0" smtClean="0"/>
              <a:t>kidney stone</a:t>
            </a:r>
            <a:r>
              <a:rPr lang="en-US" dirty="0" smtClean="0"/>
              <a:t>, also known as a </a:t>
            </a:r>
            <a:r>
              <a:rPr lang="en-US" b="1" dirty="0" smtClean="0"/>
              <a:t>renal calculus</a:t>
            </a:r>
            <a:r>
              <a:rPr lang="en-US" dirty="0" smtClean="0"/>
              <a:t> is a solid concretion or crystal aggregation formed in the kidneys from dietary minerals in the urine.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About 80% of those with kidney stones are men.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Kidney stones typically leave the body by passage in the urine stream, and many stones are formed and passed without causing symptoms.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If stones grow to sufficient size (usually at least 4 millimeters) they can cause obstruction of the </a:t>
            </a:r>
            <a:r>
              <a:rPr lang="en-US" dirty="0" err="1" smtClean="0"/>
              <a:t>ureter</a:t>
            </a:r>
            <a:r>
              <a:rPr lang="en-US" dirty="0" smtClean="0"/>
              <a:t>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Dietary factors that increase the risk of stone formation include low fluid intake and high dietary intake of animal protein, sodium, refined sugars, fructose , grapefruit juice, apple juice, and cola drinks.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A330035-BA96-45ED-9555-6D41E337B25B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pic>
        <p:nvPicPr>
          <p:cNvPr id="46084" name="Picture 2" descr="C:\Users\TANU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914400"/>
            <a:ext cx="3124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INTRODUCTION</a:t>
            </a:r>
            <a:endParaRPr lang="en-US" sz="4400" u="sng" dirty="0">
              <a:solidFill>
                <a:schemeClr val="tx2">
                  <a:satMod val="200000"/>
                </a:schemeClr>
              </a:solidFill>
              <a:latin typeface="AR DARLING" pitchFamily="2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4953000" cy="594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</a:t>
            </a:r>
            <a:r>
              <a:rPr lang="en-US" sz="2800" b="1" u="sng" smtClean="0">
                <a:solidFill>
                  <a:srgbClr val="92D050"/>
                </a:solidFill>
              </a:rPr>
              <a:t>SYNONYMS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The kidneys are also known as RENES or NEPHROS.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u="sng" smtClean="0">
                <a:solidFill>
                  <a:srgbClr val="92D050"/>
                </a:solidFill>
              </a:rPr>
              <a:t>DEFINITION</a:t>
            </a:r>
            <a:r>
              <a:rPr lang="en-US" sz="2800" b="1" u="sng" smtClean="0"/>
              <a:t> </a:t>
            </a: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The kidneys are a pair of excretory organs situated on the posterior abdominal wall, one on each side of the vertebral column, behind the peritoneum.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 Because their position is posterior to the peritoneum of the abdominal cavity, they are said to be retroperitoneal</a:t>
            </a:r>
            <a:r>
              <a:rPr lang="en-US" sz="280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B014133-7174-496A-9F74-8528566B5C22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pic>
        <p:nvPicPr>
          <p:cNvPr id="17412" name="Picture 7" descr="27_01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676400"/>
            <a:ext cx="373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u="sng" dirty="0" err="1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Hydronephrosis</a:t>
            </a:r>
            <a:r>
              <a:rPr lang="en-US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648200" cy="4572000"/>
          </a:xfrm>
        </p:spPr>
        <p:txBody>
          <a:bodyPr>
            <a:normAutofit fontScale="92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 err="1" smtClean="0"/>
              <a:t>Hydronephrosis</a:t>
            </a:r>
            <a:r>
              <a:rPr lang="en-US" dirty="0" smtClean="0"/>
              <a:t> — literally means "water inside the kidney“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It refers to distension and dilation of the renal pelvis and calyces, usually caused by obstruction of the free flow of urine from the kidney.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If untreated, it leads to progressive atrophy of the kidney</a:t>
            </a:r>
            <a:endParaRPr lang="en-US" dirty="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2CD42F3-641E-462A-A6E0-124CF0487F6A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  <p:pic>
        <p:nvPicPr>
          <p:cNvPr id="4710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685800"/>
            <a:ext cx="35814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Renal Mobility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867400"/>
          </a:xfrm>
        </p:spPr>
        <p:txBody>
          <a:bodyPr/>
          <a:lstStyle/>
          <a:p>
            <a:pPr eaLnBrk="1" hangingPunct="1"/>
            <a:r>
              <a:rPr lang="en-US" smtClean="0"/>
              <a:t>The kidneys are maintained in their normal position by intra-abdominal pressure and by their connections with the perirenal fat and renal fascia.</a:t>
            </a:r>
          </a:p>
          <a:p>
            <a:pPr eaLnBrk="1" hangingPunct="1"/>
            <a:r>
              <a:rPr lang="en-US" smtClean="0"/>
              <a:t> Each kidney moves slightly with respiration. </a:t>
            </a:r>
          </a:p>
          <a:p>
            <a:pPr eaLnBrk="1" hangingPunct="1"/>
            <a:r>
              <a:rPr lang="en-US" smtClean="0"/>
              <a:t> If the amount of perirenal fat be reduced, the mobility of the kidney may become excessive and produce symptoms of renal colic caused by kinking of the ureter.</a:t>
            </a:r>
          </a:p>
          <a:p>
            <a:pPr eaLnBrk="1" hangingPunct="1"/>
            <a:endParaRPr lang="en-US" smtClean="0"/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C6C8EFF-9FC2-4724-8F3E-43013847D937}" type="slidenum">
              <a:rPr lang="en-US" smtClean="0">
                <a:cs typeface="Arial" charset="0"/>
              </a:rPr>
              <a:pPr/>
              <a:t>31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Kidney Trauma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763000" cy="5791200"/>
          </a:xfrm>
        </p:spPr>
        <p:txBody>
          <a:bodyPr>
            <a:normAutofit fontScale="92500"/>
          </a:bodyPr>
          <a:lstStyle/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The kidneys are well protected by the lower ribs, the lumbar muscles, and the vertebral column. However, a severe blunt injury applied to the abdomen may crush the kidney against the last rib and the vertebral column.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 Depending on the severity of the blow, the injury varies from a mild bruising to a complete laceration of the organ. 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Penetrating injuries are usually caused by stab wounds or gunshot wounds and often involve other viscera.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 Because 25% of the cardiac outflow passes through the kidneys, renal injury can result in rapid blood loss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F1BA58C-1509-4879-9656-3417780A4C6A}" type="slidenum">
              <a:rPr lang="en-US" smtClean="0">
                <a:cs typeface="Arial" charset="0"/>
              </a:rPr>
              <a:pPr/>
              <a:t>32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8F84A04-A14C-486E-A6F2-ED61E060DF1E}" type="datetime1">
              <a:rPr lang="en-US" smtClean="0">
                <a:cs typeface="Arial" charset="0"/>
              </a:rPr>
              <a:pPr/>
              <a:t>5/1/2020</a:t>
            </a:fld>
            <a:endParaRPr lang="en-US" smtClean="0">
              <a:cs typeface="Arial" charset="0"/>
            </a:endParaRPr>
          </a:p>
        </p:txBody>
      </p:sp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6AC404D-48AE-4D61-9FBE-82531135126E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5181600" cy="6248400"/>
          </a:xfrm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 DARLING" pitchFamily="2" charset="0"/>
              </a:rPr>
              <a:t> </a:t>
            </a:r>
            <a:r>
              <a:rPr lang="en-US" sz="4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 DARLING" pitchFamily="2" charset="0"/>
              </a:rPr>
              <a:t>LOCATION 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The kidneys occupy the epigastric, hypochondriac, lumbar and umbilical regions. </a:t>
            </a:r>
          </a:p>
          <a:p>
            <a:pPr marL="411480" eaLnBrk="1" fontAlgn="auto" hangingPunct="1">
              <a:spcBef>
                <a:spcPct val="50000"/>
              </a:spcBef>
              <a:spcAft>
                <a:spcPts val="0"/>
              </a:spcAft>
              <a:buSzPct val="70000"/>
              <a:buFont typeface="Wingdings" pitchFamily="2" charset="2"/>
              <a:buChar char="v"/>
              <a:defRPr/>
            </a:pPr>
            <a:r>
              <a:rPr lang="en-US" altLang="zh-CN" dirty="0" smtClean="0"/>
              <a:t>Retroperitoneal</a:t>
            </a:r>
          </a:p>
          <a:p>
            <a:pPr marL="411480" eaLnBrk="1" fontAlgn="auto" hangingPunct="1">
              <a:spcBef>
                <a:spcPct val="50000"/>
              </a:spcBef>
              <a:spcAft>
                <a:spcPts val="0"/>
              </a:spcAft>
              <a:buSzPct val="70000"/>
              <a:buFont typeface="Wingdings" pitchFamily="2" charset="2"/>
              <a:buChar char="v"/>
              <a:defRPr/>
            </a:pPr>
            <a:r>
              <a:rPr lang="en-US" altLang="zh-CN" dirty="0" smtClean="0"/>
              <a:t>Upper poles - T12 vertebra</a:t>
            </a:r>
          </a:p>
          <a:p>
            <a:pPr marL="411480" eaLnBrk="1" fontAlgn="auto" hangingPunct="1">
              <a:spcBef>
                <a:spcPct val="50000"/>
              </a:spcBef>
              <a:spcAft>
                <a:spcPts val="0"/>
              </a:spcAft>
              <a:buSzPct val="70000"/>
              <a:buFont typeface="Wingdings" pitchFamily="2" charset="2"/>
              <a:buChar char="v"/>
              <a:defRPr/>
            </a:pPr>
            <a:r>
              <a:rPr lang="en-US" altLang="zh-CN" dirty="0" smtClean="0"/>
              <a:t> Lower poles - L3 vertebra</a:t>
            </a:r>
          </a:p>
          <a:p>
            <a:pPr marL="411480" eaLnBrk="1" fontAlgn="auto" hangingPunct="1">
              <a:spcBef>
                <a:spcPct val="50000"/>
              </a:spcBef>
              <a:spcAft>
                <a:spcPts val="0"/>
              </a:spcAft>
              <a:buSzPct val="70000"/>
              <a:buFont typeface="Wingdings" pitchFamily="2" charset="2"/>
              <a:buChar char="v"/>
              <a:defRPr/>
            </a:pPr>
            <a:r>
              <a:rPr lang="en-US" dirty="0" smtClean="0"/>
              <a:t>Right kidney ~ 2cm lower than left</a:t>
            </a:r>
          </a:p>
          <a:p>
            <a:pPr marL="411480" eaLnBrk="1" fontAlgn="auto" hangingPunct="1">
              <a:spcBef>
                <a:spcPct val="50000"/>
              </a:spcBef>
              <a:spcAft>
                <a:spcPts val="0"/>
              </a:spcAft>
              <a:buSzPct val="70000"/>
              <a:buFont typeface="Wingdings" pitchFamily="2" charset="2"/>
              <a:buChar char="v"/>
              <a:defRPr/>
            </a:pPr>
            <a:endParaRPr lang="en-US" altLang="zh-CN" b="1" dirty="0" smtClean="0">
              <a:latin typeface="Garamond" pitchFamily="18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FBC8686-1C01-4CF5-817E-5A56CAF25A4B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pic>
        <p:nvPicPr>
          <p:cNvPr id="18435" name="Picture 1" descr="C:\Users\TANU\Documents\Bluetooth\Share\2013-05-31 20.58.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00200"/>
            <a:ext cx="365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             </a:t>
            </a:r>
            <a:r>
              <a:rPr lang="en-US" sz="4400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SIZE - WEIGHT</a:t>
            </a:r>
            <a:endParaRPr lang="en-US" sz="4400" u="sng" dirty="0">
              <a:solidFill>
                <a:schemeClr val="tx2">
                  <a:satMod val="200000"/>
                </a:schemeClr>
              </a:solidFill>
              <a:latin typeface="AR DARLING" pitchFamily="2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4876800" cy="5943600"/>
          </a:xfrm>
        </p:spPr>
        <p:txBody>
          <a:bodyPr/>
          <a:lstStyle/>
          <a:p>
            <a:pPr eaLnBrk="1" hangingPunct="1"/>
            <a:r>
              <a:rPr lang="en-US" smtClean="0"/>
              <a:t> A typical adult kidney 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-10–12 cm (4–5 in.) long,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-5–7 cm (2–3 in.) wide,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-3 cm (1 in.) thick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About the size of a bar of bath soap.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On an average,the kidney weighs about 135–150gm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D924FF6-DF3A-4CE4-893B-1230605AEE8C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pic>
        <p:nvPicPr>
          <p:cNvPr id="19460" name="Picture 2" descr="C:\Users\TANU\Desktop\New folder\kidn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295400"/>
            <a:ext cx="2971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SURFACE ANATOMY</a:t>
            </a:r>
            <a:endParaRPr lang="en-US" u="sng" dirty="0">
              <a:solidFill>
                <a:schemeClr val="tx2">
                  <a:satMod val="200000"/>
                </a:schemeClr>
              </a:solidFill>
              <a:latin typeface="AR DARLING" pitchFamily="2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686800" cy="6172200"/>
          </a:xfrm>
        </p:spPr>
        <p:txBody>
          <a:bodyPr/>
          <a:lstStyle/>
          <a:p>
            <a:pPr eaLnBrk="1" hangingPunct="1"/>
            <a:r>
              <a:rPr lang="en-US" smtClean="0"/>
              <a:t>Draw the median and transpyloric planes</a:t>
            </a:r>
          </a:p>
          <a:p>
            <a:pPr eaLnBrk="1" hangingPunct="1"/>
            <a:r>
              <a:rPr lang="en-US" smtClean="0"/>
              <a:t>Mark the hilum 5 cm away from the median plane on transpyloric plane, that of the right kidney a little below and of the left kidney a little above the transpyloric plane. </a:t>
            </a:r>
          </a:p>
          <a:p>
            <a:pPr eaLnBrk="1" hangingPunct="1"/>
            <a:r>
              <a:rPr lang="en-US" smtClean="0"/>
              <a:t>This will be just internal to the anterior extremity of the 9</a:t>
            </a:r>
            <a:r>
              <a:rPr lang="en-US" baseline="30000" smtClean="0"/>
              <a:t>th</a:t>
            </a:r>
            <a:r>
              <a:rPr lang="en-US" smtClean="0"/>
              <a:t> costal cartilage.</a:t>
            </a:r>
          </a:p>
          <a:p>
            <a:pPr eaLnBrk="1" hangingPunct="1"/>
            <a:r>
              <a:rPr lang="en-US" smtClean="0"/>
              <a:t>Draw the shape of the kidney 8.5 cm in length and 5 cm in breadth with the upper pole 4.2 cm and lower pole 8.5 cm away from the median plane. </a:t>
            </a:r>
          </a:p>
          <a:p>
            <a:pPr eaLnBrk="1" hangingPunct="1"/>
            <a:r>
              <a:rPr lang="en-US" smtClean="0"/>
              <a:t>The left kidney should be drawn little higher than right.</a:t>
            </a:r>
          </a:p>
          <a:p>
            <a:pPr eaLnBrk="1" hangingPunct="1"/>
            <a:endParaRPr lang="en-US" smtClean="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1CBC9B5-8E2A-442B-9391-2DE26FDBD2E5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55DDB34-71F3-4382-BA08-52C1FB7ABDA0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0"/>
            <a:ext cx="8763000" cy="63563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EXTERNAL FEATURES</a:t>
            </a:r>
            <a:endParaRPr lang="en-US" dirty="0">
              <a:solidFill>
                <a:schemeClr val="tx2">
                  <a:satMod val="200000"/>
                </a:schemeClr>
              </a:solidFill>
              <a:latin typeface="AR DARL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5105400" cy="6172200"/>
          </a:xfrm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dirty="0" smtClean="0"/>
              <a:t>The kidneys are reddish brown, bean shaped organ.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dirty="0" smtClean="0"/>
              <a:t>TWO POLES – Superior and Inferior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dirty="0" smtClean="0"/>
              <a:t>TWO BORDERS – Medial and Lateral border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dirty="0" smtClean="0"/>
              <a:t>TWO SURFACE – Anterior and Posterior surface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dirty="0" smtClean="0"/>
              <a:t>HILUM - Indentation at the concave medial border.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600" dirty="0" err="1" smtClean="0"/>
              <a:t>Stuctures</a:t>
            </a:r>
            <a:r>
              <a:rPr lang="en-US" sz="2600" dirty="0" smtClean="0"/>
              <a:t> seen at </a:t>
            </a:r>
            <a:r>
              <a:rPr lang="en-US" sz="2600" dirty="0" err="1" smtClean="0"/>
              <a:t>Hilum</a:t>
            </a:r>
            <a:r>
              <a:rPr lang="en-US" sz="2600" dirty="0" smtClean="0"/>
              <a:t> from anterior to posterior: </a:t>
            </a:r>
          </a:p>
          <a:p>
            <a:pPr marL="582930" indent="-514350" eaLnBrk="1" fontAlgn="auto" hangingPunct="1">
              <a:spcAft>
                <a:spcPts val="0"/>
              </a:spcAft>
              <a:buFont typeface="Wingdings"/>
              <a:buAutoNum type="arabicParenR"/>
              <a:defRPr/>
            </a:pPr>
            <a:r>
              <a:rPr lang="en-US" sz="2600" dirty="0" smtClean="0"/>
              <a:t>Renal  vein</a:t>
            </a:r>
          </a:p>
          <a:p>
            <a:pPr marL="582930" indent="-514350" eaLnBrk="1" fontAlgn="auto" hangingPunct="1">
              <a:spcAft>
                <a:spcPts val="0"/>
              </a:spcAft>
              <a:buFont typeface="Wingdings"/>
              <a:buAutoNum type="arabicParenR"/>
              <a:defRPr/>
            </a:pPr>
            <a:r>
              <a:rPr lang="en-US" sz="2600" dirty="0" smtClean="0"/>
              <a:t> Renal  artery</a:t>
            </a:r>
          </a:p>
          <a:p>
            <a:pPr marL="582930" indent="-514350" eaLnBrk="1" fontAlgn="auto" hangingPunct="1">
              <a:spcAft>
                <a:spcPts val="0"/>
              </a:spcAft>
              <a:buFont typeface="Wingdings"/>
              <a:buAutoNum type="arabicParenR"/>
              <a:defRPr/>
            </a:pPr>
            <a:r>
              <a:rPr lang="en-US" sz="2600" dirty="0" smtClean="0"/>
              <a:t> Renal pelvis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18C3D40-D99E-4000-83F5-2E88BAA74213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pic>
        <p:nvPicPr>
          <p:cNvPr id="22532" name="Picture 4" descr="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1143000"/>
            <a:ext cx="40386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u="sng" dirty="0" smtClean="0">
                <a:solidFill>
                  <a:schemeClr val="tx2">
                    <a:satMod val="200000"/>
                  </a:schemeClr>
                </a:solidFill>
                <a:latin typeface="AR DARLING" pitchFamily="2" charset="0"/>
              </a:rPr>
              <a:t>Coverings of kidneys</a:t>
            </a:r>
            <a:endParaRPr lang="en-US" sz="4800" b="1" u="sng" dirty="0">
              <a:solidFill>
                <a:schemeClr val="tx2">
                  <a:satMod val="200000"/>
                </a:schemeClr>
              </a:solidFill>
              <a:latin typeface="AR DARL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FROM DEEP TO SUPERFICIAL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:</a:t>
            </a: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US" sz="2400" u="sng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Fibrous Capsule (Renal Capsule</a:t>
            </a:r>
            <a:r>
              <a:rPr lang="en-US" sz="2400" dirty="0" smtClean="0">
                <a:solidFill>
                  <a:srgbClr val="92D050"/>
                </a:solidFill>
              </a:rPr>
              <a:t>)</a:t>
            </a:r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Thin membrane which closely invests the kidney</a:t>
            </a:r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Covers outer surface of kidneys.</a:t>
            </a: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US" sz="2400" u="sng" dirty="0" err="1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Perinephric</a:t>
            </a:r>
            <a:r>
              <a:rPr lang="en-US" sz="2400" u="sng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 Fat (Perirenal Fat)</a:t>
            </a:r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Thin layer of adipose tissue lying outside the fibrous capsule.</a:t>
            </a:r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Thickest at the borders, fills up the extra space in renal sinus.</a:t>
            </a:r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Forms cushion for the kidneys.</a:t>
            </a: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US" sz="2400" u="sng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Renal Fascia </a:t>
            </a:r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This is a fibroareolar sheath which surrounds the kidney and perirenal fat k/as Fascia of </a:t>
            </a:r>
            <a:r>
              <a:rPr lang="en-US" dirty="0" err="1" smtClean="0"/>
              <a:t>Gerota</a:t>
            </a:r>
            <a:r>
              <a:rPr lang="en-US" dirty="0" smtClean="0"/>
              <a:t>.</a:t>
            </a:r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Anchors kidney to posterior wall.</a:t>
            </a:r>
          </a:p>
          <a:p>
            <a:pPr marL="740664" lvl="1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US" sz="2400" u="sng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Paranephric Fat</a:t>
            </a:r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Lies outside the renal fascia.</a:t>
            </a:r>
          </a:p>
          <a:p>
            <a:pPr marL="99669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Fills up the paravertebral gutter and forms cushion for the kidneys.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AC9856B-CF8C-4514-8FFB-8C181134B398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1135</TotalTime>
  <Words>1477</Words>
  <Application>Microsoft Office PowerPoint</Application>
  <PresentationFormat>On-screen Show (4:3)</PresentationFormat>
  <Paragraphs>243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55" baseType="lpstr">
      <vt:lpstr>Arial</vt:lpstr>
      <vt:lpstr>Consolas</vt:lpstr>
      <vt:lpstr>Corbel</vt:lpstr>
      <vt:lpstr>Wingdings</vt:lpstr>
      <vt:lpstr>Wingdings 2</vt:lpstr>
      <vt:lpstr>Wingdings 3</vt:lpstr>
      <vt:lpstr>宋体</vt:lpstr>
      <vt:lpstr>AR CENA</vt:lpstr>
      <vt:lpstr>Aharoni</vt:lpstr>
      <vt:lpstr>AR DARLING</vt:lpstr>
      <vt:lpstr>Garamond</vt:lpstr>
      <vt:lpstr>Andalus</vt:lpstr>
      <vt:lpstr>Comic Sans MS</vt:lpstr>
      <vt:lpstr>华文隶书</vt:lpstr>
      <vt:lpstr>Metro</vt:lpstr>
      <vt:lpstr>Metro</vt:lpstr>
      <vt:lpstr>Metro</vt:lpstr>
      <vt:lpstr>Metro</vt:lpstr>
      <vt:lpstr>Metro</vt:lpstr>
      <vt:lpstr>Metro</vt:lpstr>
      <vt:lpstr>Metro</vt:lpstr>
      <vt:lpstr>Metro</vt:lpstr>
      <vt:lpstr>Slide 1</vt:lpstr>
      <vt:lpstr>CONTENTS</vt:lpstr>
      <vt:lpstr>INTRODUCTION</vt:lpstr>
      <vt:lpstr>Slide 4</vt:lpstr>
      <vt:lpstr>             SIZE - WEIGHT</vt:lpstr>
      <vt:lpstr>SURFACE ANATOMY</vt:lpstr>
      <vt:lpstr>Slide 7</vt:lpstr>
      <vt:lpstr>EXTERNAL FEATURES</vt:lpstr>
      <vt:lpstr>Coverings of kidneys</vt:lpstr>
      <vt:lpstr>Slide 10</vt:lpstr>
      <vt:lpstr>INTERNAL FEATURES</vt:lpstr>
      <vt:lpstr>INTERNAL FEATURES</vt:lpstr>
      <vt:lpstr>Slide 13</vt:lpstr>
      <vt:lpstr>INTERNAL FEATURES</vt:lpstr>
      <vt:lpstr>Slide 15</vt:lpstr>
      <vt:lpstr>RELATIONS OF RIGHT KIDNEY</vt:lpstr>
      <vt:lpstr>RELATIONS OF RIGHT KIDNEY</vt:lpstr>
      <vt:lpstr>RELATIONS OF LEFT KIDNEY</vt:lpstr>
      <vt:lpstr>RELATIONS OF LEFT KIDNEY</vt:lpstr>
      <vt:lpstr>BLOOD SUPPLY OF KIDNEYS</vt:lpstr>
      <vt:lpstr>Vascular renal segment</vt:lpstr>
      <vt:lpstr>BLOOD SUPPLY OF KIDNEYS</vt:lpstr>
      <vt:lpstr>Slide 23</vt:lpstr>
      <vt:lpstr>BLOOD SUPPLY OF KIDNEYS</vt:lpstr>
      <vt:lpstr>LYMPHATIC DRAINAGE</vt:lpstr>
      <vt:lpstr>Slide 26</vt:lpstr>
      <vt:lpstr>Congenital Anomalies of Kidneys </vt:lpstr>
      <vt:lpstr>HORSESHOE KIDNEY</vt:lpstr>
      <vt:lpstr>Renal calculi</vt:lpstr>
      <vt:lpstr>Hydronephrosis </vt:lpstr>
      <vt:lpstr>Renal Mobility </vt:lpstr>
      <vt:lpstr>Kidney Trauma </vt:lpstr>
      <vt:lpstr>Slide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</dc:title>
  <dc:creator>HP</dc:creator>
  <cp:lastModifiedBy>manikeshwari</cp:lastModifiedBy>
  <cp:revision>125</cp:revision>
  <dcterms:created xsi:type="dcterms:W3CDTF">2013-05-26T06:35:57Z</dcterms:created>
  <dcterms:modified xsi:type="dcterms:W3CDTF">2020-05-01T06:35:51Z</dcterms:modified>
</cp:coreProperties>
</file>