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392" r:id="rId3"/>
    <p:sldId id="329" r:id="rId4"/>
    <p:sldId id="324" r:id="rId5"/>
    <p:sldId id="325" r:id="rId6"/>
    <p:sldId id="326" r:id="rId7"/>
    <p:sldId id="327" r:id="rId8"/>
    <p:sldId id="328" r:id="rId9"/>
    <p:sldId id="332" r:id="rId10"/>
    <p:sldId id="334" r:id="rId11"/>
    <p:sldId id="360" r:id="rId12"/>
    <p:sldId id="361" r:id="rId13"/>
    <p:sldId id="347" r:id="rId14"/>
    <p:sldId id="396" r:id="rId15"/>
    <p:sldId id="394" r:id="rId16"/>
    <p:sldId id="340" r:id="rId17"/>
    <p:sldId id="338" r:id="rId18"/>
    <p:sldId id="395" r:id="rId19"/>
    <p:sldId id="339" r:id="rId20"/>
    <p:sldId id="341" r:id="rId21"/>
    <p:sldId id="342" r:id="rId22"/>
    <p:sldId id="343" r:id="rId23"/>
    <p:sldId id="349" r:id="rId24"/>
    <p:sldId id="346" r:id="rId25"/>
    <p:sldId id="350" r:id="rId26"/>
    <p:sldId id="345" r:id="rId27"/>
    <p:sldId id="280" r:id="rId28"/>
    <p:sldId id="257" r:id="rId29"/>
    <p:sldId id="258" r:id="rId30"/>
    <p:sldId id="363" r:id="rId31"/>
    <p:sldId id="259" r:id="rId32"/>
    <p:sldId id="260" r:id="rId33"/>
    <p:sldId id="368" r:id="rId34"/>
    <p:sldId id="261" r:id="rId35"/>
    <p:sldId id="262" r:id="rId36"/>
    <p:sldId id="264" r:id="rId37"/>
    <p:sldId id="279" r:id="rId38"/>
    <p:sldId id="266" r:id="rId39"/>
    <p:sldId id="268" r:id="rId40"/>
    <p:sldId id="369" r:id="rId41"/>
    <p:sldId id="391" r:id="rId42"/>
    <p:sldId id="269" r:id="rId43"/>
    <p:sldId id="270" r:id="rId44"/>
    <p:sldId id="271" r:id="rId45"/>
    <p:sldId id="354" r:id="rId46"/>
    <p:sldId id="377" r:id="rId47"/>
    <p:sldId id="365" r:id="rId48"/>
    <p:sldId id="276" r:id="rId49"/>
    <p:sldId id="273" r:id="rId50"/>
    <p:sldId id="274" r:id="rId51"/>
    <p:sldId id="275" r:id="rId52"/>
    <p:sldId id="277" r:id="rId53"/>
    <p:sldId id="278" r:id="rId54"/>
    <p:sldId id="376" r:id="rId55"/>
    <p:sldId id="281" r:id="rId56"/>
    <p:sldId id="282" r:id="rId57"/>
    <p:sldId id="283" r:id="rId58"/>
    <p:sldId id="358" r:id="rId59"/>
    <p:sldId id="285" r:id="rId60"/>
    <p:sldId id="286" r:id="rId61"/>
    <p:sldId id="287" r:id="rId62"/>
    <p:sldId id="312" r:id="rId63"/>
    <p:sldId id="367" r:id="rId64"/>
    <p:sldId id="372" r:id="rId65"/>
    <p:sldId id="378" r:id="rId66"/>
    <p:sldId id="379" r:id="rId67"/>
    <p:sldId id="386" r:id="rId68"/>
    <p:sldId id="381" r:id="rId69"/>
    <p:sldId id="383" r:id="rId70"/>
    <p:sldId id="384" r:id="rId71"/>
    <p:sldId id="385" r:id="rId72"/>
    <p:sldId id="387" r:id="rId73"/>
    <p:sldId id="388" r:id="rId74"/>
    <p:sldId id="389" r:id="rId75"/>
    <p:sldId id="390" r:id="rId76"/>
    <p:sldId id="380" r:id="rId77"/>
    <p:sldId id="294" r:id="rId78"/>
    <p:sldId id="295" r:id="rId79"/>
    <p:sldId id="296" r:id="rId80"/>
    <p:sldId id="297" r:id="rId81"/>
    <p:sldId id="298" r:id="rId82"/>
    <p:sldId id="299" r:id="rId83"/>
    <p:sldId id="300" r:id="rId84"/>
    <p:sldId id="301" r:id="rId85"/>
    <p:sldId id="302" r:id="rId86"/>
    <p:sldId id="303" r:id="rId87"/>
    <p:sldId id="304" r:id="rId88"/>
    <p:sldId id="305" r:id="rId89"/>
    <p:sldId id="306" r:id="rId90"/>
    <p:sldId id="307" r:id="rId91"/>
    <p:sldId id="308" r:id="rId92"/>
    <p:sldId id="313" r:id="rId93"/>
    <p:sldId id="309" r:id="rId94"/>
    <p:sldId id="373" r:id="rId95"/>
    <p:sldId id="374" r:id="rId96"/>
    <p:sldId id="290" r:id="rId97"/>
    <p:sldId id="291" r:id="rId98"/>
    <p:sldId id="292" r:id="rId99"/>
    <p:sldId id="293" r:id="rId100"/>
    <p:sldId id="359" r:id="rId101"/>
    <p:sldId id="316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261" autoAdjust="0"/>
  </p:normalViewPr>
  <p:slideViewPr>
    <p:cSldViewPr>
      <p:cViewPr varScale="1">
        <p:scale>
          <a:sx n="80" d="100"/>
          <a:sy n="8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07" Type="http://schemas.openxmlformats.org/officeDocument/2006/relationships/tableStyles" Target="tableStyles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102" Type="http://schemas.openxmlformats.org/officeDocument/2006/relationships/slide" Target="slides/slide101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105" Type="http://schemas.openxmlformats.org/officeDocument/2006/relationships/viewProps" Target="view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103" Type="http://schemas.openxmlformats.org/officeDocument/2006/relationships/notesMaster" Target="notesMasters/notesMaster1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6" Type="http://schemas.openxmlformats.org/officeDocument/2006/relationships/theme" Target="theme/theme1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04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ITRAP%20REPORT%20(1)1" TargetMode="External" /><Relationship Id="rId1" Type="http://schemas.openxmlformats.org/officeDocument/2006/relationships/themeOverride" Target="../theme/themeOverride1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oleObject" Target="Book1" TargetMode="External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ITRAP%20REPORT%20(1)1" TargetMode="External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ugendoblerd\OneDrive%20-%20World%20Health%20Organization\Desktop\Sitrep%20Data%20from%2026%20Jan.xlsx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'[SITRAP REPORT (1)1]Sheet4'!$G$42:$G$52</c:f>
              <c:strCache>
                <c:ptCount val="11"/>
                <c:pt idx="0">
                  <c:v>Diarrohea</c:v>
                </c:pt>
                <c:pt idx="1">
                  <c:v>Vomitting</c:v>
                </c:pt>
                <c:pt idx="2">
                  <c:v>Chills</c:v>
                </c:pt>
                <c:pt idx="3">
                  <c:v>Headache</c:v>
                </c:pt>
                <c:pt idx="4">
                  <c:v>Sore throat</c:v>
                </c:pt>
                <c:pt idx="5">
                  <c:v>Mayalgia</c:v>
                </c:pt>
                <c:pt idx="6">
                  <c:v>Shortness of Breath</c:v>
                </c:pt>
                <c:pt idx="7">
                  <c:v>Sputum</c:v>
                </c:pt>
                <c:pt idx="8">
                  <c:v>Fatigue</c:v>
                </c:pt>
                <c:pt idx="9">
                  <c:v>Cough</c:v>
                </c:pt>
                <c:pt idx="10">
                  <c:v>Fever</c:v>
                </c:pt>
              </c:strCache>
            </c:strRef>
          </c:cat>
          <c:val>
            <c:numRef>
              <c:f>'[SITRAP REPORT (1)1]Sheet4'!$H$42:$H$52</c:f>
              <c:numCache>
                <c:formatCode>0.0%</c:formatCode>
                <c:ptCount val="11"/>
                <c:pt idx="0">
                  <c:v>3.7000000000000005E-2</c:v>
                </c:pt>
                <c:pt idx="1">
                  <c:v>5.000000000000001E-2</c:v>
                </c:pt>
                <c:pt idx="2">
                  <c:v>0.11000000000000001</c:v>
                </c:pt>
                <c:pt idx="3">
                  <c:v>0.13600000000000001</c:v>
                </c:pt>
                <c:pt idx="4">
                  <c:v>0.13900000000000001</c:v>
                </c:pt>
                <c:pt idx="5">
                  <c:v>0.14800000000000008</c:v>
                </c:pt>
                <c:pt idx="6">
                  <c:v>0.18600000000000008</c:v>
                </c:pt>
                <c:pt idx="7">
                  <c:v>0.33400000000000024</c:v>
                </c:pt>
                <c:pt idx="8">
                  <c:v>0.38100000000000017</c:v>
                </c:pt>
                <c:pt idx="9">
                  <c:v>0.6770000000000006</c:v>
                </c:pt>
                <c:pt idx="10">
                  <c:v>0.87900000000000034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2-424C-9337-070C1C9110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5334400"/>
        <c:axId val="75335936"/>
      </c:barChart>
      <c:catAx>
        <c:axId val="7533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35936"/>
        <c:crosses val="autoZero"/>
        <c:auto val="1"/>
        <c:lblAlgn val="ctr"/>
        <c:lblOffset val="100"/>
        <c:noMultiLvlLbl val="0"/>
      </c:catAx>
      <c:valAx>
        <c:axId val="75335936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3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Case</a:t>
            </a:r>
            <a:r>
              <a:rPr lang="en-US" sz="2400" baseline="0" dirty="0"/>
              <a:t> Fatality Rate </a:t>
            </a:r>
            <a:r>
              <a:rPr lang="en-US" sz="2400" dirty="0"/>
              <a:t>(%)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Sheet1!$F$24</c:f>
              <c:strCache>
                <c:ptCount val="1"/>
                <c:pt idx="0">
                  <c:v>CFR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Sheet1!$E$25:$E$33</c:f>
              <c:strCache>
                <c:ptCount val="9"/>
                <c:pt idx="0">
                  <c:v>0-9</c:v>
                </c:pt>
                <c:pt idx="1">
                  <c:v>10--19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&gt;=80</c:v>
                </c:pt>
              </c:strCache>
            </c:strRef>
          </c:cat>
          <c:val>
            <c:numRef>
              <c:f>Sheet1!$F$25:$F$33</c:f>
              <c:numCache>
                <c:formatCode>General</c:formatCode>
                <c:ptCount val="9"/>
                <c:pt idx="0">
                  <c:v>0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0.4</c:v>
                </c:pt>
                <c:pt idx="5">
                  <c:v>1.3</c:v>
                </c:pt>
                <c:pt idx="6">
                  <c:v>3.6</c:v>
                </c:pt>
                <c:pt idx="7">
                  <c:v>8</c:v>
                </c:pt>
                <c:pt idx="8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D7-AB4C-A0C1-9195D865E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356416"/>
        <c:axId val="75362304"/>
      </c:barChart>
      <c:catAx>
        <c:axId val="7535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2304"/>
        <c:crosses val="autoZero"/>
        <c:auto val="1"/>
        <c:lblAlgn val="ctr"/>
        <c:lblOffset val="100"/>
        <c:noMultiLvlLbl val="0"/>
      </c:catAx>
      <c:valAx>
        <c:axId val="7536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5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'[SITRAP REPORT (1)1]Sheet4'!$L$60:$L$61</c:f>
              <c:strCache>
                <c:ptCount val="2"/>
                <c:pt idx="0">
                  <c:v>No Comorbidity</c:v>
                </c:pt>
                <c:pt idx="1">
                  <c:v>Cormorbidity</c:v>
                </c:pt>
              </c:strCache>
            </c:strRef>
          </c:cat>
          <c:val>
            <c:numRef>
              <c:f>'[SITRAP REPORT (1)1]Sheet4'!$M$60:$M$61</c:f>
              <c:numCache>
                <c:formatCode>0%</c:formatCode>
                <c:ptCount val="2"/>
                <c:pt idx="0">
                  <c:v>0.26</c:v>
                </c:pt>
                <c:pt idx="1">
                  <c:v>0.74000000000000032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F-45B2-A40A-A229F4FD71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5571584"/>
        <c:axId val="75573120"/>
      </c:barChart>
      <c:catAx>
        <c:axId val="7557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73120"/>
        <c:crosses val="autoZero"/>
        <c:auto val="1"/>
        <c:lblAlgn val="ctr"/>
        <c:lblOffset val="100"/>
        <c:noMultiLvlLbl val="0"/>
      </c:catAx>
      <c:valAx>
        <c:axId val="755731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New Cases in 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Sheet1!$A$2:$A$41</c:f>
              <c:numCache>
                <c:formatCode>dd\/mmm\/yy</c:formatCode>
                <c:ptCount val="40"/>
                <c:pt idx="0">
                  <c:v>43856</c:v>
                </c:pt>
                <c:pt idx="1">
                  <c:v>43857</c:v>
                </c:pt>
                <c:pt idx="2">
                  <c:v>43858</c:v>
                </c:pt>
                <c:pt idx="3">
                  <c:v>43859</c:v>
                </c:pt>
                <c:pt idx="4">
                  <c:v>43860</c:v>
                </c:pt>
                <c:pt idx="5">
                  <c:v>43861</c:v>
                </c:pt>
                <c:pt idx="6">
                  <c:v>43862</c:v>
                </c:pt>
                <c:pt idx="7">
                  <c:v>43863</c:v>
                </c:pt>
                <c:pt idx="8">
                  <c:v>43864</c:v>
                </c:pt>
                <c:pt idx="9">
                  <c:v>43865</c:v>
                </c:pt>
                <c:pt idx="10">
                  <c:v>43866</c:v>
                </c:pt>
                <c:pt idx="11">
                  <c:v>43867</c:v>
                </c:pt>
                <c:pt idx="12">
                  <c:v>43868</c:v>
                </c:pt>
                <c:pt idx="13">
                  <c:v>43869</c:v>
                </c:pt>
                <c:pt idx="14">
                  <c:v>43870</c:v>
                </c:pt>
                <c:pt idx="15">
                  <c:v>43871</c:v>
                </c:pt>
                <c:pt idx="16">
                  <c:v>43872</c:v>
                </c:pt>
                <c:pt idx="17">
                  <c:v>43873</c:v>
                </c:pt>
                <c:pt idx="18">
                  <c:v>43874</c:v>
                </c:pt>
                <c:pt idx="19">
                  <c:v>43875</c:v>
                </c:pt>
                <c:pt idx="20">
                  <c:v>43876</c:v>
                </c:pt>
                <c:pt idx="21">
                  <c:v>43877</c:v>
                </c:pt>
                <c:pt idx="22">
                  <c:v>43878</c:v>
                </c:pt>
                <c:pt idx="23">
                  <c:v>43879</c:v>
                </c:pt>
                <c:pt idx="24">
                  <c:v>43880</c:v>
                </c:pt>
                <c:pt idx="25">
                  <c:v>43881</c:v>
                </c:pt>
                <c:pt idx="26">
                  <c:v>43882</c:v>
                </c:pt>
                <c:pt idx="27">
                  <c:v>43883</c:v>
                </c:pt>
                <c:pt idx="28">
                  <c:v>43884</c:v>
                </c:pt>
                <c:pt idx="29">
                  <c:v>43885</c:v>
                </c:pt>
                <c:pt idx="30">
                  <c:v>43886</c:v>
                </c:pt>
                <c:pt idx="31">
                  <c:v>43887</c:v>
                </c:pt>
                <c:pt idx="32">
                  <c:v>43888</c:v>
                </c:pt>
                <c:pt idx="33">
                  <c:v>43889</c:v>
                </c:pt>
                <c:pt idx="34">
                  <c:v>43890</c:v>
                </c:pt>
                <c:pt idx="35">
                  <c:v>43891</c:v>
                </c:pt>
                <c:pt idx="36">
                  <c:v>43892</c:v>
                </c:pt>
                <c:pt idx="37">
                  <c:v>43893</c:v>
                </c:pt>
                <c:pt idx="38">
                  <c:v>43894</c:v>
                </c:pt>
                <c:pt idx="39">
                  <c:v>43895</c:v>
                </c:pt>
              </c:numCache>
            </c:numRef>
          </c:cat>
          <c:val>
            <c:numRef>
              <c:f>Sheet1!$D$2:$D$41</c:f>
              <c:numCache>
                <c:formatCode>General</c:formatCode>
                <c:ptCount val="40"/>
                <c:pt idx="0">
                  <c:v>694</c:v>
                </c:pt>
                <c:pt idx="1">
                  <c:v>776</c:v>
                </c:pt>
                <c:pt idx="2">
                  <c:v>1776</c:v>
                </c:pt>
                <c:pt idx="3">
                  <c:v>1460</c:v>
                </c:pt>
                <c:pt idx="4">
                  <c:v>1739</c:v>
                </c:pt>
                <c:pt idx="5">
                  <c:v>1984</c:v>
                </c:pt>
                <c:pt idx="6">
                  <c:v>2102</c:v>
                </c:pt>
                <c:pt idx="7">
                  <c:v>2590</c:v>
                </c:pt>
                <c:pt idx="8">
                  <c:v>2831</c:v>
                </c:pt>
                <c:pt idx="9">
                  <c:v>3235</c:v>
                </c:pt>
                <c:pt idx="10">
                  <c:v>3893</c:v>
                </c:pt>
                <c:pt idx="11">
                  <c:v>3697</c:v>
                </c:pt>
                <c:pt idx="12">
                  <c:v>3151</c:v>
                </c:pt>
                <c:pt idx="13">
                  <c:v>3419</c:v>
                </c:pt>
                <c:pt idx="14">
                  <c:v>2676</c:v>
                </c:pt>
                <c:pt idx="15">
                  <c:v>3073</c:v>
                </c:pt>
                <c:pt idx="16">
                  <c:v>2484</c:v>
                </c:pt>
                <c:pt idx="17">
                  <c:v>2022</c:v>
                </c:pt>
                <c:pt idx="18">
                  <c:v>1820</c:v>
                </c:pt>
                <c:pt idx="19">
                  <c:v>1998</c:v>
                </c:pt>
                <c:pt idx="20">
                  <c:v>1506</c:v>
                </c:pt>
                <c:pt idx="21">
                  <c:v>1121</c:v>
                </c:pt>
                <c:pt idx="22">
                  <c:v>2051</c:v>
                </c:pt>
                <c:pt idx="23">
                  <c:v>1891</c:v>
                </c:pt>
                <c:pt idx="24">
                  <c:v>1752</c:v>
                </c:pt>
                <c:pt idx="25">
                  <c:v>399</c:v>
                </c:pt>
                <c:pt idx="26">
                  <c:v>894</c:v>
                </c:pt>
                <c:pt idx="27">
                  <c:v>397</c:v>
                </c:pt>
                <c:pt idx="28">
                  <c:v>650</c:v>
                </c:pt>
                <c:pt idx="29">
                  <c:v>415</c:v>
                </c:pt>
                <c:pt idx="30">
                  <c:v>518</c:v>
                </c:pt>
                <c:pt idx="31">
                  <c:v>412</c:v>
                </c:pt>
                <c:pt idx="32">
                  <c:v>439</c:v>
                </c:pt>
                <c:pt idx="33">
                  <c:v>331</c:v>
                </c:pt>
                <c:pt idx="34">
                  <c:v>435</c:v>
                </c:pt>
                <c:pt idx="35">
                  <c:v>579</c:v>
                </c:pt>
                <c:pt idx="36">
                  <c:v>206</c:v>
                </c:pt>
                <c:pt idx="37">
                  <c:v>129</c:v>
                </c:pt>
                <c:pt idx="38">
                  <c:v>120</c:v>
                </c:pt>
                <c:pt idx="39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7-47A4-9A6D-A54FDB37004D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New Cases Outside of China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Sheet1!$A$2:$A$41</c:f>
              <c:numCache>
                <c:formatCode>dd\/mmm\/yy</c:formatCode>
                <c:ptCount val="40"/>
                <c:pt idx="0">
                  <c:v>43856</c:v>
                </c:pt>
                <c:pt idx="1">
                  <c:v>43857</c:v>
                </c:pt>
                <c:pt idx="2">
                  <c:v>43858</c:v>
                </c:pt>
                <c:pt idx="3">
                  <c:v>43859</c:v>
                </c:pt>
                <c:pt idx="4">
                  <c:v>43860</c:v>
                </c:pt>
                <c:pt idx="5">
                  <c:v>43861</c:v>
                </c:pt>
                <c:pt idx="6">
                  <c:v>43862</c:v>
                </c:pt>
                <c:pt idx="7">
                  <c:v>43863</c:v>
                </c:pt>
                <c:pt idx="8">
                  <c:v>43864</c:v>
                </c:pt>
                <c:pt idx="9">
                  <c:v>43865</c:v>
                </c:pt>
                <c:pt idx="10">
                  <c:v>43866</c:v>
                </c:pt>
                <c:pt idx="11">
                  <c:v>43867</c:v>
                </c:pt>
                <c:pt idx="12">
                  <c:v>43868</c:v>
                </c:pt>
                <c:pt idx="13">
                  <c:v>43869</c:v>
                </c:pt>
                <c:pt idx="14">
                  <c:v>43870</c:v>
                </c:pt>
                <c:pt idx="15">
                  <c:v>43871</c:v>
                </c:pt>
                <c:pt idx="16">
                  <c:v>43872</c:v>
                </c:pt>
                <c:pt idx="17">
                  <c:v>43873</c:v>
                </c:pt>
                <c:pt idx="18">
                  <c:v>43874</c:v>
                </c:pt>
                <c:pt idx="19">
                  <c:v>43875</c:v>
                </c:pt>
                <c:pt idx="20">
                  <c:v>43876</c:v>
                </c:pt>
                <c:pt idx="21">
                  <c:v>43877</c:v>
                </c:pt>
                <c:pt idx="22">
                  <c:v>43878</c:v>
                </c:pt>
                <c:pt idx="23">
                  <c:v>43879</c:v>
                </c:pt>
                <c:pt idx="24">
                  <c:v>43880</c:v>
                </c:pt>
                <c:pt idx="25">
                  <c:v>43881</c:v>
                </c:pt>
                <c:pt idx="26">
                  <c:v>43882</c:v>
                </c:pt>
                <c:pt idx="27">
                  <c:v>43883</c:v>
                </c:pt>
                <c:pt idx="28">
                  <c:v>43884</c:v>
                </c:pt>
                <c:pt idx="29">
                  <c:v>43885</c:v>
                </c:pt>
                <c:pt idx="30">
                  <c:v>43886</c:v>
                </c:pt>
                <c:pt idx="31">
                  <c:v>43887</c:v>
                </c:pt>
                <c:pt idx="32">
                  <c:v>43888</c:v>
                </c:pt>
                <c:pt idx="33">
                  <c:v>43889</c:v>
                </c:pt>
                <c:pt idx="34">
                  <c:v>43890</c:v>
                </c:pt>
                <c:pt idx="35">
                  <c:v>43891</c:v>
                </c:pt>
                <c:pt idx="36">
                  <c:v>43892</c:v>
                </c:pt>
                <c:pt idx="37">
                  <c:v>43893</c:v>
                </c:pt>
                <c:pt idx="38">
                  <c:v>43894</c:v>
                </c:pt>
                <c:pt idx="39">
                  <c:v>43895</c:v>
                </c:pt>
              </c:numCache>
            </c:numRef>
          </c:cat>
          <c:val>
            <c:numRef>
              <c:f>Sheet1!$E$2:$E$41</c:f>
              <c:numCache>
                <c:formatCode>General</c:formatCode>
                <c:ptCount val="40"/>
                <c:pt idx="0">
                  <c:v>6</c:v>
                </c:pt>
                <c:pt idx="1">
                  <c:v>8</c:v>
                </c:pt>
                <c:pt idx="2">
                  <c:v>19</c:v>
                </c:pt>
                <c:pt idx="3">
                  <c:v>12</c:v>
                </c:pt>
                <c:pt idx="4">
                  <c:v>14</c:v>
                </c:pt>
                <c:pt idx="5">
                  <c:v>24</c:v>
                </c:pt>
                <c:pt idx="6">
                  <c:v>26</c:v>
                </c:pt>
                <c:pt idx="7">
                  <c:v>14</c:v>
                </c:pt>
                <c:pt idx="8">
                  <c:v>7</c:v>
                </c:pt>
                <c:pt idx="9">
                  <c:v>6</c:v>
                </c:pt>
                <c:pt idx="10">
                  <c:v>32</c:v>
                </c:pt>
                <c:pt idx="11">
                  <c:v>25</c:v>
                </c:pt>
                <c:pt idx="12">
                  <c:v>54</c:v>
                </c:pt>
                <c:pt idx="13">
                  <c:v>18</c:v>
                </c:pt>
                <c:pt idx="14">
                  <c:v>19</c:v>
                </c:pt>
                <c:pt idx="15">
                  <c:v>12</c:v>
                </c:pt>
                <c:pt idx="16">
                  <c:v>76</c:v>
                </c:pt>
                <c:pt idx="17">
                  <c:v>46</c:v>
                </c:pt>
                <c:pt idx="18">
                  <c:v>6</c:v>
                </c:pt>
                <c:pt idx="19">
                  <c:v>58</c:v>
                </c:pt>
                <c:pt idx="20">
                  <c:v>21</c:v>
                </c:pt>
                <c:pt idx="21">
                  <c:v>157</c:v>
                </c:pt>
                <c:pt idx="22">
                  <c:v>111</c:v>
                </c:pt>
                <c:pt idx="23">
                  <c:v>10</c:v>
                </c:pt>
                <c:pt idx="24">
                  <c:v>120</c:v>
                </c:pt>
                <c:pt idx="25">
                  <c:v>149</c:v>
                </c:pt>
                <c:pt idx="26">
                  <c:v>127</c:v>
                </c:pt>
                <c:pt idx="27">
                  <c:v>202</c:v>
                </c:pt>
                <c:pt idx="28">
                  <c:v>367</c:v>
                </c:pt>
                <c:pt idx="29">
                  <c:v>300</c:v>
                </c:pt>
                <c:pt idx="30">
                  <c:v>390</c:v>
                </c:pt>
                <c:pt idx="31">
                  <c:v>459</c:v>
                </c:pt>
                <c:pt idx="32">
                  <c:v>746</c:v>
                </c:pt>
                <c:pt idx="33">
                  <c:v>1027</c:v>
                </c:pt>
                <c:pt idx="34">
                  <c:v>1318</c:v>
                </c:pt>
                <c:pt idx="35">
                  <c:v>1160</c:v>
                </c:pt>
                <c:pt idx="36">
                  <c:v>1598</c:v>
                </c:pt>
                <c:pt idx="37">
                  <c:v>1848</c:v>
                </c:pt>
                <c:pt idx="38">
                  <c:v>2103</c:v>
                </c:pt>
                <c:pt idx="39">
                  <c:v>2098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F7-47A4-9A6D-A54FDB370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31392"/>
        <c:axId val="75532928"/>
      </c:barChart>
      <c:dateAx>
        <c:axId val="75531392"/>
        <c:scaling>
          <c:orientation val="minMax"/>
        </c:scaling>
        <c:delete val="0"/>
        <c:axPos val="b"/>
        <c:numFmt formatCode="dd\/mmm\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32928"/>
        <c:crosses val="autoZero"/>
        <c:auto val="1"/>
        <c:lblOffset val="100"/>
        <c:baseTimeUnit val="days"/>
      </c:dateAx>
      <c:valAx>
        <c:axId val="7553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new,</a:t>
                </a:r>
                <a:r>
                  <a:rPr lang="en-US" baseline="0" dirty="0"/>
                  <a:t> confirmed daily cases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5.2083333333333391E-3"/>
              <c:y val="0.239503050154627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3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1678969816273"/>
          <c:y val="0.19669699714842911"/>
          <c:w val="0.25537376968503955"/>
          <c:h val="0.1127790545636294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 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0.02481</cdr:y>
    </cdr:from>
    <cdr:to>
      <cdr:x>1</cdr:x>
      <cdr:y>0.30609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526E1F01-655C-1049-8AE6-8331E07196E0}"/>
            </a:ext>
          </a:extLst>
        </cdr:cNvPr>
        <cdr:cNvSpPr/>
      </cdr:nvSpPr>
      <cdr:spPr>
        <a:xfrm xmlns:a="http://schemas.openxmlformats.org/drawingml/2006/main">
          <a:off x="-14288" y="113661"/>
          <a:ext cx="11044237" cy="128871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C8CF1-22D2-4A6A-9D70-C10401FC5644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70C3-6F31-489D-9BAB-FAAE5F9FCF3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268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RS-CoV" TargetMode="External" /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739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543" indent="-280978" defTabSz="914739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3912" indent="-224782" defTabSz="91473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3477" indent="-224782" defTabSz="91473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3041" indent="-224782" defTabSz="91473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2606" indent="-224782" defTabSz="91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2171" indent="-224782" defTabSz="91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1736" indent="-224782" defTabSz="91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21300" indent="-224782" defTabSz="91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310E9F-03D1-4D1A-81EB-F78850F4AE81}" type="slidenum">
              <a:rPr lang="en-US"/>
              <a:pPr/>
              <a:t>10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874" y="4344456"/>
            <a:ext cx="5640253" cy="41130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During the 20th century there were three serious influenza pandemics, killing millions of people:</a:t>
            </a:r>
            <a:endParaRPr lang="en-US" sz="1600" dirty="0">
              <a:cs typeface="Times New Roman" pitchFamily="18" charset="0"/>
            </a:endParaRPr>
          </a:p>
          <a:p>
            <a:pPr fontAlgn="ctr"/>
            <a:r>
              <a:rPr lang="en-US" sz="1600" b="1" dirty="0">
                <a:solidFill>
                  <a:srgbClr val="000000"/>
                </a:solidFill>
                <a:cs typeface="Times New Roman" pitchFamily="18" charset="0"/>
              </a:rPr>
              <a:t>1918  </a:t>
            </a: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The Spanish Flu killed tens of millions of people around the world, including at least 500,000 people in the United States. </a:t>
            </a:r>
            <a:endParaRPr lang="en-US" sz="1600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Within Wuhan, among testing of ILI samples, no children were positive in November and December of 2019 and in the first two weeks of January 2020. 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61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9CF1F-6E34-42E8-90A6-27AACC14C361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874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Case fatality rate increases with increase in age above 60 years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CF1F-6E34-42E8-90A6-27AACC14C361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134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The median time from onset to complete clinical recovery for mild cases is ~2 </a:t>
            </a:r>
            <a:r>
              <a:rPr lang="en-US" sz="1200" b="1" dirty="0" err="1"/>
              <a:t>wks</a:t>
            </a:r>
            <a:r>
              <a:rPr lang="en-US" sz="1200" b="1" dirty="0"/>
              <a:t> and 3-6 weeks for severe or critical cases.  </a:t>
            </a:r>
          </a:p>
          <a:p>
            <a:endParaRPr lang="en-US" sz="1200" b="1" dirty="0"/>
          </a:p>
          <a:p>
            <a:r>
              <a:rPr lang="en-US" sz="1200" b="1" dirty="0"/>
              <a:t>Time Period</a:t>
            </a:r>
          </a:p>
          <a:p>
            <a:r>
              <a:rPr lang="en-US" sz="1200" b="1" dirty="0"/>
              <a:t>Among </a:t>
            </a:r>
            <a:r>
              <a:rPr lang="en-US" sz="1200" b="1" dirty="0" err="1"/>
              <a:t>pts</a:t>
            </a:r>
            <a:r>
              <a:rPr lang="en-US" sz="1200" b="1" dirty="0"/>
              <a:t> who have died, the time from symptom onset to outcome ranges from 2-8 wks.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</a:rPr>
              <a:t>From exposure to symptom onset is 5-6 days;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5564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600" b="1" dirty="0"/>
              <a:t>With influenza, people who are infected but not yet sick are major drivers of transmission, which does not appear to be the case for COVID-19.</a:t>
            </a:r>
          </a:p>
          <a:p>
            <a:pPr lvl="1"/>
            <a:r>
              <a:rPr lang="en-US" sz="2600" b="1" dirty="0"/>
              <a:t>Only 1% of COVID-19 cases do not have symptoms, and most develop symptoms within 2 days.</a:t>
            </a:r>
          </a:p>
          <a:p>
            <a:pPr lvl="1"/>
            <a:r>
              <a:rPr lang="en-US" sz="2600" b="1" dirty="0"/>
              <a:t>That means-</a:t>
            </a:r>
          </a:p>
          <a:p>
            <a:pPr lvl="1"/>
            <a:r>
              <a:rPr lang="en-US" sz="2600" b="1" dirty="0"/>
              <a:t>For influenza, Transmission of virus before appearance of symptoms – is a major driver of transmission </a:t>
            </a:r>
          </a:p>
          <a:p>
            <a:pPr lvl="1"/>
            <a:r>
              <a:rPr lang="en-US" sz="2600" b="1" dirty="0"/>
              <a:t>In contrast, people can shed COVID-19 virus just 24-48 </a:t>
            </a:r>
            <a:r>
              <a:rPr lang="en-US" sz="2600" b="1" dirty="0" err="1"/>
              <a:t>hrs</a:t>
            </a:r>
            <a:r>
              <a:rPr lang="en-US" sz="2600" b="1" dirty="0"/>
              <a:t> prior to symptom onset, this does not appear to be a major driver of transmission.</a:t>
            </a:r>
          </a:p>
          <a:p>
            <a:pPr lvl="1"/>
            <a:endParaRPr lang="en-US" sz="2600" b="1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447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The reproductive number – the number of secondary infections generated from one infected individual – is understood to be b/n 2 and 2.5 for COVID-19 virus, higher than for influenza.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6170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R0 ( R naught or Replication number signifies how many persons can be affected by a virus in optimal conditions in general.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CF1F-6E34-42E8-90A6-27AACC14C361}" type="slidenum">
              <a:rPr lang="en-IN" smtClean="0"/>
              <a:pPr/>
              <a:t>58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1722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Globally, about 3.4% of reported COVID-19 cases have died. By comparison, seasonal flu generally kills far fewer than 1% of those infected.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E084-298F-448B-BCFE-973F3F9BE41B}" type="slidenum">
              <a:rPr lang="en-IN" smtClean="0"/>
              <a:pPr/>
              <a:t>60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2219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However, clinical trials of therapeutics are now being done, and more than 20 vaccines are in development.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61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7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can see is while cases in China seems to be going down , cases outside China are growing every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A4832-E4E9-4327-A3B5-ED0DEDFA37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0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Some ill individuals (“super-spreaders”) appeared to be </a:t>
            </a:r>
            <a:r>
              <a:rPr lang="en-US" sz="2000" b="1" i="1" dirty="0" err="1"/>
              <a:t>hyperinfectious</a:t>
            </a:r>
            <a:r>
              <a:rPr lang="en-US" sz="2000" b="1" i="1" dirty="0"/>
              <a:t> and were capable of transmitting infection to 10–40 contacts, </a:t>
            </a:r>
            <a:r>
              <a:rPr lang="en-US" sz="2000" b="1" i="1" u="sng" dirty="0"/>
              <a:t>although most infections resulted in spread either to no one or to three or fewer individuals.</a:t>
            </a:r>
            <a:r>
              <a:rPr lang="en-US" sz="2000" u="sng" dirty="0"/>
              <a:t> </a:t>
            </a:r>
            <a:r>
              <a:rPr lang="en-US" sz="2400" dirty="0"/>
              <a:t>SARS originated in Guangdong, China in November 2002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Affected 8096 persons, 774 deaths in 26 countries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u="sng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5098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WHO estimates that each month, 89 million medical masks will be required for the COVID-19 response; 76 million examination gloves, and 1.6 million goggles.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92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9549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wear a mask if you are ill with COVID-19 symptoms (especially coughing) or looking after someone who may have COVID-19. Disposable face mask can only be used once.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93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638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100" b="1" dirty="0"/>
              <a:t>A total &gt;one lakh reported cases globally, and 3281 deaths. </a:t>
            </a:r>
          </a:p>
          <a:p>
            <a:pPr lvl="1"/>
            <a:r>
              <a:rPr lang="en-US" sz="2700" b="1" dirty="0"/>
              <a:t>In the past 24 hours, China reported 143 cases. </a:t>
            </a:r>
          </a:p>
          <a:p>
            <a:pPr lvl="1"/>
            <a:r>
              <a:rPr lang="en-US" sz="2700" b="1" dirty="0"/>
              <a:t>Most cases continue to be reported from Hubei province, </a:t>
            </a:r>
          </a:p>
          <a:p>
            <a:pPr lvl="1"/>
            <a:r>
              <a:rPr lang="en-US" sz="2700" b="1" dirty="0"/>
              <a:t>8 provinces have not reported any cases in the last 14 days. </a:t>
            </a:r>
          </a:p>
          <a:p>
            <a:pPr lvl="1"/>
            <a:r>
              <a:rPr lang="en-US" sz="2700" b="1" dirty="0"/>
              <a:t>Outside China, 2055 cases were reported in 33 countries. </a:t>
            </a:r>
          </a:p>
          <a:p>
            <a:pPr lvl="1"/>
            <a:r>
              <a:rPr lang="en-US" sz="2700" b="1" dirty="0"/>
              <a:t>Around 80% of those cases continue to come from just three countries. 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97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790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/>
              <a:t>All cases outside middle east have been associated with contact or travel to six countries in or near the Arabian Peninsula: </a:t>
            </a:r>
            <a:r>
              <a:rPr lang="en-US" sz="1200" dirty="0"/>
              <a:t>Jordan, Kuwait, Oman, Qatar, Saudi Arabia, and United Arab Emirates.</a:t>
            </a:r>
          </a:p>
          <a:p>
            <a:r>
              <a:rPr lang="en-US" sz="1200" dirty="0"/>
              <a:t>Cases have also been reported in France, Italy, Tunisia, Germany, Spain, and the UK. </a:t>
            </a:r>
          </a:p>
          <a:p>
            <a:r>
              <a:rPr lang="en-US" sz="1100" b="1" dirty="0"/>
              <a:t>The median IP; 5 days (max 9–12 days).</a:t>
            </a:r>
          </a:p>
          <a:p>
            <a:r>
              <a:rPr lang="en-US" sz="1100" b="1" dirty="0"/>
              <a:t>Begin with cough and fever,  progress to ARDS and respiratory failure within a week</a:t>
            </a:r>
            <a:r>
              <a:rPr lang="en-US" sz="1100" b="1" u="sng" dirty="0"/>
              <a:t>.  Some cases manifest as mild URI only. </a:t>
            </a:r>
          </a:p>
          <a:p>
            <a:r>
              <a:rPr lang="en-US" sz="1100" b="1" dirty="0"/>
              <a:t> Renal failure has been noted</a:t>
            </a:r>
          </a:p>
          <a:p>
            <a:r>
              <a:rPr lang="en-US" sz="1100" b="1" dirty="0"/>
              <a:t>Diarrhea and vomiting are also common</a:t>
            </a:r>
            <a:r>
              <a:rPr lang="en-US" sz="1100" dirty="0"/>
              <a:t> and </a:t>
            </a:r>
            <a:r>
              <a:rPr lang="en-US" sz="1100" b="1" dirty="0"/>
              <a:t>pericarditis</a:t>
            </a:r>
            <a:r>
              <a:rPr lang="en-US" sz="1100" dirty="0"/>
              <a:t> has been reported.</a:t>
            </a:r>
            <a:endParaRPr lang="en-US" sz="1100" b="1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04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1" i="1" u="sng" dirty="0">
                <a:solidFill>
                  <a:srgbClr val="002060"/>
                </a:solidFill>
                <a:cs typeface="Tahoma" panose="020B0604030504040204" pitchFamily="34" charset="0"/>
              </a:rPr>
              <a:t>The use of antibiotics to treat viral respiratory infections represents a major cause of abuse of these drugs.</a:t>
            </a:r>
          </a:p>
          <a:p>
            <a:endParaRPr lang="en-IN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242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during colder months in temperate climates and rainy season in the tropics.</a:t>
            </a:r>
            <a:endParaRPr lang="en-IN" sz="240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Adults who are in contact with young children have more colds than those who are not.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u="sng" dirty="0">
                <a:solidFill>
                  <a:srgbClr val="002060"/>
                </a:solidFill>
              </a:rPr>
              <a:t>Remain high until age 6, </a:t>
            </a:r>
            <a:r>
              <a:rPr lang="en-IN" sz="2400" dirty="0">
                <a:solidFill>
                  <a:srgbClr val="002060"/>
                </a:solidFill>
              </a:rPr>
              <a:t>then </a:t>
            </a:r>
            <a:r>
              <a:rPr lang="en-IN" sz="2400" dirty="0" err="1">
                <a:solidFill>
                  <a:srgbClr val="002060"/>
                </a:solidFill>
              </a:rPr>
              <a:t>progressivly</a:t>
            </a:r>
            <a:r>
              <a:rPr lang="en-IN" sz="2400" dirty="0">
                <a:solidFill>
                  <a:srgbClr val="002060"/>
                </a:solidFill>
              </a:rPr>
              <a:t> decreases.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652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</a:rPr>
              <a:t>have demonstrated that are acquired early in life and increase in prevalence with advancing age.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51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/>
              <a:t>Comparisons of the genetic sequences of this virus and other virus samples have shown similarities to </a:t>
            </a:r>
            <a:r>
              <a:rPr lang="en-US" sz="1200" b="1" i="1" dirty="0">
                <a:hlinkClick r:id="rId3" tooltip="SARS-CoV"/>
              </a:rPr>
              <a:t>SARS-</a:t>
            </a:r>
            <a:r>
              <a:rPr lang="en-US" sz="1200" b="1" i="1" dirty="0" err="1">
                <a:hlinkClick r:id="rId3" tooltip="SARS-CoV"/>
              </a:rPr>
              <a:t>CoV</a:t>
            </a:r>
            <a:r>
              <a:rPr lang="en-US" sz="1200" b="1" i="1" dirty="0"/>
              <a:t> (80%) and bat coronaviruses (96%), which makes an ultimate origin in bats likely.</a:t>
            </a:r>
            <a:r>
              <a:rPr lang="en-US" sz="1200" b="1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17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Avoid touching your eyes, mouth, or nose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785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/>
              <a:t>Positive for COVID-19 virus decreased over time from a peak of </a:t>
            </a:r>
            <a:r>
              <a:rPr lang="en-US" sz="2200" b="1" u="sng" dirty="0"/>
              <a:t>0.5% positive on 30 January </a:t>
            </a:r>
            <a:r>
              <a:rPr lang="en-US" sz="2200" b="1" dirty="0"/>
              <a:t>to </a:t>
            </a:r>
            <a:r>
              <a:rPr lang="en-US" sz="2200" b="1" u="sng" dirty="0"/>
              <a:t>0.02% on 16 February</a:t>
            </a:r>
            <a:r>
              <a:rPr lang="en-US" sz="2200" b="1" dirty="0"/>
              <a:t>. 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70C3-6F31-489D-9BAB-FAAE5F9FCF33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137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610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225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90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7D162E-F592-4B2D-81F3-B18B4FDAC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1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1619999"/>
            <a:ext cx="4462439" cy="316394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16142" y="1619251"/>
            <a:ext cx="3306365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06/03/2020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8062811" y="0"/>
            <a:ext cx="1081189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72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521494" y="2349499"/>
            <a:ext cx="8101013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7" y="3068638"/>
            <a:ext cx="7019926" cy="257301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494" y="1620000"/>
            <a:ext cx="8101013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1C5F-68FF-6D44-A478-9F19F1884CC6}"/>
              </a:ext>
            </a:extLst>
          </p:cNvPr>
          <p:cNvSpPr txBox="1">
            <a:spLocks/>
          </p:cNvSpPr>
          <p:nvPr userDrawn="1"/>
        </p:nvSpPr>
        <p:spPr>
          <a:xfrm flipV="1">
            <a:off x="8081962" y="0"/>
            <a:ext cx="1062038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A420-20EF-2843-A237-8C33DAC3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86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826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69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81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55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43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5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4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80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B9401-1616-4DC6-8605-1AB173676D88}" type="datetimeFigureOut">
              <a:rPr lang="en-IN" smtClean="0"/>
              <a:pPr/>
              <a:t>17-03-2020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1DDB-EC41-42D7-9E5C-28B63C1E7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11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uman_parainfluenza_viruses" TargetMode="External" /><Relationship Id="rId3" Type="http://schemas.openxmlformats.org/officeDocument/2006/relationships/hyperlink" Target="https://en.wikipedia.org/wiki/Human_coronavirus" TargetMode="External" /><Relationship Id="rId7" Type="http://schemas.openxmlformats.org/officeDocument/2006/relationships/hyperlink" Target="https://en.wikipedia.org/wiki/Enterovirus" TargetMode="External" /><Relationship Id="rId2" Type="http://schemas.openxmlformats.org/officeDocument/2006/relationships/hyperlink" Target="https://en.wikipedia.org/wiki/Rhinovirus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en.wikipedia.org/wiki/Human_respiratory_syncytial_virus" TargetMode="External" /><Relationship Id="rId5" Type="http://schemas.openxmlformats.org/officeDocument/2006/relationships/hyperlink" Target="https://en.wikipedia.org/wiki/Adenoviridae" TargetMode="External" /><Relationship Id="rId10" Type="http://schemas.openxmlformats.org/officeDocument/2006/relationships/image" Target="../media/image15.png" /><Relationship Id="rId4" Type="http://schemas.openxmlformats.org/officeDocument/2006/relationships/hyperlink" Target="https://en.wikipedia.org/wiki/Orthomyxoviridae" TargetMode="External" /><Relationship Id="rId9" Type="http://schemas.openxmlformats.org/officeDocument/2006/relationships/hyperlink" Target="https://en.wikipedia.org/wiki/Metapneumovirus" TargetMode="Externa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hyperlink" Target="https://en.wikipedia.org/wiki/Human_coronavirus_OC43" TargetMode="External" /><Relationship Id="rId7" Type="http://schemas.openxmlformats.org/officeDocument/2006/relationships/hyperlink" Target="https://en.wikipedia.org/wiki/Novel_coronavirus_(2019-nCoV)" TargetMode="External" /><Relationship Id="rId2" Type="http://schemas.openxmlformats.org/officeDocument/2006/relationships/hyperlink" Target="https://en.wikipedia.org/wiki/Human_coronavirus_229E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en.wikipedia.org/wiki/SARS_coronavirus" TargetMode="External" /><Relationship Id="rId5" Type="http://schemas.openxmlformats.org/officeDocument/2006/relationships/hyperlink" Target="https://en.wikipedia.org/wiki/Human_coronavirus_HKU1" TargetMode="External" /><Relationship Id="rId4" Type="http://schemas.openxmlformats.org/officeDocument/2006/relationships/hyperlink" Target="https://en.wikipedia.org/wiki/Human_coronavirus_NL63" TargetMode="Externa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onchitis" TargetMode="Externa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en.wikipedia.org/wiki/Bacterial_pneumonia" TargetMode="External" /><Relationship Id="rId5" Type="http://schemas.openxmlformats.org/officeDocument/2006/relationships/hyperlink" Target="https://en.wikipedia.org/wiki/Viral_pneumonia" TargetMode="External" /><Relationship Id="rId4" Type="http://schemas.openxmlformats.org/officeDocument/2006/relationships/hyperlink" Target="https://en.wikipedia.org/wiki/Pneumonia" TargetMode="External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hyperlink" Target="https://en.wikipedia.org/wiki/RNA" TargetMode="External" /><Relationship Id="rId7" Type="http://schemas.openxmlformats.org/officeDocument/2006/relationships/hyperlink" Target="https://en.wikipedia.org/wiki/RNA_virus" TargetMode="External" /><Relationship Id="rId2" Type="http://schemas.openxmlformats.org/officeDocument/2006/relationships/hyperlink" Target="https://en.wikipedia.org/wiki/Enveloped_virus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en.wikipedia.org/wiki/Kilobase" TargetMode="External" /><Relationship Id="rId5" Type="http://schemas.openxmlformats.org/officeDocument/2006/relationships/hyperlink" Target="https://en.wikipedia.org/wiki/Genome_size" TargetMode="External" /><Relationship Id="rId4" Type="http://schemas.openxmlformats.org/officeDocument/2006/relationships/hyperlink" Target="https://en.wikipedia.org/wiki/Genome" TargetMode="External" /><Relationship Id="rId9" Type="http://schemas.openxmlformats.org/officeDocument/2006/relationships/image" Target="../media/image20.pn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6.png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RS-CoV" TargetMode="Externa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1.jpeg" /><Relationship Id="rId4" Type="http://schemas.openxmlformats.org/officeDocument/2006/relationships/image" Target="../media/image26.png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png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png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33.emf" /><Relationship Id="rId1" Type="http://schemas.openxmlformats.org/officeDocument/2006/relationships/slideLayout" Target="../slideLayouts/slideLayout4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7.jpeg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png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3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40.png" 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3.png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9.png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3.png" /><Relationship Id="rId4" Type="http://schemas.openxmlformats.org/officeDocument/2006/relationships/image" Target="../media/image52.png" 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7.xml" 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 /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7.xml" 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 /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7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60.png" /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 /><Relationship Id="rId1" Type="http://schemas.openxmlformats.org/officeDocument/2006/relationships/slideLayout" Target="../slideLayouts/slideLayout6.xml" 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6.xml" 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5.wmf" /><Relationship Id="rId4" Type="http://schemas.openxmlformats.org/officeDocument/2006/relationships/oleObject" Target="../embeddings/oleObject1.bin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 /><Relationship Id="rId1" Type="http://schemas.openxmlformats.org/officeDocument/2006/relationships/slideLayout" Target="../slideLayouts/slideLayout6.xml" 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 /><Relationship Id="rId1" Type="http://schemas.openxmlformats.org/officeDocument/2006/relationships/slideLayout" Target="../slideLayouts/slideLayout6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 /><Relationship Id="rId1" Type="http://schemas.openxmlformats.org/officeDocument/2006/relationships/slideLayout" Target="../slideLayouts/slideLayout6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 /><Relationship Id="rId1" Type="http://schemas.openxmlformats.org/officeDocument/2006/relationships/slideLayout" Target="../slideLayouts/slideLayout6.xml" 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 /><Relationship Id="rId1" Type="http://schemas.openxmlformats.org/officeDocument/2006/relationships/slideLayout" Target="../slideLayouts/slideLayout6.xml" 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 /><Relationship Id="rId1" Type="http://schemas.openxmlformats.org/officeDocument/2006/relationships/slideLayout" Target="../slideLayouts/slideLayout6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 /><Relationship Id="rId1" Type="http://schemas.openxmlformats.org/officeDocument/2006/relationships/slideLayout" Target="../slideLayouts/slideLayout7.xml" 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 /><Relationship Id="rId1" Type="http://schemas.openxmlformats.org/officeDocument/2006/relationships/slideLayout" Target="../slideLayouts/slideLayout7.xml" 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 /><Relationship Id="rId1" Type="http://schemas.openxmlformats.org/officeDocument/2006/relationships/slideLayout" Target="../slideLayouts/slideLayout7.xml" 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 /><Relationship Id="rId1" Type="http://schemas.openxmlformats.org/officeDocument/2006/relationships/slideLayout" Target="../slideLayouts/slideLayout7.xml" 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 /><Relationship Id="rId1" Type="http://schemas.openxmlformats.org/officeDocument/2006/relationships/slideLayout" Target="../slideLayouts/slideLayout7.xml" 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 Critical analysis.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COVID-19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Facts And Figures.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6768752" cy="2256656"/>
          </a:xfrm>
        </p:spPr>
        <p:txBody>
          <a:bodyPr>
            <a:normAutofit lnSpcReduction="10000"/>
          </a:bodyPr>
          <a:lstStyle/>
          <a:p>
            <a:r>
              <a:rPr lang="en-IN" b="1" dirty="0" err="1">
                <a:solidFill>
                  <a:srgbClr val="0070C0"/>
                </a:solidFill>
              </a:rPr>
              <a:t>Dr.</a:t>
            </a:r>
            <a:r>
              <a:rPr lang="en-IN" b="1" dirty="0">
                <a:solidFill>
                  <a:srgbClr val="0070C0"/>
                </a:solidFill>
              </a:rPr>
              <a:t> </a:t>
            </a:r>
            <a:r>
              <a:rPr lang="en-IN" b="1" dirty="0" err="1">
                <a:solidFill>
                  <a:srgbClr val="0070C0"/>
                </a:solidFill>
              </a:rPr>
              <a:t>Shiddappa</a:t>
            </a:r>
            <a:r>
              <a:rPr lang="en-IN" b="1" dirty="0">
                <a:solidFill>
                  <a:srgbClr val="0070C0"/>
                </a:solidFill>
              </a:rPr>
              <a:t> </a:t>
            </a:r>
            <a:r>
              <a:rPr lang="en-IN" b="1" dirty="0" err="1">
                <a:solidFill>
                  <a:srgbClr val="0070C0"/>
                </a:solidFill>
              </a:rPr>
              <a:t>Gundikeri</a:t>
            </a:r>
            <a:endParaRPr lang="en-IN" b="1" dirty="0">
              <a:solidFill>
                <a:srgbClr val="0070C0"/>
              </a:solidFill>
            </a:endParaRPr>
          </a:p>
          <a:p>
            <a:r>
              <a:rPr lang="en-IN" b="1" dirty="0">
                <a:solidFill>
                  <a:srgbClr val="0070C0"/>
                </a:solidFill>
              </a:rPr>
              <a:t>Department of medicine</a:t>
            </a:r>
          </a:p>
          <a:p>
            <a:r>
              <a:rPr lang="en-IN" b="1" dirty="0">
                <a:solidFill>
                  <a:srgbClr val="0070C0"/>
                </a:solidFill>
              </a:rPr>
              <a:t>KIMS HUBLI</a:t>
            </a:r>
          </a:p>
          <a:p>
            <a:r>
              <a:rPr lang="en-IN" b="1" dirty="0">
                <a:solidFill>
                  <a:srgbClr val="0070C0"/>
                </a:solidFill>
              </a:rPr>
              <a:t>16/3/2020</a:t>
            </a:r>
          </a:p>
        </p:txBody>
      </p:sp>
    </p:spTree>
    <p:extLst>
      <p:ext uri="{BB962C8B-B14F-4D97-AF65-F5344CB8AC3E}">
        <p14:creationId xmlns:p14="http://schemas.microsoft.com/office/powerpoint/2010/main" val="311780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Are we due for the next influenza pandemic?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Other serious flu pandemics during 20</a:t>
            </a:r>
            <a:r>
              <a:rPr lang="en-US" sz="2800" b="1" baseline="30000" dirty="0">
                <a:solidFill>
                  <a:srgbClr val="0070C0"/>
                </a:solidFill>
              </a:rPr>
              <a:t>th</a:t>
            </a:r>
            <a:r>
              <a:rPr lang="en-US" sz="2800" b="1" dirty="0">
                <a:solidFill>
                  <a:srgbClr val="0070C0"/>
                </a:solidFill>
              </a:rPr>
              <a:t> century-      </a:t>
            </a:r>
            <a:r>
              <a:rPr lang="en-US" sz="2400" b="1" u="sng" dirty="0">
                <a:solidFill>
                  <a:srgbClr val="0070C0"/>
                </a:solidFill>
              </a:rPr>
              <a:t>1957, 1968</a:t>
            </a:r>
          </a:p>
          <a:p>
            <a:pPr lvl="2" fontAlgn="ctr"/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1957 –H2N2-The Asian Flu- </a:t>
            </a:r>
            <a:r>
              <a:rPr lang="en-US" sz="2600" b="1" dirty="0">
                <a:solidFill>
                  <a:srgbClr val="000000"/>
                </a:solidFill>
                <a:cs typeface="Times New Roman" pitchFamily="18" charset="0"/>
              </a:rPr>
              <a:t>killed </a:t>
            </a:r>
            <a:r>
              <a:rPr lang="en-US" sz="2600" b="1" u="sng" dirty="0">
                <a:solidFill>
                  <a:srgbClr val="000000"/>
                </a:solidFill>
                <a:cs typeface="Times New Roman" pitchFamily="18" charset="0"/>
              </a:rPr>
              <a:t>20 lakhs people</a:t>
            </a:r>
            <a:r>
              <a:rPr lang="en-US" sz="2600" b="1" dirty="0">
                <a:solidFill>
                  <a:srgbClr val="000000"/>
                </a:solidFill>
                <a:cs typeface="Times New Roman" pitchFamily="18" charset="0"/>
              </a:rPr>
              <a:t>, including 70,000 in the US. </a:t>
            </a:r>
            <a:endParaRPr lang="en-US" sz="2600" b="1" dirty="0">
              <a:cs typeface="Times New Roman" pitchFamily="18" charset="0"/>
            </a:endParaRPr>
          </a:p>
          <a:p>
            <a:pPr lvl="2" fontAlgn="ctr"/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1968- H3N2- The Hong Kong Flu- </a:t>
            </a:r>
            <a:r>
              <a:rPr lang="en-US" sz="2600" b="1" u="sng" dirty="0">
                <a:solidFill>
                  <a:srgbClr val="000000"/>
                </a:solidFill>
                <a:cs typeface="Times New Roman" pitchFamily="18" charset="0"/>
              </a:rPr>
              <a:t>killed 10 lakhs people</a:t>
            </a:r>
            <a:r>
              <a:rPr lang="en-US" sz="2600" b="1" dirty="0">
                <a:solidFill>
                  <a:srgbClr val="000000"/>
                </a:solidFill>
                <a:cs typeface="Times New Roman" pitchFamily="18" charset="0"/>
              </a:rPr>
              <a:t>, including 34,000 in the US.  </a:t>
            </a:r>
            <a:endParaRPr lang="en-US" sz="26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They tend to occur in cycles, every 10-40 </a:t>
            </a:r>
            <a:r>
              <a:rPr lang="en-US" sz="2800" b="1" dirty="0" err="1">
                <a:solidFill>
                  <a:srgbClr val="0070C0"/>
                </a:solidFill>
              </a:rPr>
              <a:t>yrs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There was no major pandemic since many years.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Yes, we are due for such pandemics.</a:t>
            </a:r>
          </a:p>
        </p:txBody>
      </p:sp>
    </p:spTree>
    <p:extLst>
      <p:ext uri="{BB962C8B-B14F-4D97-AF65-F5344CB8AC3E}">
        <p14:creationId xmlns:p14="http://schemas.microsoft.com/office/powerpoint/2010/main" val="34907475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D97A-1C8F-44D6-9C05-C8CBB52D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Conclusions</a:t>
            </a:r>
            <a:endParaRPr lang="en-IN" sz="40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72A1A-C959-4F84-8668-4C50DD9A1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2"/>
            <a:ext cx="8119814" cy="525658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cs typeface="Arial" panose="020B0604020202020204" pitchFamily="34" charset="0"/>
              </a:rPr>
              <a:t>COVID-19 respiratory pathogen, easily transmissible from person to person</a:t>
            </a:r>
          </a:p>
          <a:p>
            <a:r>
              <a:rPr lang="en-US" b="1" dirty="0">
                <a:cs typeface="Arial" panose="020B0604020202020204" pitchFamily="34" charset="0"/>
              </a:rPr>
              <a:t>Elderly and co-morbid are at higher risk</a:t>
            </a:r>
          </a:p>
          <a:p>
            <a:r>
              <a:rPr lang="en-US" b="1" dirty="0">
                <a:cs typeface="Arial" panose="020B0604020202020204" pitchFamily="34" charset="0"/>
              </a:rPr>
              <a:t>Cases rising outside China, including in India.</a:t>
            </a:r>
          </a:p>
          <a:p>
            <a:r>
              <a:rPr lang="en-US" b="1" dirty="0">
                <a:cs typeface="Arial" panose="020B0604020202020204" pitchFamily="34" charset="0"/>
              </a:rPr>
              <a:t>China has a principle of early identification, early isolation, early diagnosis and early treatment.</a:t>
            </a:r>
          </a:p>
          <a:p>
            <a:r>
              <a:rPr lang="en-US" b="1" dirty="0">
                <a:cs typeface="Arial" panose="020B0604020202020204" pitchFamily="34" charset="0"/>
              </a:rPr>
              <a:t>Containment for elimination possible with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Case management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Contact tracing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Health system strengthening (isolation wards, medical supplies)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Public awareness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It is not deadly to most people, but it can kill. 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D5FAFC-ECCD-4699-B6D2-60CE19172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255110"/>
            <a:ext cx="1257300" cy="5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928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305051" cy="43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80526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4459696"/>
            <a:ext cx="36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Be Aware,</a:t>
            </a:r>
          </a:p>
          <a:p>
            <a:r>
              <a:rPr lang="en-US" sz="4000" b="1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Do not Panic</a:t>
            </a:r>
          </a:p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194356" y="5674509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48664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Recent coronavirus pandemics</a:t>
            </a:r>
            <a:endParaRPr lang="en-IN" sz="36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770984" cy="4497363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2002–2003-</a:t>
            </a:r>
            <a:r>
              <a:rPr lang="en-US" sz="2800" b="1" i="1" u="sng" dirty="0">
                <a:solidFill>
                  <a:srgbClr val="0070C0"/>
                </a:solidFill>
              </a:rPr>
              <a:t> SARS-</a:t>
            </a:r>
            <a:r>
              <a:rPr lang="en-US" sz="2800" b="1" i="1" u="sng" dirty="0" err="1">
                <a:solidFill>
                  <a:srgbClr val="0070C0"/>
                </a:solidFill>
              </a:rPr>
              <a:t>CoV</a:t>
            </a:r>
            <a:r>
              <a:rPr lang="en-US" sz="2800" b="1" i="1" u="sng" dirty="0">
                <a:solidFill>
                  <a:srgbClr val="0070C0"/>
                </a:solidFill>
              </a:rPr>
              <a:t> </a:t>
            </a:r>
            <a:r>
              <a:rPr lang="en-US" sz="2800" b="1" i="1" dirty="0"/>
              <a:t>; </a:t>
            </a:r>
            <a:r>
              <a:rPr lang="en-IN" sz="2800" b="1" dirty="0">
                <a:solidFill>
                  <a:srgbClr val="0070C0"/>
                </a:solidFill>
              </a:rPr>
              <a:t>Severe acute respiratory syndrome.</a:t>
            </a:r>
            <a:r>
              <a:rPr lang="en-US" sz="2800" b="1" u="sng" dirty="0"/>
              <a:t> </a:t>
            </a:r>
          </a:p>
          <a:p>
            <a:pPr lvl="1"/>
            <a:r>
              <a:rPr lang="en-US" sz="2400" b="1" dirty="0"/>
              <a:t>Began in China, spread to 28 countries in Asia, Europe, America.</a:t>
            </a:r>
          </a:p>
          <a:p>
            <a:pPr lvl="1"/>
            <a:r>
              <a:rPr lang="en-US" sz="2400" b="1" u="sng" dirty="0">
                <a:solidFill>
                  <a:srgbClr val="0070C0"/>
                </a:solidFill>
              </a:rPr>
              <a:t>Total cases(~90% in China); </a:t>
            </a:r>
            <a:r>
              <a:rPr lang="en-US" sz="2400" b="1" u="sng" dirty="0"/>
              <a:t>8000  </a:t>
            </a:r>
            <a:r>
              <a:rPr lang="en-US" sz="2400" b="1" dirty="0"/>
              <a:t>with</a:t>
            </a:r>
            <a:r>
              <a:rPr lang="en-IN" sz="2400" b="1" u="sng" dirty="0"/>
              <a:t> </a:t>
            </a:r>
            <a:r>
              <a:rPr lang="en-IN" sz="2400" b="1" u="sng" dirty="0" err="1">
                <a:solidFill>
                  <a:srgbClr val="002060"/>
                </a:solidFill>
              </a:rPr>
              <a:t>Martality</a:t>
            </a:r>
            <a:r>
              <a:rPr lang="en-IN" sz="2400" b="1" u="sng" dirty="0">
                <a:solidFill>
                  <a:srgbClr val="002060"/>
                </a:solidFill>
              </a:rPr>
              <a:t> rate-10%  </a:t>
            </a:r>
            <a:endParaRPr lang="en-US" sz="2400" dirty="0">
              <a:solidFill>
                <a:srgbClr val="002060"/>
              </a:solidFill>
            </a:endParaRPr>
          </a:p>
          <a:p>
            <a:pPr lvl="1"/>
            <a:r>
              <a:rPr lang="en-US" sz="2400" b="1" i="1" u="sng" dirty="0">
                <a:solidFill>
                  <a:srgbClr val="0070C0"/>
                </a:solidFill>
              </a:rPr>
              <a:t>The disease was milder in the US and less severe among children.</a:t>
            </a:r>
          </a:p>
          <a:p>
            <a:pPr lvl="1"/>
            <a:r>
              <a:rPr lang="en-US" sz="2400" b="1" dirty="0"/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The natural reservoir- Bat</a:t>
            </a:r>
          </a:p>
          <a:p>
            <a:pPr lvl="2"/>
            <a:r>
              <a:rPr lang="en-US" sz="1600" dirty="0"/>
              <a:t>The outbreak originated from human contact with infected semi-domesticated animals. </a:t>
            </a:r>
          </a:p>
          <a:p>
            <a:pPr lvl="1"/>
            <a:endParaRPr lang="en-US" sz="2000" b="1" dirty="0"/>
          </a:p>
          <a:p>
            <a:pPr lvl="1"/>
            <a:endParaRPr lang="en-US" b="1" i="1" u="sng" dirty="0">
              <a:solidFill>
                <a:srgbClr val="0070C0"/>
              </a:solidFill>
            </a:endParaRPr>
          </a:p>
          <a:p>
            <a:pPr lvl="1"/>
            <a:endParaRPr lang="en-US" b="1" u="sng" dirty="0"/>
          </a:p>
          <a:p>
            <a:endParaRPr lang="en-US" sz="24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7F86339-937D-42A9-A23E-816250134B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4508" y="2564904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2012-MERS-CoV</a:t>
            </a:r>
            <a:r>
              <a:rPr lang="en-US" sz="2800" b="1" dirty="0">
                <a:solidFill>
                  <a:srgbClr val="0070C0"/>
                </a:solidFill>
              </a:rPr>
              <a:t>-</a:t>
            </a:r>
            <a:r>
              <a:rPr lang="en-US" sz="2800" b="1" dirty="0"/>
              <a:t> </a:t>
            </a:r>
            <a:r>
              <a:rPr lang="en-IN" sz="2800" b="1" dirty="0">
                <a:solidFill>
                  <a:srgbClr val="0070C0"/>
                </a:solidFill>
              </a:rPr>
              <a:t>Middle East respiratory syndrome(</a:t>
            </a:r>
            <a:r>
              <a:rPr lang="en-US" sz="2800" b="1" dirty="0">
                <a:solidFill>
                  <a:srgbClr val="0070C0"/>
                </a:solidFill>
              </a:rPr>
              <a:t>MERS).</a:t>
            </a:r>
            <a:endParaRPr lang="en-US" sz="2800" b="1" dirty="0"/>
          </a:p>
          <a:p>
            <a:pPr lvl="1"/>
            <a:r>
              <a:rPr lang="en-IN" sz="2400" b="1" dirty="0">
                <a:solidFill>
                  <a:srgbClr val="0070C0"/>
                </a:solidFill>
              </a:rPr>
              <a:t>In 30 October 2013</a:t>
            </a:r>
            <a:r>
              <a:rPr lang="en-IN" sz="2400" b="1" dirty="0"/>
              <a:t>, 124 cases and 52 deaths </a:t>
            </a:r>
            <a:r>
              <a:rPr lang="en-IN" sz="2400" b="1" dirty="0">
                <a:solidFill>
                  <a:srgbClr val="0070C0"/>
                </a:solidFill>
              </a:rPr>
              <a:t>in Saudi Arabia</a:t>
            </a:r>
          </a:p>
          <a:p>
            <a:pPr lvl="1"/>
            <a:r>
              <a:rPr lang="en-IN" sz="2400" b="1" i="1" u="sng" dirty="0">
                <a:solidFill>
                  <a:srgbClr val="0070C0"/>
                </a:solidFill>
              </a:rPr>
              <a:t>By Dec 2019, 2,500 cases, killed 851, mortality rate- 35%.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2400" b="1" i="1" u="sng" dirty="0"/>
              <a:t>No sustained spread in communities. </a:t>
            </a:r>
          </a:p>
          <a:p>
            <a:pPr lvl="1"/>
            <a:r>
              <a:rPr lang="en-US" sz="2400" b="1" u="sng" dirty="0"/>
              <a:t>The source of MERS-</a:t>
            </a:r>
            <a:r>
              <a:rPr lang="en-US" sz="2400" b="1" u="sng" dirty="0" err="1"/>
              <a:t>CoV</a:t>
            </a:r>
            <a:r>
              <a:rPr lang="en-US" sz="2400" b="1" u="sng" dirty="0"/>
              <a:t>; </a:t>
            </a:r>
            <a:r>
              <a:rPr lang="en-US" sz="2400" b="1" u="sng" dirty="0">
                <a:solidFill>
                  <a:srgbClr val="0070C0"/>
                </a:solidFill>
              </a:rPr>
              <a:t>Bats </a:t>
            </a:r>
            <a:r>
              <a:rPr lang="en-US" sz="2400" dirty="0"/>
              <a:t>may be the animal reservoir and  </a:t>
            </a:r>
            <a:r>
              <a:rPr lang="en-US" sz="2400" b="1" dirty="0">
                <a:solidFill>
                  <a:srgbClr val="0070C0"/>
                </a:solidFill>
              </a:rPr>
              <a:t>camels </a:t>
            </a:r>
            <a:r>
              <a:rPr lang="en-US" sz="2400" dirty="0"/>
              <a:t>serve as an intermediate </a:t>
            </a:r>
            <a:r>
              <a:rPr lang="en-IN" sz="2400" dirty="0"/>
              <a:t>host.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2928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Acute respiratory infections and we</a:t>
            </a:r>
          </a:p>
        </p:txBody>
      </p:sp>
    </p:spTree>
    <p:extLst>
      <p:ext uri="{BB962C8B-B14F-4D97-AF65-F5344CB8AC3E}">
        <p14:creationId xmlns:p14="http://schemas.microsoft.com/office/powerpoint/2010/main" val="11786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Burden of Respiratory Viruses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800" b="1" i="1" u="sng" dirty="0">
                <a:solidFill>
                  <a:srgbClr val="002060"/>
                </a:solidFill>
              </a:rPr>
              <a:t>Two-thirds to three-fourths of cases are caused by viruses.</a:t>
            </a:r>
          </a:p>
          <a:p>
            <a:pPr lvl="1"/>
            <a:r>
              <a:rPr lang="en-US" sz="2400" b="1" dirty="0"/>
              <a:t>The vast majority are URTI </a:t>
            </a:r>
          </a:p>
          <a:p>
            <a:pPr lvl="1"/>
            <a:r>
              <a:rPr lang="en-US" sz="2400" b="1" dirty="0"/>
              <a:t>LRTI can also develop</a:t>
            </a:r>
            <a:r>
              <a:rPr lang="en-US" sz="2400" dirty="0"/>
              <a:t>, particularly in younger age groups, in elderly, </a:t>
            </a:r>
            <a:r>
              <a:rPr lang="en-US" sz="2400" dirty="0" err="1"/>
              <a:t>pt</a:t>
            </a:r>
            <a:r>
              <a:rPr lang="en-US" sz="2400" dirty="0"/>
              <a:t> with co-</a:t>
            </a:r>
            <a:r>
              <a:rPr lang="en-US" sz="2400" dirty="0" err="1"/>
              <a:t>morbities</a:t>
            </a:r>
            <a:r>
              <a:rPr lang="en-US" sz="2400" dirty="0"/>
              <a:t> and </a:t>
            </a:r>
            <a:r>
              <a:rPr lang="en-IN" sz="2400" dirty="0"/>
              <a:t>in certain epidemiologic settings.</a:t>
            </a:r>
            <a:r>
              <a:rPr lang="en-IN" sz="2400" b="1" i="1" u="sng" dirty="0">
                <a:solidFill>
                  <a:srgbClr val="002060"/>
                </a:solidFill>
              </a:rPr>
              <a:t> </a:t>
            </a:r>
          </a:p>
          <a:p>
            <a:endParaRPr lang="en-IN" sz="2800" b="1" i="1" dirty="0">
              <a:solidFill>
                <a:srgbClr val="002060"/>
              </a:solidFill>
            </a:endParaRPr>
          </a:p>
          <a:p>
            <a:r>
              <a:rPr lang="en-IN" sz="2800" b="1" i="1" dirty="0">
                <a:solidFill>
                  <a:srgbClr val="002060"/>
                </a:solidFill>
              </a:rPr>
              <a:t>&gt;</a:t>
            </a:r>
            <a:r>
              <a:rPr lang="en-IN" sz="2800" b="1" i="1" u="sng" dirty="0">
                <a:solidFill>
                  <a:srgbClr val="002060"/>
                </a:solidFill>
              </a:rPr>
              <a:t>200 </a:t>
            </a:r>
            <a:r>
              <a:rPr lang="en-IN" sz="2800" b="1" i="1" u="sng" dirty="0" err="1">
                <a:solidFill>
                  <a:srgbClr val="002060"/>
                </a:solidFill>
              </a:rPr>
              <a:t>antigenically</a:t>
            </a:r>
            <a:r>
              <a:rPr lang="en-IN" sz="2800" b="1" i="1" u="sng" dirty="0">
                <a:solidFill>
                  <a:srgbClr val="002060"/>
                </a:solidFill>
              </a:rPr>
              <a:t> </a:t>
            </a:r>
            <a:r>
              <a:rPr lang="en-US" sz="2800" b="1" i="1" u="sng" dirty="0">
                <a:solidFill>
                  <a:srgbClr val="002060"/>
                </a:solidFill>
              </a:rPr>
              <a:t>distinct viruses from 10 genera </a:t>
            </a:r>
            <a:r>
              <a:rPr lang="en-US" sz="2800" b="1" i="1" dirty="0">
                <a:solidFill>
                  <a:srgbClr val="002060"/>
                </a:solidFill>
              </a:rPr>
              <a:t>causes </a:t>
            </a:r>
            <a:r>
              <a:rPr lang="en-US" sz="28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Acute RTIs.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</a:p>
          <a:p>
            <a:endParaRPr lang="en-US" sz="2800" b="1" i="1" dirty="0">
              <a:solidFill>
                <a:srgbClr val="002060"/>
              </a:solidFill>
            </a:endParaRPr>
          </a:p>
          <a:p>
            <a:r>
              <a:rPr lang="en-US" sz="2800" b="1" i="1" dirty="0">
                <a:solidFill>
                  <a:srgbClr val="002060"/>
                </a:solidFill>
              </a:rPr>
              <a:t>Likely additional agents will be described in the future. </a:t>
            </a:r>
            <a:endParaRPr lang="en-IN" sz="2800" b="1" i="1" dirty="0">
              <a:solidFill>
                <a:srgbClr val="002060"/>
              </a:solidFill>
              <a:cs typeface="Tahoma" panose="020B060403050404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340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Acute Viral RIs (commonly URIs);</a:t>
            </a:r>
          </a:p>
          <a:p>
            <a:pPr lvl="1"/>
            <a:r>
              <a:rPr lang="en-US" b="1" u="sng" dirty="0">
                <a:solidFill>
                  <a:srgbClr val="002060"/>
                </a:solidFill>
              </a:rPr>
              <a:t>Annual epidemics occur regularly </a:t>
            </a:r>
          </a:p>
          <a:p>
            <a:pPr lvl="1"/>
            <a:r>
              <a:rPr lang="en-IN" b="1" u="sng" dirty="0">
                <a:solidFill>
                  <a:srgbClr val="002060"/>
                </a:solidFill>
              </a:rPr>
              <a:t>Children &lt;6yr</a:t>
            </a:r>
            <a:r>
              <a:rPr lang="en-US" b="1" u="sng" dirty="0">
                <a:solidFill>
                  <a:srgbClr val="002060"/>
                </a:solidFill>
              </a:rPr>
              <a:t>-</a:t>
            </a:r>
            <a:r>
              <a:rPr lang="en-US" b="1" dirty="0"/>
              <a:t> average </a:t>
            </a:r>
            <a:r>
              <a:rPr lang="en-US" b="1" u="sng" dirty="0"/>
              <a:t>12 colds/ year.</a:t>
            </a:r>
          </a:p>
          <a:p>
            <a:pPr lvl="1"/>
            <a:r>
              <a:rPr lang="en-US" b="1" dirty="0" err="1">
                <a:solidFill>
                  <a:srgbClr val="002060"/>
                </a:solidFill>
              </a:rPr>
              <a:t>Childrens</a:t>
            </a:r>
            <a:r>
              <a:rPr lang="en-US" b="1" dirty="0">
                <a:solidFill>
                  <a:srgbClr val="002060"/>
                </a:solidFill>
              </a:rPr>
              <a:t>&gt;6yr</a:t>
            </a:r>
            <a:r>
              <a:rPr lang="en-US" b="1" dirty="0"/>
              <a:t>- average 6 colds/year. </a:t>
            </a:r>
            <a:endParaRPr lang="en-IN" b="1" dirty="0">
              <a:solidFill>
                <a:srgbClr val="002060"/>
              </a:solidFill>
            </a:endParaRPr>
          </a:p>
          <a:p>
            <a:pPr lvl="1"/>
            <a:r>
              <a:rPr lang="en-IN" b="1" u="sng" dirty="0">
                <a:solidFill>
                  <a:srgbClr val="002060"/>
                </a:solidFill>
              </a:rPr>
              <a:t>Adults- 3-4 cases/person/ year.</a:t>
            </a:r>
          </a:p>
          <a:p>
            <a:pPr lvl="1"/>
            <a:r>
              <a:rPr lang="en-US" b="1" i="1" dirty="0">
                <a:solidFill>
                  <a:srgbClr val="002060"/>
                </a:solidFill>
              </a:rPr>
              <a:t>Usually recover in seven to ten days</a:t>
            </a:r>
            <a:r>
              <a:rPr lang="en-US" b="1" i="1" dirty="0"/>
              <a:t>, but  in some up to three weeks.</a:t>
            </a:r>
            <a:endParaRPr lang="en-IN" b="1" i="1" dirty="0">
              <a:solidFill>
                <a:srgbClr val="002060"/>
              </a:solidFill>
            </a:endParaRPr>
          </a:p>
          <a:p>
            <a:pPr lvl="1"/>
            <a:endParaRPr lang="en-IN" sz="2800" u="sng" dirty="0">
              <a:solidFill>
                <a:srgbClr val="002060"/>
              </a:solidFill>
            </a:endParaRPr>
          </a:p>
          <a:p>
            <a:pPr lvl="1"/>
            <a:endParaRPr lang="en-IN" dirty="0"/>
          </a:p>
          <a:p>
            <a:endParaRPr lang="en-IN" dirty="0"/>
          </a:p>
        </p:txBody>
      </p:sp>
      <p:pic>
        <p:nvPicPr>
          <p:cNvPr id="4" name="Picture 11" descr="MPj042762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92048"/>
            <a:ext cx="1694495" cy="19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63" y="3573016"/>
            <a:ext cx="160133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04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500063"/>
            <a:ext cx="8757280" cy="1325563"/>
          </a:xfrm>
        </p:spPr>
        <p:txBody>
          <a:bodyPr>
            <a:noAutofit/>
          </a:bodyPr>
          <a:lstStyle/>
          <a:p>
            <a:r>
              <a:rPr lang="en-IN" sz="3600" b="1" u="sng" dirty="0">
                <a:solidFill>
                  <a:srgbClr val="0070C0"/>
                </a:solidFill>
              </a:rPr>
              <a:t>Common viruses causing RTI</a:t>
            </a:r>
            <a:endParaRPr lang="en-IN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175598" cy="4931310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rgbClr val="0070C0"/>
                </a:solidFill>
              </a:rPr>
              <a:t>Most commonly- </a:t>
            </a:r>
            <a:r>
              <a:rPr lang="en-IN" sz="2800" b="1" dirty="0">
                <a:solidFill>
                  <a:srgbClr val="0070C0"/>
                </a:solidFill>
                <a:hlinkClick r:id="rId2" tooltip="Rhinovirus"/>
              </a:rPr>
              <a:t>Rhinovirus</a:t>
            </a:r>
            <a:r>
              <a:rPr lang="en-IN" sz="2800" b="1" dirty="0">
                <a:solidFill>
                  <a:srgbClr val="0070C0"/>
                </a:solidFill>
              </a:rPr>
              <a:t> (30–80%) </a:t>
            </a:r>
            <a:endParaRPr lang="en-IN" sz="2800" u="sng" dirty="0">
              <a:solidFill>
                <a:srgbClr val="0070C0"/>
              </a:solidFill>
            </a:endParaRPr>
          </a:p>
          <a:p>
            <a:endParaRPr lang="en-IN" sz="2800" b="1" u="sng" dirty="0">
              <a:solidFill>
                <a:srgbClr val="0070C0"/>
              </a:solidFill>
            </a:endParaRPr>
          </a:p>
          <a:p>
            <a:r>
              <a:rPr lang="en-IN" sz="2800" b="1" u="sng" dirty="0">
                <a:solidFill>
                  <a:srgbClr val="0070C0"/>
                </a:solidFill>
              </a:rPr>
              <a:t>Other commonly implicated are</a:t>
            </a:r>
            <a:r>
              <a:rPr lang="en-IN" sz="2800" u="sng" dirty="0">
                <a:solidFill>
                  <a:srgbClr val="0070C0"/>
                </a:solidFill>
              </a:rPr>
              <a:t>; </a:t>
            </a:r>
          </a:p>
          <a:p>
            <a:pPr lvl="1"/>
            <a:r>
              <a:rPr lang="en-IN" sz="2400" b="1" dirty="0">
                <a:hlinkClick r:id="rId3" tooltip="Human coronavirus"/>
              </a:rPr>
              <a:t>Coronavirus</a:t>
            </a:r>
            <a:r>
              <a:rPr lang="en-IN" sz="2400" b="1" dirty="0"/>
              <a:t>es (15-30%), </a:t>
            </a:r>
          </a:p>
          <a:p>
            <a:pPr lvl="1"/>
            <a:r>
              <a:rPr lang="en-IN" sz="2400" b="1" u="sng" dirty="0">
                <a:hlinkClick r:id="rId4"/>
              </a:rPr>
              <a:t>Influenza viruses</a:t>
            </a:r>
            <a:r>
              <a:rPr lang="en-IN" sz="2400" b="1" dirty="0"/>
              <a:t> (10–15%), </a:t>
            </a:r>
          </a:p>
          <a:p>
            <a:pPr lvl="1"/>
            <a:r>
              <a:rPr lang="en-IN" sz="2400" b="1" dirty="0">
                <a:hlinkClick r:id="rId5" tooltip="Adenoviridae"/>
              </a:rPr>
              <a:t>Adenoviruses</a:t>
            </a:r>
            <a:r>
              <a:rPr lang="en-IN" sz="2400" b="1" dirty="0"/>
              <a:t> (5%),</a:t>
            </a:r>
            <a:endParaRPr lang="en-IN" sz="2400" b="1" baseline="30000" dirty="0"/>
          </a:p>
          <a:p>
            <a:pPr lvl="1"/>
            <a:r>
              <a:rPr lang="en-IN" sz="2400" b="1" dirty="0">
                <a:hlinkClick r:id="rId6" tooltip="Human respiratory syncytial virus"/>
              </a:rPr>
              <a:t>Respiratory syncytial virus</a:t>
            </a:r>
            <a:r>
              <a:rPr lang="en-IN" sz="2400" b="1" dirty="0"/>
              <a:t>, </a:t>
            </a:r>
            <a:r>
              <a:rPr lang="en-IN" sz="2400" b="1" dirty="0" err="1">
                <a:hlinkClick r:id="rId7" tooltip="Enterovirus"/>
              </a:rPr>
              <a:t>Enteroviruses</a:t>
            </a:r>
            <a:r>
              <a:rPr lang="en-IN" sz="2400" b="1" dirty="0"/>
              <a:t> other than rhinoviruses, </a:t>
            </a:r>
            <a:r>
              <a:rPr lang="en-IN" sz="2400" b="1" dirty="0">
                <a:hlinkClick r:id="rId8" tooltip="Human parainfluenza viruses"/>
              </a:rPr>
              <a:t>Human </a:t>
            </a:r>
            <a:r>
              <a:rPr lang="en-IN" sz="2400" b="1" dirty="0" err="1">
                <a:hlinkClick r:id="rId8" tooltip="Human parainfluenza viruses"/>
              </a:rPr>
              <a:t>parainfluenza</a:t>
            </a:r>
            <a:r>
              <a:rPr lang="en-IN" sz="2400" b="1" dirty="0">
                <a:hlinkClick r:id="rId8" tooltip="Human parainfluenza viruses"/>
              </a:rPr>
              <a:t> viruses</a:t>
            </a:r>
            <a:r>
              <a:rPr lang="en-IN" sz="2400" b="1" dirty="0"/>
              <a:t>, and </a:t>
            </a:r>
            <a:r>
              <a:rPr lang="en-IN" sz="2400" b="1" dirty="0" err="1">
                <a:hlinkClick r:id="rId9" tooltip="Metapneumovirus"/>
              </a:rPr>
              <a:t>Metapneumovirus</a:t>
            </a:r>
            <a:r>
              <a:rPr lang="en-IN" sz="2400" b="1" dirty="0"/>
              <a:t>. </a:t>
            </a:r>
          </a:p>
          <a:p>
            <a:pPr lvl="1"/>
            <a:r>
              <a:rPr lang="en-IN" sz="2400" b="1" dirty="0">
                <a:solidFill>
                  <a:srgbClr val="002060"/>
                </a:solidFill>
              </a:rPr>
              <a:t>Herpes simplex virus.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2461703"/>
            <a:ext cx="2681097" cy="286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5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858" b="9279"/>
          <a:stretch/>
        </p:blipFill>
        <p:spPr>
          <a:xfrm>
            <a:off x="0" y="404664"/>
            <a:ext cx="9144000" cy="6221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44824"/>
            <a:ext cx="9144000" cy="5040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520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4963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505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31042"/>
            <a:ext cx="8229600" cy="1143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Corona</a:t>
            </a:r>
            <a:r>
              <a:rPr lang="en-IN" b="1" spc="-7" dirty="0">
                <a:solidFill>
                  <a:srgbClr val="0070C0"/>
                </a:solidFill>
              </a:rPr>
              <a:t>viruses  (</a:t>
            </a:r>
            <a:r>
              <a:rPr lang="en-IN" b="1" spc="-7" dirty="0" err="1">
                <a:solidFill>
                  <a:srgbClr val="0070C0"/>
                </a:solidFill>
              </a:rPr>
              <a:t>CoV</a:t>
            </a:r>
            <a:r>
              <a:rPr lang="en-IN" b="1" spc="-7" dirty="0">
                <a:solidFill>
                  <a:srgbClr val="0070C0"/>
                </a:solidFill>
              </a:rPr>
              <a:t>)</a:t>
            </a:r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PD072211-087 revis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4617" r="5208" b="21831"/>
          <a:stretch>
            <a:fillRect/>
          </a:stretch>
        </p:blipFill>
        <p:spPr bwMode="auto">
          <a:xfrm>
            <a:off x="2483768" y="2307787"/>
            <a:ext cx="4340345" cy="383147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6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002060"/>
                </a:solidFill>
              </a:rPr>
              <a:t>MAIN HEADINGS OF THIS TALK</a:t>
            </a:r>
            <a:endParaRPr lang="en-IN" sz="40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3000" b="1" i="1" dirty="0">
                <a:solidFill>
                  <a:srgbClr val="002060"/>
                </a:solidFill>
              </a:rPr>
              <a:t>WHY THE WORLD IS SO SCARY ABOUT  THESE VIRAL PANDEMICS !!!</a:t>
            </a:r>
          </a:p>
          <a:p>
            <a:r>
              <a:rPr lang="en-IN" sz="3000" b="1" i="1" dirty="0">
                <a:solidFill>
                  <a:srgbClr val="002060"/>
                </a:solidFill>
              </a:rPr>
              <a:t>COMMON VIRUSES CAUSING RTI</a:t>
            </a:r>
          </a:p>
          <a:p>
            <a:r>
              <a:rPr lang="en-IN" sz="3000" b="1" i="1" dirty="0">
                <a:solidFill>
                  <a:srgbClr val="002060"/>
                </a:solidFill>
              </a:rPr>
              <a:t>ABOUT ONGOING PANDEMIC- CHINA’S EXPERIENCES</a:t>
            </a:r>
          </a:p>
          <a:p>
            <a:r>
              <a:rPr lang="en-IN" sz="3000" b="1" i="1" dirty="0">
                <a:solidFill>
                  <a:srgbClr val="002060"/>
                </a:solidFill>
              </a:rPr>
              <a:t>INFLUENZA VS COVID-19</a:t>
            </a:r>
          </a:p>
          <a:p>
            <a:r>
              <a:rPr lang="en-US" sz="3000" b="1" i="1" dirty="0">
                <a:solidFill>
                  <a:srgbClr val="002060"/>
                </a:solidFill>
              </a:rPr>
              <a:t>COVID-19; WORLD SCENARIO.</a:t>
            </a:r>
            <a:endParaRPr lang="en-IN" sz="3000" b="1" i="1" dirty="0">
              <a:solidFill>
                <a:srgbClr val="002060"/>
              </a:solidFill>
            </a:endParaRPr>
          </a:p>
          <a:p>
            <a:r>
              <a:rPr lang="en-IN" sz="3000" b="1" i="1" dirty="0">
                <a:solidFill>
                  <a:srgbClr val="002060"/>
                </a:solidFill>
              </a:rPr>
              <a:t>CONCLUSIONS</a:t>
            </a:r>
            <a:br>
              <a:rPr lang="en-IN" b="1" i="1" dirty="0">
                <a:solidFill>
                  <a:srgbClr val="002060"/>
                </a:solidFill>
              </a:rPr>
            </a:br>
            <a:endParaRPr lang="en-IN" dirty="0">
              <a:solidFill>
                <a:srgbClr val="00206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233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b="1" spc="-240" dirty="0">
                <a:solidFill>
                  <a:srgbClr val="007AB8"/>
                </a:solidFill>
                <a:cs typeface="Lucida Sans"/>
              </a:rPr>
              <a:t>Corona</a:t>
            </a:r>
            <a:r>
              <a:rPr b="1" spc="-673" dirty="0">
                <a:solidFill>
                  <a:srgbClr val="007AB8"/>
                </a:solidFill>
                <a:cs typeface="Lucida Sans"/>
              </a:rPr>
              <a:t> </a:t>
            </a:r>
            <a:r>
              <a:rPr b="1" spc="-293" dirty="0">
                <a:solidFill>
                  <a:srgbClr val="007AB8"/>
                </a:solidFill>
                <a:cs typeface="Lucida Sans"/>
              </a:rPr>
              <a:t>Virus</a:t>
            </a:r>
            <a:r>
              <a:rPr lang="en-IN" b="1" spc="-293" dirty="0" err="1">
                <a:solidFill>
                  <a:srgbClr val="007AB8"/>
                </a:solidFill>
                <a:cs typeface="Lucida Sans"/>
              </a:rPr>
              <a:t>es</a:t>
            </a:r>
            <a:endParaRPr b="1" dirty="0">
              <a:cs typeface="Lucida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33" marR="6773">
              <a:lnSpc>
                <a:spcPct val="110000"/>
              </a:lnSpc>
              <a:spcBef>
                <a:spcPts val="133"/>
              </a:spcBef>
            </a:pPr>
            <a:r>
              <a:rPr lang="en-US" b="1" spc="-47" dirty="0">
                <a:solidFill>
                  <a:srgbClr val="0070C0"/>
                </a:solidFill>
                <a:cs typeface="Tahoma"/>
              </a:rPr>
              <a:t>A</a:t>
            </a:r>
            <a:r>
              <a:rPr lang="en-US" b="1" spc="-353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-13" dirty="0">
                <a:solidFill>
                  <a:srgbClr val="0070C0"/>
                </a:solidFill>
                <a:cs typeface="Tahoma"/>
              </a:rPr>
              <a:t>large</a:t>
            </a:r>
            <a:r>
              <a:rPr lang="en-US" b="1" spc="-367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-7" dirty="0">
                <a:solidFill>
                  <a:srgbClr val="0070C0"/>
                </a:solidFill>
                <a:cs typeface="Tahoma"/>
              </a:rPr>
              <a:t>family</a:t>
            </a:r>
            <a:r>
              <a:rPr lang="en-US" b="1" spc="-353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60" dirty="0">
                <a:solidFill>
                  <a:srgbClr val="0070C0"/>
                </a:solidFill>
                <a:cs typeface="Tahoma"/>
              </a:rPr>
              <a:t>of</a:t>
            </a:r>
            <a:r>
              <a:rPr lang="en-US" b="1" spc="-353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27" dirty="0">
                <a:solidFill>
                  <a:srgbClr val="0070C0"/>
                </a:solidFill>
                <a:cs typeface="Tahoma"/>
              </a:rPr>
              <a:t>viruses</a:t>
            </a:r>
            <a:r>
              <a:rPr lang="en-US" b="1" spc="-380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20" dirty="0">
                <a:solidFill>
                  <a:srgbClr val="0070C0"/>
                </a:solidFill>
                <a:cs typeface="Tahoma"/>
              </a:rPr>
              <a:t>that</a:t>
            </a:r>
            <a:r>
              <a:rPr lang="en-US" b="1" spc="-380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33" dirty="0">
                <a:solidFill>
                  <a:srgbClr val="0070C0"/>
                </a:solidFill>
                <a:cs typeface="Tahoma"/>
              </a:rPr>
              <a:t>cause</a:t>
            </a:r>
            <a:r>
              <a:rPr lang="en-US" b="1" spc="-353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33" dirty="0">
                <a:solidFill>
                  <a:srgbClr val="0070C0"/>
                </a:solidFill>
                <a:cs typeface="Tahoma"/>
              </a:rPr>
              <a:t>illness </a:t>
            </a:r>
            <a:r>
              <a:rPr lang="en-US" b="1" spc="-27" dirty="0">
                <a:solidFill>
                  <a:srgbClr val="0070C0"/>
                </a:solidFill>
                <a:cs typeface="Tahoma"/>
              </a:rPr>
              <a:t>ranging</a:t>
            </a:r>
            <a:r>
              <a:rPr lang="en-US" b="1" spc="-373" dirty="0">
                <a:solidFill>
                  <a:srgbClr val="0070C0"/>
                </a:solidFill>
                <a:cs typeface="Tahoma"/>
              </a:rPr>
              <a:t>  </a:t>
            </a:r>
            <a:r>
              <a:rPr lang="en-US" b="1" spc="20" dirty="0">
                <a:solidFill>
                  <a:srgbClr val="0070C0"/>
                </a:solidFill>
                <a:cs typeface="Tahoma"/>
              </a:rPr>
              <a:t>from</a:t>
            </a:r>
            <a:r>
              <a:rPr lang="en-US" b="1" spc="-360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13" dirty="0">
                <a:solidFill>
                  <a:srgbClr val="0070C0"/>
                </a:solidFill>
                <a:cs typeface="Tahoma"/>
              </a:rPr>
              <a:t>the</a:t>
            </a:r>
            <a:r>
              <a:rPr lang="en-US" b="1" spc="-387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7" dirty="0">
                <a:solidFill>
                  <a:srgbClr val="0070C0"/>
                </a:solidFill>
                <a:cs typeface="Tahoma"/>
              </a:rPr>
              <a:t>common</a:t>
            </a:r>
            <a:r>
              <a:rPr lang="en-US" b="1" spc="-347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40" dirty="0">
                <a:solidFill>
                  <a:srgbClr val="0070C0"/>
                </a:solidFill>
                <a:cs typeface="Tahoma"/>
              </a:rPr>
              <a:t>cold</a:t>
            </a:r>
            <a:r>
              <a:rPr lang="en-US" b="1" spc="-353" dirty="0">
                <a:solidFill>
                  <a:srgbClr val="0070C0"/>
                </a:solidFill>
                <a:cs typeface="Tahoma"/>
              </a:rPr>
              <a:t>  </a:t>
            </a:r>
            <a:r>
              <a:rPr lang="en-US" b="1" spc="47" dirty="0">
                <a:solidFill>
                  <a:srgbClr val="0070C0"/>
                </a:solidFill>
                <a:cs typeface="Tahoma"/>
              </a:rPr>
              <a:t>to</a:t>
            </a:r>
            <a:r>
              <a:rPr lang="en-US" b="1" spc="-373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-7" dirty="0">
                <a:solidFill>
                  <a:srgbClr val="0070C0"/>
                </a:solidFill>
                <a:cs typeface="Tahoma"/>
              </a:rPr>
              <a:t>more</a:t>
            </a:r>
            <a:r>
              <a:rPr lang="en-US" b="1" spc="-360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13" dirty="0">
                <a:solidFill>
                  <a:srgbClr val="0070C0"/>
                </a:solidFill>
                <a:cs typeface="Tahoma"/>
              </a:rPr>
              <a:t>severe</a:t>
            </a:r>
            <a:r>
              <a:rPr lang="en-US" b="1" spc="-407" dirty="0">
                <a:solidFill>
                  <a:srgbClr val="0070C0"/>
                </a:solidFill>
                <a:cs typeface="Tahoma"/>
              </a:rPr>
              <a:t> </a:t>
            </a:r>
            <a:r>
              <a:rPr lang="en-US" b="1" spc="47" dirty="0">
                <a:solidFill>
                  <a:srgbClr val="0070C0"/>
                </a:solidFill>
                <a:cs typeface="Tahoma"/>
              </a:rPr>
              <a:t>diseases</a:t>
            </a:r>
            <a:r>
              <a:rPr lang="en-US" spc="-60" dirty="0">
                <a:solidFill>
                  <a:srgbClr val="0070C0"/>
                </a:solidFill>
                <a:latin typeface="Tahoma"/>
                <a:cs typeface="Tahoma"/>
              </a:rPr>
              <a:t>.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  <a:p>
            <a:pPr>
              <a:spcBef>
                <a:spcPts val="33"/>
              </a:spcBef>
            </a:pPr>
            <a:endParaRPr lang="en-US" sz="5400" dirty="0">
              <a:latin typeface="Tahoma"/>
              <a:cs typeface="Tahoma"/>
            </a:endParaRPr>
          </a:p>
          <a:p>
            <a:pPr marL="474132" marR="6773" indent="-457200">
              <a:lnSpc>
                <a:spcPct val="110000"/>
              </a:lnSpc>
              <a:spcBef>
                <a:spcPts val="127"/>
              </a:spcBef>
              <a:tabLst>
                <a:tab pos="473275" algn="l"/>
              </a:tabLst>
            </a:pPr>
            <a:r>
              <a:rPr lang="en-US" spc="20" dirty="0">
                <a:solidFill>
                  <a:srgbClr val="002060"/>
                </a:solidFill>
                <a:latin typeface="Tahoma"/>
                <a:cs typeface="Tahoma"/>
              </a:rPr>
              <a:t>Present ongoing</a:t>
            </a:r>
            <a:r>
              <a:rPr lang="en-US" spc="-427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n-US" spc="-7" dirty="0">
                <a:solidFill>
                  <a:srgbClr val="002060"/>
                </a:solidFill>
                <a:latin typeface="Tahoma"/>
                <a:cs typeface="Tahoma"/>
              </a:rPr>
              <a:t>outbreak</a:t>
            </a:r>
            <a:r>
              <a:rPr lang="en-US" spc="-407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n-US" spc="107" dirty="0">
                <a:solidFill>
                  <a:srgbClr val="393E50"/>
                </a:solidFill>
                <a:latin typeface="Tahoma"/>
                <a:cs typeface="Tahoma"/>
              </a:rPr>
              <a:t>–</a:t>
            </a:r>
            <a:r>
              <a:rPr lang="en-US" spc="-413" dirty="0">
                <a:solidFill>
                  <a:srgbClr val="393E50"/>
                </a:solidFill>
                <a:latin typeface="Tahoma"/>
                <a:cs typeface="Tahoma"/>
              </a:rPr>
              <a:t> </a:t>
            </a:r>
            <a:r>
              <a:rPr lang="en-US" b="1" u="heavy" spc="-200" dirty="0">
                <a:solidFill>
                  <a:srgbClr val="007AB8"/>
                </a:solidFill>
                <a:uFill>
                  <a:solidFill>
                    <a:srgbClr val="007AB8"/>
                  </a:solidFill>
                </a:uFill>
                <a:latin typeface="Trebuchet MS"/>
                <a:cs typeface="Tahoma"/>
              </a:rPr>
              <a:t>COVID-19 VIRUS</a:t>
            </a:r>
            <a:r>
              <a:rPr lang="en-US" spc="107" dirty="0">
                <a:solidFill>
                  <a:srgbClr val="393E50"/>
                </a:solidFill>
                <a:latin typeface="Tahoma"/>
                <a:cs typeface="Tahoma"/>
              </a:rPr>
              <a:t>-</a:t>
            </a:r>
            <a:r>
              <a:rPr lang="en-US" spc="-413" dirty="0">
                <a:solidFill>
                  <a:srgbClr val="393E50"/>
                </a:solidFill>
                <a:latin typeface="Tahoma"/>
                <a:cs typeface="Tahoma"/>
              </a:rPr>
              <a:t> </a:t>
            </a:r>
            <a:r>
              <a:rPr lang="en-US" spc="107" dirty="0">
                <a:solidFill>
                  <a:srgbClr val="002060"/>
                </a:solidFill>
                <a:latin typeface="Tahoma"/>
                <a:cs typeface="Tahoma"/>
              </a:rPr>
              <a:t>is</a:t>
            </a:r>
            <a:r>
              <a:rPr lang="en-US" spc="-41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n-US" spc="-60" dirty="0">
                <a:solidFill>
                  <a:srgbClr val="002060"/>
                </a:solidFill>
                <a:latin typeface="Tahoma"/>
                <a:cs typeface="Tahoma"/>
              </a:rPr>
              <a:t>a  </a:t>
            </a:r>
            <a:r>
              <a:rPr lang="en-US" spc="-47" dirty="0">
                <a:solidFill>
                  <a:srgbClr val="002060"/>
                </a:solidFill>
                <a:latin typeface="Tahoma"/>
                <a:cs typeface="Tahoma"/>
              </a:rPr>
              <a:t>new </a:t>
            </a:r>
            <a:r>
              <a:rPr lang="en-US" spc="33" dirty="0">
                <a:solidFill>
                  <a:srgbClr val="002060"/>
                </a:solidFill>
                <a:latin typeface="Tahoma"/>
                <a:cs typeface="Tahoma"/>
              </a:rPr>
              <a:t>strain </a:t>
            </a:r>
            <a:r>
              <a:rPr lang="en-US" spc="13" dirty="0">
                <a:solidFill>
                  <a:srgbClr val="002060"/>
                </a:solidFill>
                <a:latin typeface="Tahoma"/>
                <a:cs typeface="Tahoma"/>
              </a:rPr>
              <a:t>not </a:t>
            </a:r>
            <a:r>
              <a:rPr lang="en-US" spc="-20" dirty="0">
                <a:solidFill>
                  <a:srgbClr val="002060"/>
                </a:solidFill>
                <a:latin typeface="Tahoma"/>
                <a:cs typeface="Tahoma"/>
              </a:rPr>
              <a:t>been </a:t>
            </a:r>
            <a:r>
              <a:rPr lang="en-US" spc="-7" dirty="0">
                <a:solidFill>
                  <a:srgbClr val="002060"/>
                </a:solidFill>
                <a:latin typeface="Tahoma"/>
                <a:cs typeface="Tahoma"/>
              </a:rPr>
              <a:t>previously </a:t>
            </a:r>
            <a:r>
              <a:rPr lang="en-US" spc="40" dirty="0">
                <a:solidFill>
                  <a:srgbClr val="002060"/>
                </a:solidFill>
                <a:latin typeface="Tahoma"/>
                <a:cs typeface="Tahoma"/>
              </a:rPr>
              <a:t>identified </a:t>
            </a:r>
            <a:r>
              <a:rPr lang="en-US" spc="13" dirty="0">
                <a:solidFill>
                  <a:srgbClr val="002060"/>
                </a:solidFill>
                <a:latin typeface="Tahoma"/>
                <a:cs typeface="Tahoma"/>
              </a:rPr>
              <a:t>in </a:t>
            </a:r>
            <a:r>
              <a:rPr lang="en-US" spc="-47" dirty="0">
                <a:solidFill>
                  <a:srgbClr val="002060"/>
                </a:solidFill>
                <a:latin typeface="Tahoma"/>
                <a:cs typeface="Tahoma"/>
              </a:rPr>
              <a:t>humans.</a:t>
            </a:r>
            <a:endParaRPr lang="en-US" dirty="0">
              <a:solidFill>
                <a:srgbClr val="002060"/>
              </a:solidFill>
              <a:latin typeface="Tahoma"/>
              <a:cs typeface="Tahoma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7128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0070C0"/>
                </a:solidFill>
              </a:rPr>
              <a:t>There are seven important strains of human coronaviruses: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IN" sz="2400" dirty="0">
                <a:hlinkClick r:id="rId2" tooltip="Human coronavirus 229E"/>
              </a:rPr>
              <a:t>Human </a:t>
            </a:r>
            <a:r>
              <a:rPr lang="en-IN" sz="2400" dirty="0" err="1">
                <a:hlinkClick r:id="rId2" tooltip="Human coronavirus 229E"/>
              </a:rPr>
              <a:t>coronavirus</a:t>
            </a:r>
            <a:r>
              <a:rPr lang="en-IN" sz="2400" dirty="0">
                <a:hlinkClick r:id="rId2" tooltip="Human coronavirus 229E"/>
              </a:rPr>
              <a:t> 229E</a:t>
            </a:r>
            <a:r>
              <a:rPr lang="en-IN" sz="2400" dirty="0"/>
              <a:t> (HCoV-229E)</a:t>
            </a:r>
          </a:p>
          <a:p>
            <a:pPr marL="609585" indent="-609585">
              <a:buFont typeface="+mj-lt"/>
              <a:buAutoNum type="arabicPeriod"/>
            </a:pPr>
            <a:r>
              <a:rPr lang="en-IN" sz="2400" dirty="0">
                <a:hlinkClick r:id="rId3" tooltip="Human coronavirus OC43"/>
              </a:rPr>
              <a:t>Human </a:t>
            </a:r>
            <a:r>
              <a:rPr lang="en-IN" sz="2400" dirty="0" err="1">
                <a:hlinkClick r:id="rId3" tooltip="Human coronavirus OC43"/>
              </a:rPr>
              <a:t>coronavirus</a:t>
            </a:r>
            <a:r>
              <a:rPr lang="en-IN" sz="2400" dirty="0">
                <a:hlinkClick r:id="rId3" tooltip="Human coronavirus OC43"/>
              </a:rPr>
              <a:t> OC43</a:t>
            </a:r>
            <a:r>
              <a:rPr lang="en-IN" sz="2400" dirty="0"/>
              <a:t> (HCoV-OC43)</a:t>
            </a:r>
          </a:p>
          <a:p>
            <a:pPr marL="609585" indent="-609585">
              <a:buFont typeface="+mj-lt"/>
              <a:buAutoNum type="arabicPeriod"/>
            </a:pPr>
            <a:r>
              <a:rPr lang="en-IN" sz="2400" u="sng" dirty="0">
                <a:hlinkClick r:id="rId4"/>
              </a:rPr>
              <a:t>Human coronavirus NL63</a:t>
            </a:r>
            <a:r>
              <a:rPr lang="en-IN" sz="2400" dirty="0"/>
              <a:t> (HCoV-NL63)</a:t>
            </a:r>
          </a:p>
          <a:p>
            <a:pPr marL="609585" indent="-609585">
              <a:buFont typeface="+mj-lt"/>
              <a:buAutoNum type="arabicPeriod"/>
            </a:pPr>
            <a:r>
              <a:rPr lang="en-IN" sz="2400" dirty="0">
                <a:hlinkClick r:id="rId5" tooltip="Human coronavirus HKU1"/>
              </a:rPr>
              <a:t>Human coronavirus HKU1</a:t>
            </a:r>
            <a:endParaRPr lang="en-IN" sz="2400" dirty="0"/>
          </a:p>
          <a:p>
            <a:pPr marL="609585" indent="-609585">
              <a:buFont typeface="+mj-lt"/>
              <a:buAutoNum type="arabicPeriod"/>
            </a:pPr>
            <a:r>
              <a:rPr lang="en-IN" sz="2400" dirty="0">
                <a:hlinkClick r:id="rId6" tooltip="SARS coronavirus"/>
              </a:rPr>
              <a:t>SARS-</a:t>
            </a:r>
            <a:r>
              <a:rPr lang="en-IN" sz="2400" dirty="0" err="1">
                <a:hlinkClick r:id="rId6" tooltip="SARS coronavirus"/>
              </a:rPr>
              <a:t>CoV</a:t>
            </a:r>
            <a:r>
              <a:rPr lang="en-IN" sz="2400" dirty="0"/>
              <a:t>-Novel coronavirus-2002</a:t>
            </a:r>
          </a:p>
          <a:p>
            <a:pPr marL="609585" indent="-609585">
              <a:buFont typeface="+mj-lt"/>
              <a:buAutoNum type="arabicPeriod"/>
            </a:pPr>
            <a:r>
              <a:rPr lang="en-IN" sz="2400" u="sng" dirty="0">
                <a:solidFill>
                  <a:srgbClr val="0070C0"/>
                </a:solidFill>
              </a:rPr>
              <a:t>MERS-</a:t>
            </a:r>
            <a:r>
              <a:rPr lang="en-IN" sz="2400" u="sng" dirty="0" err="1">
                <a:solidFill>
                  <a:srgbClr val="0070C0"/>
                </a:solidFill>
              </a:rPr>
              <a:t>CoV</a:t>
            </a:r>
            <a:r>
              <a:rPr lang="en-IN" sz="2400" dirty="0"/>
              <a:t>- </a:t>
            </a:r>
            <a:r>
              <a:rPr lang="en-IN" sz="2400" i="1" dirty="0"/>
              <a:t>Novel coronavirus 2012</a:t>
            </a:r>
            <a:r>
              <a:rPr lang="en-IN" sz="2400" dirty="0"/>
              <a:t> .</a:t>
            </a:r>
          </a:p>
          <a:p>
            <a:pPr marL="609585" indent="-609585">
              <a:buFont typeface="+mj-lt"/>
              <a:buAutoNum type="arabicPeriod"/>
            </a:pPr>
            <a:r>
              <a:rPr lang="en-IN" sz="2400" dirty="0">
                <a:hlinkClick r:id="rId7" tooltip="Novel coronavirus (2019-nCoV)"/>
              </a:rPr>
              <a:t>Novel coronavirus (2019-nCoV)</a:t>
            </a:r>
            <a:r>
              <a:rPr lang="en-IN" sz="2400" dirty="0"/>
              <a:t>, also known as </a:t>
            </a:r>
            <a:r>
              <a:rPr lang="en-IN" sz="2400" dirty="0">
                <a:solidFill>
                  <a:srgbClr val="0070C0"/>
                </a:solidFill>
              </a:rPr>
              <a:t>Wuhan coronavirus.</a:t>
            </a:r>
            <a:r>
              <a:rPr lang="en-IN" sz="2400" dirty="0"/>
              <a:t>('Novel' means newly originated)</a:t>
            </a:r>
            <a:endParaRPr lang="en-IN" sz="2000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23527" y="5157192"/>
            <a:ext cx="84969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400" b="1" i="1" dirty="0">
                <a:solidFill>
                  <a:srgbClr val="002060"/>
                </a:solidFill>
              </a:rPr>
              <a:t>The coronaviruses HCoV-229E, -NL63, -OC43, and -HKU1 </a:t>
            </a:r>
            <a:r>
              <a:rPr lang="en-IN" sz="2400" b="1" i="1" u="sng" dirty="0">
                <a:solidFill>
                  <a:srgbClr val="002060"/>
                </a:solidFill>
              </a:rPr>
              <a:t>continually circulate </a:t>
            </a:r>
            <a:r>
              <a:rPr lang="en-IN" sz="2400" b="1" i="1" dirty="0">
                <a:solidFill>
                  <a:srgbClr val="002060"/>
                </a:solidFill>
              </a:rPr>
              <a:t>in the human population and cause respiratory infections in adults and children world-wide.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2600" b="1" i="1" dirty="0">
              <a:solidFill>
                <a:srgbClr val="0070C0"/>
              </a:solidFill>
            </a:endParaRPr>
          </a:p>
          <a:p>
            <a:endParaRPr lang="en-IN" sz="26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13" y="1556792"/>
            <a:ext cx="2546983" cy="27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8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marL="285750" indent="-285750"/>
            <a:r>
              <a:rPr lang="en-IN" sz="2600" b="1" i="1" u="sng" dirty="0">
                <a:solidFill>
                  <a:srgbClr val="002060"/>
                </a:solidFill>
              </a:rPr>
              <a:t>Coronaviruses are not new to this world, they are present even before B.C. </a:t>
            </a:r>
          </a:p>
          <a:p>
            <a:pPr marL="285750" indent="-285750"/>
            <a:endParaRPr lang="en-IN" sz="2600" b="1" i="1" u="sng" dirty="0">
              <a:solidFill>
                <a:srgbClr val="002060"/>
              </a:solidFill>
            </a:endParaRPr>
          </a:p>
          <a:p>
            <a:pPr marL="285750" indent="-285750"/>
            <a:r>
              <a:rPr lang="en-IN" sz="2600" b="1" i="1" u="sng" dirty="0">
                <a:solidFill>
                  <a:srgbClr val="002060"/>
                </a:solidFill>
              </a:rPr>
              <a:t>All of them are derived from animals say BAT.</a:t>
            </a:r>
          </a:p>
          <a:p>
            <a:pPr marL="285750" indent="-285750"/>
            <a:endParaRPr lang="en-IN" sz="2600" b="1" i="1" u="sng" dirty="0">
              <a:solidFill>
                <a:srgbClr val="002060"/>
              </a:solidFill>
            </a:endParaRPr>
          </a:p>
          <a:p>
            <a:pPr marL="285750" indent="-285750"/>
            <a:r>
              <a:rPr lang="en-IN" sz="2600" b="1" i="1" u="sng" dirty="0">
                <a:solidFill>
                  <a:srgbClr val="002060"/>
                </a:solidFill>
              </a:rPr>
              <a:t>Accounts for significant percentage of all common colds, primarily in winter and early spring seasons.</a:t>
            </a:r>
            <a:endParaRPr lang="en-IN" sz="2600" b="1" i="1" u="sng" baseline="30000" dirty="0">
              <a:solidFill>
                <a:srgbClr val="002060"/>
              </a:solidFill>
            </a:endParaRPr>
          </a:p>
          <a:p>
            <a:pPr lvl="1"/>
            <a:r>
              <a:rPr lang="en-IN" sz="2200" dirty="0"/>
              <a:t>Can also </a:t>
            </a:r>
            <a:r>
              <a:rPr lang="en-IN" sz="2200" dirty="0" err="1"/>
              <a:t>cause;</a:t>
            </a:r>
            <a:r>
              <a:rPr lang="en-IN" sz="2200" dirty="0" err="1">
                <a:hlinkClick r:id="rId3" tooltip="Bronchitis"/>
              </a:rPr>
              <a:t>Bronchitis</a:t>
            </a:r>
            <a:r>
              <a:rPr lang="en-IN" sz="2200" dirty="0"/>
              <a:t>, either direct viral bronchitis or a secondary bacterial bronchitis. </a:t>
            </a:r>
            <a:r>
              <a:rPr lang="en-IN" sz="2200" dirty="0">
                <a:hlinkClick r:id="rId4" tooltip="Pneumonia"/>
              </a:rPr>
              <a:t>Pneumonia</a:t>
            </a:r>
            <a:r>
              <a:rPr lang="en-IN" sz="2200" dirty="0"/>
              <a:t>, either direct </a:t>
            </a:r>
            <a:r>
              <a:rPr lang="en-IN" sz="2200" dirty="0">
                <a:hlinkClick r:id="rId5" tooltip="Viral pneumonia"/>
              </a:rPr>
              <a:t>viral pneumonia</a:t>
            </a:r>
            <a:r>
              <a:rPr lang="en-IN" sz="2200" dirty="0"/>
              <a:t> or a secondary </a:t>
            </a:r>
            <a:r>
              <a:rPr lang="en-IN" sz="2200" dirty="0">
                <a:hlinkClick r:id="rId6" tooltip="Bacterial pneumonia"/>
              </a:rPr>
              <a:t>bacterial pneumonia</a:t>
            </a:r>
            <a:r>
              <a:rPr lang="en-IN" sz="2200" dirty="0"/>
              <a:t> </a:t>
            </a:r>
            <a:endParaRPr lang="en-US" sz="2600" b="1" u="sng" dirty="0"/>
          </a:p>
          <a:p>
            <a:r>
              <a:rPr lang="en-US" sz="2600" b="1" u="sng" dirty="0" err="1">
                <a:solidFill>
                  <a:srgbClr val="002060"/>
                </a:solidFill>
                <a:latin typeface="+mj-lt"/>
              </a:rPr>
              <a:t>Seroprevalence</a:t>
            </a:r>
            <a:r>
              <a:rPr lang="en-US" sz="2600" b="1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600" b="1" u="sng" dirty="0">
                <a:solidFill>
                  <a:srgbClr val="002060"/>
                </a:solidFill>
              </a:rPr>
              <a:t>for strains HCoV-229E and HCoV-OC43;  </a:t>
            </a:r>
            <a:r>
              <a:rPr lang="en-US" sz="2600" b="1" i="1" u="sng" dirty="0">
                <a:solidFill>
                  <a:srgbClr val="002060"/>
                </a:solidFill>
              </a:rPr>
              <a:t>&gt;80% in adult populations.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734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Coronaviruses-</a:t>
            </a:r>
            <a:r>
              <a:rPr lang="en-IN" sz="4000" b="1" dirty="0">
                <a:solidFill>
                  <a:srgbClr val="0070C0"/>
                </a:solidFill>
              </a:rPr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84784"/>
            <a:ext cx="6088170" cy="4925641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u="sng" dirty="0" err="1">
                <a:solidFill>
                  <a:srgbClr val="0070C0"/>
                </a:solidFill>
              </a:rPr>
              <a:t>Crownlike</a:t>
            </a:r>
            <a:r>
              <a:rPr lang="en-US" sz="2600" b="1" u="sng" dirty="0">
                <a:solidFill>
                  <a:srgbClr val="0070C0"/>
                </a:solidFill>
              </a:rPr>
              <a:t> appearance </a:t>
            </a:r>
            <a:r>
              <a:rPr lang="en-US" sz="2600" b="1" dirty="0">
                <a:solidFill>
                  <a:srgbClr val="002060"/>
                </a:solidFill>
              </a:rPr>
              <a:t>produced by the club-shaped projections that stud </a:t>
            </a:r>
            <a:r>
              <a:rPr lang="en-IN" sz="2600" b="1" dirty="0">
                <a:solidFill>
                  <a:srgbClr val="002060"/>
                </a:solidFill>
              </a:rPr>
              <a:t>the viral envelope. </a:t>
            </a:r>
          </a:p>
          <a:p>
            <a:endParaRPr lang="en-US" sz="2600" b="1" dirty="0">
              <a:solidFill>
                <a:srgbClr val="002060"/>
              </a:solidFill>
              <a:hlinkClick r:id="rId2" tooltip="Enveloped virus"/>
            </a:endParaRPr>
          </a:p>
          <a:p>
            <a:r>
              <a:rPr lang="en-US" sz="2600" b="1" dirty="0">
                <a:solidFill>
                  <a:srgbClr val="002060"/>
                </a:solidFill>
                <a:hlinkClick r:id="rId2" tooltip="Enveloped virus"/>
              </a:rPr>
              <a:t>Enveloped viruses</a:t>
            </a:r>
            <a:r>
              <a:rPr lang="en-US" sz="2600" b="1" dirty="0">
                <a:solidFill>
                  <a:srgbClr val="002060"/>
                </a:solidFill>
              </a:rPr>
              <a:t> with </a:t>
            </a:r>
            <a:r>
              <a:rPr lang="en-US" sz="2600" b="1" u="sng" dirty="0" err="1">
                <a:solidFill>
                  <a:srgbClr val="002060"/>
                </a:solidFill>
              </a:rPr>
              <a:t>ss</a:t>
            </a:r>
            <a:r>
              <a:rPr lang="en-US" sz="2600" b="1" u="sng" dirty="0">
                <a:solidFill>
                  <a:srgbClr val="002060"/>
                </a:solidFill>
              </a:rPr>
              <a:t>-</a:t>
            </a:r>
            <a:r>
              <a:rPr lang="en-US" sz="2600" b="1" u="sng" dirty="0">
                <a:solidFill>
                  <a:srgbClr val="002060"/>
                </a:solidFill>
                <a:hlinkClick r:id="rId3" tooltip="RNA"/>
              </a:rPr>
              <a:t>RN</a:t>
            </a:r>
            <a:r>
              <a:rPr lang="en-US" sz="2600" b="1" dirty="0">
                <a:solidFill>
                  <a:srgbClr val="002060"/>
                </a:solidFill>
                <a:hlinkClick r:id="rId3" tooltip="RNA"/>
              </a:rPr>
              <a:t>A</a:t>
            </a:r>
            <a:r>
              <a:rPr lang="en-US" sz="2600" b="1" dirty="0">
                <a:solidFill>
                  <a:srgbClr val="002060"/>
                </a:solidFill>
              </a:rPr>
              <a:t> </a:t>
            </a:r>
            <a:r>
              <a:rPr lang="en-US" sz="2600" b="1" dirty="0">
                <a:solidFill>
                  <a:srgbClr val="002060"/>
                </a:solidFill>
                <a:hlinkClick r:id="rId4" tooltip="Genome"/>
              </a:rPr>
              <a:t>genome</a:t>
            </a:r>
            <a:r>
              <a:rPr lang="en-US" sz="2600" b="1" dirty="0">
                <a:solidFill>
                  <a:srgbClr val="002060"/>
                </a:solidFill>
              </a:rPr>
              <a:t>. </a:t>
            </a:r>
          </a:p>
          <a:p>
            <a:endParaRPr lang="en-US" sz="2600" b="1" dirty="0">
              <a:solidFill>
                <a:srgbClr val="002060"/>
              </a:solidFill>
              <a:hlinkClick r:id="rId5" tooltip="Genome size"/>
            </a:endParaRPr>
          </a:p>
          <a:p>
            <a:r>
              <a:rPr lang="en-US" sz="2600" b="1" dirty="0">
                <a:solidFill>
                  <a:srgbClr val="002060"/>
                </a:solidFill>
                <a:hlinkClick r:id="rId5" tooltip="Genome size"/>
              </a:rPr>
              <a:t>Genomic size</a:t>
            </a:r>
            <a:r>
              <a:rPr lang="en-US" sz="2600" b="1" dirty="0">
                <a:solidFill>
                  <a:srgbClr val="002060"/>
                </a:solidFill>
              </a:rPr>
              <a:t>; 26 to 32 </a:t>
            </a:r>
            <a:r>
              <a:rPr lang="en-US" sz="2600" b="1" dirty="0" err="1">
                <a:solidFill>
                  <a:srgbClr val="002060"/>
                </a:solidFill>
                <a:hlinkClick r:id="rId6" tooltip="Kilobase"/>
              </a:rPr>
              <a:t>kilobases</a:t>
            </a:r>
            <a:r>
              <a:rPr lang="en-US" sz="2600" b="1" dirty="0">
                <a:solidFill>
                  <a:srgbClr val="002060"/>
                </a:solidFill>
              </a:rPr>
              <a:t>, the largest for an </a:t>
            </a:r>
            <a:r>
              <a:rPr lang="en-US" sz="2600" b="1" dirty="0">
                <a:solidFill>
                  <a:srgbClr val="002060"/>
                </a:solidFill>
                <a:hlinkClick r:id="rId7" tooltip="RNA virus"/>
              </a:rPr>
              <a:t>RNA virus</a:t>
            </a:r>
            <a:r>
              <a:rPr lang="en-US" sz="2600" b="1" dirty="0">
                <a:solidFill>
                  <a:srgbClr val="002060"/>
                </a:solidFill>
              </a:rPr>
              <a:t>.</a:t>
            </a:r>
          </a:p>
          <a:p>
            <a:endParaRPr lang="en-US" sz="2600" b="1" dirty="0">
              <a:solidFill>
                <a:srgbClr val="002060"/>
              </a:solidFill>
            </a:endParaRPr>
          </a:p>
          <a:p>
            <a:r>
              <a:rPr lang="en-US" sz="2600" b="1" dirty="0">
                <a:solidFill>
                  <a:srgbClr val="002060"/>
                </a:solidFill>
              </a:rPr>
              <a:t>Measures; 100–160 nm in diameter.</a:t>
            </a:r>
          </a:p>
          <a:p>
            <a:endParaRPr lang="en-US" sz="2600" b="1" i="1" u="sng" dirty="0">
              <a:solidFill>
                <a:srgbClr val="002060"/>
              </a:solidFill>
            </a:endParaRPr>
          </a:p>
          <a:p>
            <a:r>
              <a:rPr lang="en-US" sz="2600" b="1" i="1" u="sng" dirty="0">
                <a:solidFill>
                  <a:srgbClr val="002060"/>
                </a:solidFill>
              </a:rPr>
              <a:t>Infect a wide variety of animals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2019-nCoV-CDC-233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20" y="1110136"/>
            <a:ext cx="2378468" cy="31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9690" y="4511423"/>
            <a:ext cx="2804311" cy="22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97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As per the report of the WHO-China Joint Mission  on COVID-19 as of 20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feb</a:t>
            </a:r>
            <a:r>
              <a:rPr lang="en-US" b="1" dirty="0">
                <a:solidFill>
                  <a:srgbClr val="0070C0"/>
                </a:solidFill>
              </a:rPr>
              <a:t> 2020.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Released on 3</a:t>
            </a:r>
            <a:r>
              <a:rPr lang="en-US" sz="3600" b="1" baseline="30000" dirty="0">
                <a:solidFill>
                  <a:srgbClr val="0070C0"/>
                </a:solidFill>
              </a:rPr>
              <a:t>rd</a:t>
            </a:r>
            <a:r>
              <a:rPr lang="en-US" sz="3600" b="1" dirty="0">
                <a:solidFill>
                  <a:srgbClr val="0070C0"/>
                </a:solidFill>
              </a:rPr>
              <a:t> march 2020.</a:t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IN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1" y="4653136"/>
            <a:ext cx="3113451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i="1" dirty="0">
                <a:solidFill>
                  <a:srgbClr val="002060"/>
                </a:solidFill>
              </a:rPr>
              <a:t>Now about  present </a:t>
            </a:r>
            <a:r>
              <a:rPr lang="en-IN" sz="3600" b="1" i="1" dirty="0" err="1">
                <a:solidFill>
                  <a:srgbClr val="002060"/>
                </a:solidFill>
              </a:rPr>
              <a:t>ongoing</a:t>
            </a:r>
            <a:r>
              <a:rPr lang="en-IN" sz="3600" b="1" i="1" dirty="0">
                <a:solidFill>
                  <a:srgbClr val="002060"/>
                </a:solidFill>
              </a:rPr>
              <a:t> outbreak 2019-nCoV</a:t>
            </a:r>
            <a:br>
              <a:rPr lang="en-IN" sz="3600" b="1" i="1" dirty="0">
                <a:solidFill>
                  <a:srgbClr val="002060"/>
                </a:solidFill>
              </a:rPr>
            </a:br>
            <a:endParaRPr lang="en-I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15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037A-89CE-45C8-8CF6-031AC245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990"/>
            <a:ext cx="902047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Cluster of Pneumonia Cases of Unknown Origin in December 2019</a:t>
            </a:r>
            <a:endParaRPr lang="en-IN" sz="4000" b="1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06220-C121-4B02-9CD3-9266AF4D36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2634" y="2102178"/>
            <a:ext cx="3256429" cy="325642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CB85A2-70EE-48A4-9D25-838DA5C755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43" y="2195483"/>
            <a:ext cx="3405529" cy="3164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1408" y="4072922"/>
            <a:ext cx="39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Hubei</a:t>
            </a:r>
            <a:endParaRPr lang="en-IN" sz="5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619639" y="4196032"/>
            <a:ext cx="2400839" cy="2458768"/>
            <a:chOff x="8826185" y="4196032"/>
            <a:chExt cx="3201119" cy="24587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185" y="4196032"/>
              <a:ext cx="79692" cy="92718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8873330" y="4215875"/>
              <a:ext cx="3153974" cy="2438925"/>
              <a:chOff x="8873330" y="4215875"/>
              <a:chExt cx="3153974" cy="243892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906000" y="4514850"/>
                <a:ext cx="572270" cy="9280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8873330" y="4215875"/>
                <a:ext cx="3153974" cy="2438925"/>
                <a:chOff x="8873330" y="4215875"/>
                <a:chExt cx="3153974" cy="2438925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73330" y="4215875"/>
                  <a:ext cx="3153974" cy="2438925"/>
                </a:xfrm>
                <a:prstGeom prst="rect">
                  <a:avLst/>
                </a:prstGeom>
              </p:spPr>
            </p:pic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1271250" y="6625478"/>
                  <a:ext cx="6223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" name="TextBox 16"/>
          <p:cNvSpPr txBox="1"/>
          <p:nvPr/>
        </p:nvSpPr>
        <p:spPr>
          <a:xfrm>
            <a:off x="8014509" y="4514851"/>
            <a:ext cx="43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Wuhan</a:t>
            </a:r>
            <a:endParaRPr lang="en-IN" sz="500" b="1" dirty="0"/>
          </a:p>
        </p:txBody>
      </p: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DD15EAE-D7DB-4F10-ACCF-C9E2CCEB68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255110"/>
            <a:ext cx="1257300" cy="5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1"/>
            <a:ext cx="9144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1944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46120" cy="481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260555"/>
            <a:ext cx="8002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Analysis of  56,000  lab confirmed COVID-19 virus infected cases in china, reported as of 20 February 2020 </a:t>
            </a:r>
            <a:endParaRPr lang="en-IN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58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0070C0"/>
                </a:solidFill>
              </a:rPr>
              <a:t>Demographic characteristics;</a:t>
            </a:r>
            <a:br>
              <a:rPr lang="en-IN" sz="4000" b="1" dirty="0">
                <a:solidFill>
                  <a:srgbClr val="0070C0"/>
                </a:solidFill>
              </a:rPr>
            </a:br>
            <a:r>
              <a:rPr lang="en-IN" sz="4000" b="1" dirty="0">
                <a:solidFill>
                  <a:srgbClr val="0070C0"/>
                </a:solidFill>
              </a:rPr>
              <a:t>COVID-19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Among  56,000  lab confirmed cases.</a:t>
            </a:r>
          </a:p>
          <a:p>
            <a:pPr lvl="1"/>
            <a:r>
              <a:rPr lang="en-US" b="1" u="sng" dirty="0"/>
              <a:t>75% are from Hubei</a:t>
            </a:r>
          </a:p>
          <a:p>
            <a:pPr lvl="1"/>
            <a:r>
              <a:rPr lang="en-US" b="1" u="sng" dirty="0"/>
              <a:t>Median age</a:t>
            </a:r>
            <a:r>
              <a:rPr lang="en-US" b="1" dirty="0"/>
              <a:t>; 50 </a:t>
            </a:r>
            <a:r>
              <a:rPr lang="en-US" b="1" dirty="0" err="1"/>
              <a:t>yrs</a:t>
            </a:r>
            <a:r>
              <a:rPr lang="en-US" b="1" dirty="0"/>
              <a:t> (range 2 days-100 </a:t>
            </a:r>
            <a:r>
              <a:rPr lang="en-US" b="1" dirty="0" err="1"/>
              <a:t>yrs</a:t>
            </a:r>
            <a:r>
              <a:rPr lang="en-US" b="1" dirty="0"/>
              <a:t> old) </a:t>
            </a:r>
          </a:p>
          <a:p>
            <a:pPr lvl="2"/>
            <a:r>
              <a:rPr lang="en-US" b="1" dirty="0"/>
              <a:t>Majority(80%) b/n 30–70 yrs.  </a:t>
            </a:r>
          </a:p>
          <a:p>
            <a:pPr lvl="1"/>
            <a:r>
              <a:rPr lang="en-US" b="1" u="sng" dirty="0"/>
              <a:t>51 % are male</a:t>
            </a:r>
          </a:p>
          <a:p>
            <a:pPr lvl="1"/>
            <a:r>
              <a:rPr lang="en-US" b="1" u="sng" dirty="0"/>
              <a:t>20% are Farmers or laborers.</a:t>
            </a:r>
          </a:p>
          <a:p>
            <a:pPr lvl="1"/>
            <a:r>
              <a:rPr lang="en-US" b="1" i="1" u="sng" dirty="0"/>
              <a:t>Only 2.5% are </a:t>
            </a:r>
            <a:r>
              <a:rPr lang="en-IN" b="1" u="sng" dirty="0"/>
              <a:t>Children </a:t>
            </a:r>
            <a:r>
              <a:rPr lang="en-US" b="1" u="sng" dirty="0"/>
              <a:t>aged &lt;19 yrs. </a:t>
            </a:r>
          </a:p>
          <a:p>
            <a:pPr lvl="1"/>
            <a:r>
              <a:rPr lang="en-US" b="1" u="sng" dirty="0">
                <a:cs typeface="Arial" panose="020B0604020202020204" pitchFamily="34" charset="0"/>
              </a:rPr>
              <a:t>Health care workers: 4%</a:t>
            </a:r>
          </a:p>
          <a:p>
            <a:pPr lvl="2"/>
            <a:r>
              <a:rPr lang="en-US" b="1" dirty="0">
                <a:cs typeface="Arial" panose="020B0604020202020204" pitchFamily="34" charset="0"/>
              </a:rPr>
              <a:t>88% reported from Hubei</a:t>
            </a:r>
          </a:p>
          <a:p>
            <a:pPr lvl="1"/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val="2535328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70C0"/>
                </a:solidFill>
              </a:rPr>
              <a:t>Zoonotic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COVID-19 is a New zoonotic virus.  </a:t>
            </a:r>
          </a:p>
          <a:p>
            <a:r>
              <a:rPr lang="en-US" sz="2800" b="1" dirty="0"/>
              <a:t>From </a:t>
            </a:r>
            <a:r>
              <a:rPr lang="en-US" sz="2800" b="1" dirty="0" err="1"/>
              <a:t>phylogenetics</a:t>
            </a:r>
            <a:r>
              <a:rPr lang="en-US" sz="2800" b="1" dirty="0"/>
              <a:t> analyses, bats appear to be the reservoir.  </a:t>
            </a:r>
          </a:p>
          <a:p>
            <a:r>
              <a:rPr lang="en-US" sz="2800" b="1" dirty="0"/>
              <a:t>But the intermediate host(s) not yet identified.</a:t>
            </a:r>
          </a:p>
          <a:p>
            <a:r>
              <a:rPr lang="en-US" sz="2800" b="1" dirty="0"/>
              <a:t>First started from ‘Wuhan live animal and seafood markets’ </a:t>
            </a:r>
          </a:p>
          <a:p>
            <a:r>
              <a:rPr lang="en-US" sz="2800" b="1" i="1" dirty="0"/>
              <a:t>Has similarities to </a:t>
            </a:r>
            <a:r>
              <a:rPr lang="en-US" sz="2800" b="1" i="1" dirty="0">
                <a:hlinkClick r:id="rId3" tooltip="SARS-CoV"/>
              </a:rPr>
              <a:t>SARS </a:t>
            </a:r>
            <a:r>
              <a:rPr lang="en-US" sz="2800" b="1" i="1" dirty="0" err="1">
                <a:hlinkClick r:id="rId3" tooltip="SARS-CoV"/>
              </a:rPr>
              <a:t>CoV</a:t>
            </a:r>
            <a:r>
              <a:rPr lang="en-US" sz="2800" b="1" i="1" dirty="0"/>
              <a:t> (80%) and bat coronaviruses (96%)</a:t>
            </a:r>
            <a:endParaRPr lang="en-US" sz="2800" b="1" dirty="0"/>
          </a:p>
          <a:p>
            <a:endParaRPr lang="en-IN" sz="2800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401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763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ravem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3166"/>
            <a:ext cx="8068715" cy="573325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nsthsp1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4971"/>
            <a:ext cx="6913362" cy="582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How long does virus survive </a:t>
            </a:r>
            <a:r>
              <a:rPr lang="en-US" alt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outside body</a:t>
            </a:r>
            <a:r>
              <a:rPr lang="en-US" sz="4000" b="1" dirty="0">
                <a:solidFill>
                  <a:srgbClr val="0070C0"/>
                </a:solidFill>
              </a:rPr>
              <a:t>?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It behaves like other coronaviruses.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b="1" dirty="0"/>
              <a:t>This vary under different conditions (e.g. type of surface, temperature or humidity of the environment).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1-2 days on nonporous surfaces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8-12 hours on porous surfaces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Common disinfectants such as 70% Ethanol and bleach can kill the virus</a:t>
            </a:r>
            <a:r>
              <a:rPr lang="en-US" alt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If you think a surface is infected, clean it with simple disinfectant. </a:t>
            </a:r>
          </a:p>
          <a:p>
            <a:r>
              <a:rPr lang="en-US" sz="2600" b="1" dirty="0"/>
              <a:t>Clean your hands with an alcohol-based hand rub or wash them with soap and water.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1976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70C0"/>
                </a:solidFill>
              </a:rPr>
              <a:t>Routes of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600200"/>
            <a:ext cx="4248471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Transmitted via droplets and fomites.</a:t>
            </a:r>
          </a:p>
          <a:p>
            <a:pPr lvl="1"/>
            <a:r>
              <a:rPr lang="en-US" sz="2400" b="1" dirty="0"/>
              <a:t>Airborne spread not reported and not a major driver of transmission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Fecal shedding in some </a:t>
            </a:r>
            <a:r>
              <a:rPr lang="en-US" sz="2400" b="1" dirty="0" err="1"/>
              <a:t>pts</a:t>
            </a:r>
            <a:r>
              <a:rPr lang="en-US" sz="2400" b="1" dirty="0"/>
              <a:t> but not a major driver of  transmission.</a:t>
            </a:r>
            <a:endParaRPr lang="en-IN" sz="2400" b="1" dirty="0"/>
          </a:p>
        </p:txBody>
      </p:sp>
      <p:pic>
        <p:nvPicPr>
          <p:cNvPr id="4" name="Picture 2" descr="snee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44" y="1556792"/>
            <a:ext cx="2978880" cy="18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1E97BCF7-4281-D049-AFF4-1D7D7B10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5" r="7092"/>
          <a:stretch/>
        </p:blipFill>
        <p:spPr>
          <a:xfrm>
            <a:off x="4355975" y="3439252"/>
            <a:ext cx="4806691" cy="33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59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dynamics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en-IN" sz="2800" b="1" i="1" u="sng" dirty="0">
                <a:solidFill>
                  <a:srgbClr val="0070C0"/>
                </a:solidFill>
              </a:rPr>
              <a:t>Household transmission- The Main cause  </a:t>
            </a:r>
          </a:p>
          <a:p>
            <a:pPr lvl="1"/>
            <a:r>
              <a:rPr lang="en-US" sz="2400" b="1" dirty="0"/>
              <a:t>Human-to-human transmission largely occurring in families.  </a:t>
            </a:r>
          </a:p>
          <a:p>
            <a:pPr lvl="1"/>
            <a:r>
              <a:rPr lang="en-US" sz="2400" b="1" dirty="0"/>
              <a:t>Among 344 clusters involving 1308 cases, most clusters (80-85%) have occurred in families. </a:t>
            </a:r>
          </a:p>
          <a:p>
            <a:pPr lvl="1"/>
            <a:r>
              <a:rPr lang="en-US" sz="2400" b="1" dirty="0"/>
              <a:t>Secondary attack rate in households ranges from 3-10% </a:t>
            </a:r>
          </a:p>
          <a:p>
            <a:pPr lvl="2"/>
            <a:r>
              <a:rPr lang="en-US" b="1" i="1" dirty="0">
                <a:cs typeface="Arial" panose="020B0604020202020204" pitchFamily="34" charset="0"/>
              </a:rPr>
              <a:t>10% early in the outbreak and fell to 3% with faster isolation</a:t>
            </a:r>
          </a:p>
          <a:p>
            <a:pPr marL="171450" indent="-171450"/>
            <a:endParaRPr lang="en-US" sz="2400" b="1" i="1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71450" indent="-171450"/>
            <a:r>
              <a:rPr lang="en-US" sz="2800" b="1" i="1" u="sng" dirty="0">
                <a:solidFill>
                  <a:srgbClr val="0070C0"/>
                </a:solidFill>
                <a:cs typeface="Arial" panose="020B0604020202020204" pitchFamily="34" charset="0"/>
              </a:rPr>
              <a:t>School outbreaks not a feature of this outbreak </a:t>
            </a: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– </a:t>
            </a:r>
            <a:r>
              <a:rPr lang="en-US" sz="2400" dirty="0">
                <a:cs typeface="Arial" panose="020B0604020202020204" pitchFamily="34" charset="0"/>
              </a:rPr>
              <a:t>this may simply be because of the closure of schools during most of this outbreak</a:t>
            </a:r>
          </a:p>
          <a:p>
            <a:pPr lvl="2"/>
            <a:endParaRPr lang="en-US" sz="18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1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7724"/>
            <a:ext cx="8229600" cy="547260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Transmission in health care settings and among health care workers (HCW).</a:t>
            </a:r>
          </a:p>
          <a:p>
            <a:pPr lvl="1"/>
            <a:r>
              <a:rPr lang="en-US" sz="2400" b="1" u="sng" dirty="0">
                <a:solidFill>
                  <a:srgbClr val="002060"/>
                </a:solidFill>
              </a:rPr>
              <a:t>2,055/55,924 (4%) lab-confirmed cases.  </a:t>
            </a:r>
          </a:p>
          <a:p>
            <a:pPr lvl="1"/>
            <a:r>
              <a:rPr lang="en-US" sz="2400" b="1" dirty="0"/>
              <a:t>Most identified in early stage when experience with the new disease was lower. </a:t>
            </a:r>
          </a:p>
          <a:p>
            <a:pPr lvl="1"/>
            <a:r>
              <a:rPr lang="en-US" sz="2400" b="1" dirty="0"/>
              <a:t>Additionally, many have been infected within the household rather than in a health care setting.</a:t>
            </a:r>
          </a:p>
          <a:p>
            <a:pPr lvl="1"/>
            <a:r>
              <a:rPr lang="en-US" sz="2400" b="1" u="sng" dirty="0"/>
              <a:t>Transmission within health care settings and amongst </a:t>
            </a:r>
            <a:r>
              <a:rPr lang="en-US" sz="2400" b="1" u="sng" dirty="0">
                <a:solidFill>
                  <a:srgbClr val="002060"/>
                </a:solidFill>
              </a:rPr>
              <a:t>HCW </a:t>
            </a:r>
            <a:r>
              <a:rPr lang="en-US" sz="2400" b="1" u="sng" dirty="0"/>
              <a:t>does not appear to be a major transmission drive.</a:t>
            </a:r>
          </a:p>
          <a:p>
            <a:endParaRPr lang="en-US" sz="2400" b="1" i="1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US" sz="2800" b="1" i="1" u="sng" dirty="0">
                <a:solidFill>
                  <a:srgbClr val="0070C0"/>
                </a:solidFill>
                <a:cs typeface="Arial" panose="020B0604020202020204" pitchFamily="34" charset="0"/>
              </a:rPr>
              <a:t>Transmission in other closed settings is happening </a:t>
            </a:r>
            <a:r>
              <a:rPr lang="en-US" sz="2400" dirty="0">
                <a:cs typeface="Arial" panose="020B0604020202020204" pitchFamily="34" charset="0"/>
              </a:rPr>
              <a:t>but not the major driver in China (e.g. prisons, restaurants) </a:t>
            </a:r>
            <a:r>
              <a:rPr lang="en-US" sz="2600" b="1" u="sng" dirty="0"/>
              <a:t>  </a:t>
            </a:r>
          </a:p>
          <a:p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89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70C0"/>
                </a:solidFill>
              </a:rPr>
              <a:t>Contact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China has a policy of meticulous case and contact identification for COVID-19.  </a:t>
            </a:r>
          </a:p>
          <a:p>
            <a:pPr lvl="1"/>
            <a:r>
              <a:rPr lang="en-US" sz="2600" b="1" dirty="0"/>
              <a:t>In Wuhan &gt;1800 teams of epidemiologists, a minimum of 5 people/team, are tracing tens of thousands of contacts a day.  </a:t>
            </a:r>
          </a:p>
          <a:p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>
                <a:solidFill>
                  <a:srgbClr val="0070C0"/>
                </a:solidFill>
              </a:rPr>
              <a:t>Contact follow up was painstaking, </a:t>
            </a:r>
            <a:r>
              <a:rPr lang="en-US" sz="3000" b="1" dirty="0" err="1">
                <a:solidFill>
                  <a:srgbClr val="0070C0"/>
                </a:solidFill>
              </a:rPr>
              <a:t>Bcoz</a:t>
            </a:r>
            <a:r>
              <a:rPr lang="en-US" sz="3000" b="1" dirty="0">
                <a:solidFill>
                  <a:srgbClr val="0070C0"/>
                </a:solidFill>
              </a:rPr>
              <a:t> of medical observation of them </a:t>
            </a:r>
            <a:r>
              <a:rPr lang="en-US" sz="3000" b="1" dirty="0" err="1">
                <a:solidFill>
                  <a:srgbClr val="0070C0"/>
                </a:solidFill>
              </a:rPr>
              <a:t>upto</a:t>
            </a:r>
            <a:r>
              <a:rPr lang="en-US" sz="3000" b="1" dirty="0">
                <a:solidFill>
                  <a:srgbClr val="0070C0"/>
                </a:solidFill>
              </a:rPr>
              <a:t> 14 days.  </a:t>
            </a:r>
          </a:p>
          <a:p>
            <a:endParaRPr lang="en-US" sz="3000" b="1" i="1" dirty="0">
              <a:solidFill>
                <a:srgbClr val="0070C0"/>
              </a:solidFill>
            </a:endParaRPr>
          </a:p>
          <a:p>
            <a:r>
              <a:rPr lang="en-US" sz="3000" b="1" i="1" u="sng" dirty="0">
                <a:solidFill>
                  <a:srgbClr val="0070C0"/>
                </a:solidFill>
              </a:rPr>
              <a:t>1- 5% of contacts were subsequently developed COVID-19</a:t>
            </a:r>
            <a:r>
              <a:rPr lang="en-US" sz="3000" b="1" i="1" u="sng" dirty="0"/>
              <a:t>.  </a:t>
            </a:r>
            <a:endParaRPr lang="en-IN" sz="3000" b="1" i="1" u="sng" dirty="0"/>
          </a:p>
        </p:txBody>
      </p:sp>
    </p:spTree>
    <p:extLst>
      <p:ext uri="{BB962C8B-B14F-4D97-AF65-F5344CB8AC3E}">
        <p14:creationId xmlns:p14="http://schemas.microsoft.com/office/powerpoint/2010/main" val="840081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sz="2800" b="1" i="1" u="sng" dirty="0">
                <a:solidFill>
                  <a:srgbClr val="0070C0"/>
                </a:solidFill>
              </a:rPr>
              <a:t>In Shenzhen City, </a:t>
            </a:r>
            <a:r>
              <a:rPr lang="en-US" sz="2800" b="1" dirty="0"/>
              <a:t>among 3000 identified close contacts. </a:t>
            </a:r>
          </a:p>
          <a:p>
            <a:pPr lvl="1"/>
            <a:r>
              <a:rPr lang="en-US" sz="2400" b="1" i="1" u="sng" dirty="0"/>
              <a:t>Only 3% were found to be infected with COVID-19. </a:t>
            </a:r>
          </a:p>
          <a:p>
            <a:endParaRPr lang="en-US" sz="2800" b="1" i="1" u="sng" dirty="0"/>
          </a:p>
          <a:p>
            <a:r>
              <a:rPr lang="en-US" sz="2800" b="1" i="1" u="sng" dirty="0">
                <a:solidFill>
                  <a:srgbClr val="0070C0"/>
                </a:solidFill>
              </a:rPr>
              <a:t>In Sichuan Province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b="1" dirty="0"/>
              <a:t>among 25,000 identified close contacts </a:t>
            </a:r>
          </a:p>
          <a:p>
            <a:pPr lvl="1"/>
            <a:r>
              <a:rPr lang="en-US" sz="2400" b="1" i="1" u="sng" dirty="0"/>
              <a:t>Only  1% were found to be infected with COVID-19.  </a:t>
            </a:r>
          </a:p>
          <a:p>
            <a:endParaRPr lang="en-US" sz="2800" b="1" i="1" u="sng" dirty="0"/>
          </a:p>
          <a:p>
            <a:r>
              <a:rPr lang="en-US" sz="2800" b="1" i="1" u="sng" dirty="0">
                <a:solidFill>
                  <a:srgbClr val="0070C0"/>
                </a:solidFill>
              </a:rPr>
              <a:t>In Guangdong Province, </a:t>
            </a:r>
            <a:r>
              <a:rPr lang="en-US" sz="2800" b="1" dirty="0"/>
              <a:t>among 10,000 identified close contacts.</a:t>
            </a:r>
          </a:p>
          <a:p>
            <a:pPr lvl="1"/>
            <a:r>
              <a:rPr lang="en-US" sz="2400" b="1" i="1" u="sng" dirty="0"/>
              <a:t>Only 5% were found to be infected with COVID-19. </a:t>
            </a:r>
            <a:endParaRPr lang="en-IN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48808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Testing at fever clinics and at routine ILI/SARI surveillance systems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PCR testing for COVID-19 virus done for all </a:t>
            </a:r>
            <a:r>
              <a:rPr lang="en-US" sz="2800" b="1" dirty="0" err="1">
                <a:solidFill>
                  <a:srgbClr val="0070C0"/>
                </a:solidFill>
              </a:rPr>
              <a:t>pts</a:t>
            </a:r>
            <a:r>
              <a:rPr lang="en-US" sz="2800" b="1" dirty="0">
                <a:solidFill>
                  <a:srgbClr val="0070C0"/>
                </a:solidFill>
              </a:rPr>
              <a:t> of </a:t>
            </a:r>
            <a:r>
              <a:rPr lang="en-US" sz="2800" b="1" u="sng" dirty="0">
                <a:solidFill>
                  <a:srgbClr val="0070C0"/>
                </a:solidFill>
              </a:rPr>
              <a:t>fever, or influenza-like-illness (ILI), or severe acute respiratory infection (SARI), </a:t>
            </a:r>
            <a:r>
              <a:rPr lang="en-US" sz="2800" b="1" dirty="0">
                <a:solidFill>
                  <a:srgbClr val="0070C0"/>
                </a:solidFill>
              </a:rPr>
              <a:t>visiting these systems</a:t>
            </a:r>
            <a:r>
              <a:rPr lang="en-US" sz="2800" b="1" dirty="0"/>
              <a:t>. </a:t>
            </a:r>
            <a:endParaRPr lang="en-US" sz="2800" b="1" u="sng" dirty="0">
              <a:solidFill>
                <a:srgbClr val="0070C0"/>
              </a:solidFill>
            </a:endParaRPr>
          </a:p>
          <a:p>
            <a:pPr lvl="1"/>
            <a:r>
              <a:rPr lang="en-US" sz="2600" b="1" u="sng" dirty="0">
                <a:solidFill>
                  <a:srgbClr val="0070C0"/>
                </a:solidFill>
              </a:rPr>
              <a:t>In Wuhan</a:t>
            </a:r>
            <a:r>
              <a:rPr lang="en-US" sz="2600" b="1" dirty="0">
                <a:solidFill>
                  <a:srgbClr val="0070C0"/>
                </a:solidFill>
              </a:rPr>
              <a:t>, COVID-19 testing of ILI samples (20/</a:t>
            </a:r>
            <a:r>
              <a:rPr lang="en-US" sz="2600" b="1" dirty="0" err="1">
                <a:solidFill>
                  <a:srgbClr val="0070C0"/>
                </a:solidFill>
              </a:rPr>
              <a:t>wk</a:t>
            </a:r>
            <a:r>
              <a:rPr lang="en-US" sz="2600" b="1" dirty="0">
                <a:solidFill>
                  <a:srgbClr val="0070C0"/>
                </a:solidFill>
              </a:rPr>
              <a:t>) in Dec 2019 to first two </a:t>
            </a:r>
            <a:r>
              <a:rPr lang="en-US" sz="2600" b="1" dirty="0" err="1">
                <a:solidFill>
                  <a:srgbClr val="0070C0"/>
                </a:solidFill>
              </a:rPr>
              <a:t>wks</a:t>
            </a:r>
            <a:r>
              <a:rPr lang="en-US" sz="2600" b="1" dirty="0">
                <a:solidFill>
                  <a:srgbClr val="0070C0"/>
                </a:solidFill>
              </a:rPr>
              <a:t> of Jan 2020.</a:t>
            </a:r>
          </a:p>
          <a:p>
            <a:pPr lvl="2"/>
            <a:r>
              <a:rPr lang="en-US" b="1" dirty="0"/>
              <a:t>No positive results in the </a:t>
            </a:r>
            <a:r>
              <a:rPr lang="en-US" b="1" dirty="0" err="1"/>
              <a:t>dec</a:t>
            </a:r>
            <a:r>
              <a:rPr lang="en-US" b="1" dirty="0"/>
              <a:t> 2019 samples, </a:t>
            </a:r>
          </a:p>
          <a:p>
            <a:pPr lvl="2"/>
            <a:r>
              <a:rPr lang="en-US" b="1" dirty="0"/>
              <a:t>1 adult positive in the first </a:t>
            </a:r>
            <a:r>
              <a:rPr lang="en-US" b="1" dirty="0" err="1"/>
              <a:t>wk</a:t>
            </a:r>
            <a:r>
              <a:rPr lang="en-US" b="1" dirty="0"/>
              <a:t> of Jan 2020(5%), </a:t>
            </a:r>
          </a:p>
          <a:p>
            <a:pPr lvl="2"/>
            <a:r>
              <a:rPr lang="en-US" b="1" dirty="0"/>
              <a:t>3 adults positive in the second </a:t>
            </a:r>
            <a:r>
              <a:rPr lang="en-US" b="1" dirty="0" err="1"/>
              <a:t>wk</a:t>
            </a:r>
            <a:r>
              <a:rPr lang="en-US" b="1" dirty="0"/>
              <a:t> of Jan 2020(15%) </a:t>
            </a:r>
          </a:p>
          <a:p>
            <a:pPr lvl="2"/>
            <a:r>
              <a:rPr lang="en-US" b="1" u="sng" dirty="0">
                <a:solidFill>
                  <a:srgbClr val="002060"/>
                </a:solidFill>
              </a:rPr>
              <a:t>All children tested were negative,</a:t>
            </a:r>
            <a:r>
              <a:rPr lang="en-US" b="1" i="1" u="sng" dirty="0">
                <a:solidFill>
                  <a:srgbClr val="002060"/>
                </a:solidFill>
              </a:rPr>
              <a:t> but a large number were positive for influenza.  </a:t>
            </a:r>
          </a:p>
        </p:txBody>
      </p:sp>
    </p:spTree>
    <p:extLst>
      <p:ext uri="{BB962C8B-B14F-4D97-AF65-F5344CB8AC3E}">
        <p14:creationId xmlns:p14="http://schemas.microsoft.com/office/powerpoint/2010/main" val="1789581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lvl="1"/>
            <a:r>
              <a:rPr lang="en-US" sz="2600" b="1" u="sng" dirty="0">
                <a:solidFill>
                  <a:srgbClr val="0070C0"/>
                </a:solidFill>
              </a:rPr>
              <a:t>In Guangdong</a:t>
            </a:r>
            <a:r>
              <a:rPr lang="en-US" sz="2600" b="1" dirty="0"/>
              <a:t>, from 1-14 January, </a:t>
            </a:r>
            <a:r>
              <a:rPr lang="en-US" sz="2600" b="1" u="sng" dirty="0"/>
              <a:t>only 1/15,000 </a:t>
            </a:r>
            <a:r>
              <a:rPr lang="en-US" sz="2600" b="1" dirty="0"/>
              <a:t>samples tested positive for COVID-19 virus.  </a:t>
            </a:r>
            <a:endParaRPr lang="en-US" sz="2600" b="1" u="sng" dirty="0"/>
          </a:p>
          <a:p>
            <a:pPr lvl="1"/>
            <a:r>
              <a:rPr lang="en-US" sz="2600" b="1" u="sng" dirty="0">
                <a:solidFill>
                  <a:srgbClr val="0070C0"/>
                </a:solidFill>
              </a:rPr>
              <a:t>In one hospital in Beijing</a:t>
            </a:r>
            <a:r>
              <a:rPr lang="en-US" sz="2600" b="1" dirty="0"/>
              <a:t>, </a:t>
            </a:r>
            <a:r>
              <a:rPr lang="en-US" sz="2600" b="1" u="sng" dirty="0"/>
              <a:t>No COVID-19 positive samples among 1900 </a:t>
            </a:r>
            <a:r>
              <a:rPr lang="en-US" sz="2600" b="1" dirty="0"/>
              <a:t>collected from </a:t>
            </a:r>
            <a:r>
              <a:rPr lang="en-US" sz="2600" b="1" u="sng" dirty="0"/>
              <a:t>28 Jan 2020 to 13 Feb 2020.  </a:t>
            </a:r>
          </a:p>
          <a:p>
            <a:pPr lvl="1"/>
            <a:r>
              <a:rPr lang="en-US" sz="2600" b="1" u="sng" dirty="0">
                <a:solidFill>
                  <a:srgbClr val="0070C0"/>
                </a:solidFill>
              </a:rPr>
              <a:t>In a hospital in Shenzhen</a:t>
            </a:r>
            <a:r>
              <a:rPr lang="en-US" sz="2600" b="1" dirty="0"/>
              <a:t>, 0/40 samples were positive for COVID-19.</a:t>
            </a:r>
          </a:p>
          <a:p>
            <a:pPr lvl="1"/>
            <a:r>
              <a:rPr lang="en-US" sz="2600" b="1" u="sng" dirty="0">
                <a:solidFill>
                  <a:srgbClr val="0070C0"/>
                </a:solidFill>
              </a:rPr>
              <a:t>From fever clinics in Guangdong</a:t>
            </a:r>
            <a:r>
              <a:rPr lang="en-US" sz="2600" b="1" dirty="0">
                <a:solidFill>
                  <a:srgbClr val="0070C0"/>
                </a:solidFill>
              </a:rPr>
              <a:t>. </a:t>
            </a:r>
          </a:p>
          <a:p>
            <a:pPr lvl="2"/>
            <a:r>
              <a:rPr lang="en-US" sz="2600" b="1" dirty="0"/>
              <a:t>Just 0.14% of 3,20,000  fever clinic screenings were positive for COVID-19.</a:t>
            </a:r>
            <a:endParaRPr lang="en-IN" sz="2600" b="1" dirty="0"/>
          </a:p>
          <a:p>
            <a:pPr lvl="1"/>
            <a:endParaRPr lang="en-US" sz="2400" b="1" dirty="0"/>
          </a:p>
          <a:p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6884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70C0"/>
                </a:solidFill>
              </a:rPr>
              <a:t>Susceptibility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COVID-19 is a newly identified virus</a:t>
            </a:r>
            <a:r>
              <a:rPr lang="en-US" sz="2800" b="1" dirty="0"/>
              <a:t>, there is no known pre-existing immunity in humans.  </a:t>
            </a:r>
          </a:p>
          <a:p>
            <a:endParaRPr lang="en-US" sz="2800" b="1" dirty="0"/>
          </a:p>
          <a:p>
            <a:r>
              <a:rPr lang="en-US" sz="2800" b="1" u="sng" dirty="0"/>
              <a:t>Everyone is assumed to be susceptible</a:t>
            </a:r>
            <a:r>
              <a:rPr lang="en-US" sz="2800" b="1" dirty="0"/>
              <a:t>, although there may be risk factors of increasing susceptibility to infection in some.  </a:t>
            </a:r>
          </a:p>
          <a:p>
            <a:endParaRPr lang="en-US" sz="2800" b="1" i="1" dirty="0"/>
          </a:p>
          <a:p>
            <a:r>
              <a:rPr lang="en-US" sz="2800" b="1" i="1" u="sng" dirty="0"/>
              <a:t>This requires further study, to know whether there is </a:t>
            </a:r>
            <a:r>
              <a:rPr lang="en-US" sz="2800" b="1" i="1" u="sng" dirty="0" err="1"/>
              <a:t>neutralising</a:t>
            </a:r>
            <a:r>
              <a:rPr lang="en-US" sz="2800" b="1" i="1" u="sng" dirty="0"/>
              <a:t> immunity after infection.</a:t>
            </a:r>
            <a:endParaRPr lang="en-IN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848443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70C0"/>
                </a:solidFill>
              </a:rPr>
              <a:t>Children </a:t>
            </a:r>
            <a:r>
              <a:rPr lang="en-US" sz="4000" b="1" dirty="0">
                <a:solidFill>
                  <a:srgbClr val="0070C0"/>
                </a:solidFill>
              </a:rPr>
              <a:t>aged under 19 years</a:t>
            </a:r>
            <a:r>
              <a:rPr lang="en-US" sz="4000" dirty="0">
                <a:solidFill>
                  <a:srgbClr val="0070C0"/>
                </a:solidFill>
              </a:rPr>
              <a:t>.  </a:t>
            </a:r>
            <a:endParaRPr lang="en-IN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/>
              <a:t>Relatively low attack rate( 2.5% of cases).  </a:t>
            </a:r>
          </a:p>
          <a:p>
            <a:endParaRPr lang="en-US" sz="2800" b="1" i="1" dirty="0"/>
          </a:p>
          <a:p>
            <a:r>
              <a:rPr lang="en-US" sz="2800" b="1" i="1" dirty="0">
                <a:solidFill>
                  <a:srgbClr val="0070C0"/>
                </a:solidFill>
              </a:rPr>
              <a:t>Infected children largely had contact tracing to households adults.  </a:t>
            </a:r>
          </a:p>
          <a:p>
            <a:endParaRPr lang="en-US" sz="2800" b="1" dirty="0"/>
          </a:p>
          <a:p>
            <a:r>
              <a:rPr lang="en-US" sz="2800" b="1" dirty="0"/>
              <a:t>A very small proportion of those developed severe (2.5%) or critical disease (0.2%).</a:t>
            </a:r>
            <a:endParaRPr lang="en-IN" sz="2800" b="1" dirty="0"/>
          </a:p>
          <a:p>
            <a:endParaRPr lang="en-IN" sz="2800" b="1" i="1" dirty="0"/>
          </a:p>
        </p:txBody>
      </p:sp>
    </p:spTree>
    <p:extLst>
      <p:ext uri="{BB962C8B-B14F-4D97-AF65-F5344CB8AC3E}">
        <p14:creationId xmlns:p14="http://schemas.microsoft.com/office/powerpoint/2010/main" val="117541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805664" cy="914400"/>
          </a:xfrm>
        </p:spPr>
        <p:txBody>
          <a:bodyPr>
            <a:noAutofit/>
          </a:bodyPr>
          <a:lstStyle/>
          <a:p>
            <a:r>
              <a:rPr lang="en-GB" sz="4000" b="1" i="1" u="sng" dirty="0">
                <a:solidFill>
                  <a:srgbClr val="0070C0"/>
                </a:solidFill>
              </a:rPr>
              <a:t>WHY THE WORLD IS SO SCARY ABOUT  THESE VIRAL PANDEMICS !!!</a:t>
            </a:r>
            <a:endParaRPr lang="en-US" sz="40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62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Pregnant women and COVID-19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Pregnant women do not appear to be at higher risk of severe disease. 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In an investigation of 147 pregnant women (64 confirmed, 82 suspected and 1 asymptomatic). </a:t>
            </a:r>
          </a:p>
          <a:p>
            <a:pPr lvl="1"/>
            <a:r>
              <a:rPr lang="en-US" b="1" dirty="0"/>
              <a:t>8% had severe disease </a:t>
            </a:r>
          </a:p>
          <a:p>
            <a:pPr lvl="1"/>
            <a:r>
              <a:rPr lang="en-US" b="1" dirty="0"/>
              <a:t>1% were critical.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6283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D713C9-D53B-413B-9423-8AEE048D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64" y="111901"/>
            <a:ext cx="831488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The signs, symptoms, disease progression and severity</a:t>
            </a:r>
            <a:endParaRPr lang="en-IN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6F8AE3-16B8-40B3-8CDF-993CBAEFB988}"/>
              </a:ext>
            </a:extLst>
          </p:cNvPr>
          <p:cNvSpPr txBox="1"/>
          <p:nvPr/>
        </p:nvSpPr>
        <p:spPr>
          <a:xfrm>
            <a:off x="5295507" y="6297105"/>
            <a:ext cx="365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Report of WHO China Joint Mission, Feb 2020</a:t>
            </a:r>
            <a:endParaRPr lang="en-IN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B9319B42-E08A-4AA6-81B6-8FC085D08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025657"/>
              </p:ext>
            </p:extLst>
          </p:nvPr>
        </p:nvGraphicFramePr>
        <p:xfrm>
          <a:off x="538089" y="1437465"/>
          <a:ext cx="7977261" cy="473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EAA5502-04D5-49C7-8A12-F9369289A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255110"/>
            <a:ext cx="1257300" cy="513098"/>
          </a:xfrm>
          <a:prstGeom prst="rect">
            <a:avLst/>
          </a:prstGeom>
        </p:spPr>
      </p:pic>
      <p:pic>
        <p:nvPicPr>
          <p:cNvPr id="7" name="Picture 4" descr="J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6"/>
            <a:ext cx="2340114" cy="261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453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Disease presentation ranges from asymptomatic to severe pneumonia and death.  </a:t>
            </a:r>
          </a:p>
          <a:p>
            <a:r>
              <a:rPr lang="en-US" b="1" dirty="0">
                <a:solidFill>
                  <a:srgbClr val="0070C0"/>
                </a:solidFill>
              </a:rPr>
              <a:t>Based on 55,924 laboratory confirmed cases, typical signs and symptoms include: </a:t>
            </a:r>
          </a:p>
          <a:p>
            <a:pPr lvl="1"/>
            <a:r>
              <a:rPr lang="en-US" b="1" dirty="0"/>
              <a:t>Fever (90%), </a:t>
            </a:r>
          </a:p>
          <a:p>
            <a:pPr lvl="1"/>
            <a:r>
              <a:rPr lang="en-US" b="1" dirty="0"/>
              <a:t>Dry cough (70%), </a:t>
            </a:r>
          </a:p>
          <a:p>
            <a:pPr lvl="1"/>
            <a:r>
              <a:rPr lang="en-US" b="1" dirty="0"/>
              <a:t>Fatigue (40%), </a:t>
            </a:r>
          </a:p>
          <a:p>
            <a:pPr lvl="1"/>
            <a:r>
              <a:rPr lang="en-US" b="1" dirty="0"/>
              <a:t>Sputum production (33%), </a:t>
            </a:r>
          </a:p>
          <a:p>
            <a:pPr lvl="1"/>
            <a:r>
              <a:rPr lang="en-US" b="1" dirty="0"/>
              <a:t>Shortness of breath (20%), </a:t>
            </a:r>
          </a:p>
          <a:p>
            <a:pPr lvl="1"/>
            <a:r>
              <a:rPr lang="en-US" b="1" dirty="0"/>
              <a:t>Sore throat (15%), </a:t>
            </a:r>
          </a:p>
          <a:p>
            <a:pPr lvl="1"/>
            <a:r>
              <a:rPr lang="en-US" b="1" dirty="0"/>
              <a:t>Headache (13%), myalgia or arthralgia (15%), chills (12%), nausea or vomiting (5%), </a:t>
            </a:r>
          </a:p>
          <a:p>
            <a:pPr lvl="1"/>
            <a:r>
              <a:rPr lang="en-US" b="1" dirty="0"/>
              <a:t>Nasal congestion (5%), diarrhea (4%), and hemoptysis (1%), and </a:t>
            </a:r>
            <a:r>
              <a:rPr lang="en-US" b="1" dirty="0" err="1"/>
              <a:t>conjunctival</a:t>
            </a:r>
            <a:r>
              <a:rPr lang="en-US" b="1" dirty="0"/>
              <a:t> congestion (1%).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15914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Pts</a:t>
            </a:r>
            <a:r>
              <a:rPr lang="en-US" sz="2800" b="1" dirty="0">
                <a:solidFill>
                  <a:srgbClr val="0070C0"/>
                </a:solidFill>
              </a:rPr>
              <a:t> developed signs and symptoms, on an average of 5-6 days after infection(mean IP; 5-6 days, range 1-14 days).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80% had mild to moderate disease</a:t>
            </a:r>
            <a:r>
              <a:rPr lang="en-US" sz="2400" b="1" dirty="0"/>
              <a:t>, which includes non-pneumonia and pneumonia cases. </a:t>
            </a:r>
            <a:r>
              <a:rPr lang="en-US" sz="2400" b="1" u="sng" dirty="0"/>
              <a:t>Most had recovered</a:t>
            </a:r>
            <a:r>
              <a:rPr lang="en-US" sz="2400" b="1" dirty="0"/>
              <a:t>. </a:t>
            </a:r>
          </a:p>
          <a:p>
            <a:pPr lvl="1"/>
            <a:endParaRPr lang="en-US" sz="2400" b="1" dirty="0">
              <a:solidFill>
                <a:srgbClr val="0070C0"/>
              </a:solidFill>
            </a:endParaRP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15% had severe disease </a:t>
            </a:r>
            <a:r>
              <a:rPr lang="en-US" sz="2400" b="1" dirty="0"/>
              <a:t>(dyspnea, respiratory frequency ≥30/minute, SpO2 ≤93%, PaO2/FiO2 ratio &lt;300, and/or lung infiltrates &gt;50% of the lung field within 24-48 hours) </a:t>
            </a:r>
          </a:p>
          <a:p>
            <a:pPr lvl="1"/>
            <a:endParaRPr lang="en-US" sz="2400" b="1" dirty="0">
              <a:solidFill>
                <a:srgbClr val="0070C0"/>
              </a:solidFill>
            </a:endParaRP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5% are critical </a:t>
            </a:r>
            <a:r>
              <a:rPr lang="en-US" sz="2400" b="1" dirty="0"/>
              <a:t>(respiratory failure, septic shock, and/or multiple organ dysfunction/failure).  </a:t>
            </a:r>
          </a:p>
          <a:p>
            <a:pPr lvl="1"/>
            <a:endParaRPr lang="en-US" sz="2400" dirty="0"/>
          </a:p>
          <a:p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6793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Asymptomatic infections rare(1-3%). </a:t>
            </a:r>
          </a:p>
          <a:p>
            <a:pPr lvl="1"/>
            <a:r>
              <a:rPr lang="en-US" sz="2400" b="1" dirty="0"/>
              <a:t>Majority of asymptomatic cases on the date of identification went on to develop disease later. </a:t>
            </a:r>
          </a:p>
          <a:p>
            <a:pPr lvl="1"/>
            <a:r>
              <a:rPr lang="en-US" sz="2400" b="1" dirty="0"/>
              <a:t>These does not appear to be a major driver of transmission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Individuals at highest risk for severe disease and death include;</a:t>
            </a:r>
          </a:p>
          <a:p>
            <a:pPr lvl="1"/>
            <a:r>
              <a:rPr lang="en-US" sz="2400" b="1" dirty="0"/>
              <a:t>People aged &gt;60 years </a:t>
            </a:r>
          </a:p>
          <a:p>
            <a:pPr lvl="1"/>
            <a:r>
              <a:rPr lang="en-US" sz="2400" b="1" dirty="0"/>
              <a:t>Those with underlying conditions such as HTN, DM, cardiovascular disease, chronic respiratory disease and cancer.  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4898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97B6-9F43-5644-BCE5-C9BCE0D7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72" y="215381"/>
            <a:ext cx="8283178" cy="9944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Age and Severity of Illness (n=72,314)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F16EC38-7EF8-5A47-9C12-245DC47DC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592494"/>
              </p:ext>
            </p:extLst>
          </p:nvPr>
        </p:nvGraphicFramePr>
        <p:xfrm>
          <a:off x="460773" y="1690689"/>
          <a:ext cx="8283178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991F41-E9D4-1E44-AD93-EA50D59517B2}"/>
              </a:ext>
            </a:extLst>
          </p:cNvPr>
          <p:cNvSpPr txBox="1"/>
          <p:nvPr/>
        </p:nvSpPr>
        <p:spPr>
          <a:xfrm>
            <a:off x="5840016" y="6300788"/>
            <a:ext cx="237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 CDC Weekly Vol2 (8)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73D5207-4602-49CF-AA46-7C11BA6C5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255110"/>
            <a:ext cx="1257300" cy="5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1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E8F8-ED22-9E47-B197-D3EA3D93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187881"/>
            <a:ext cx="867465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Severity of Illness (n=72,314)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DF5D9-E447-5741-925E-33B110761676}"/>
              </a:ext>
            </a:extLst>
          </p:cNvPr>
          <p:cNvSpPr txBox="1"/>
          <p:nvPr/>
        </p:nvSpPr>
        <p:spPr>
          <a:xfrm>
            <a:off x="4932040" y="6300788"/>
            <a:ext cx="328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China CDC Weekly Vol2 (8)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7BAF2BD-1BDF-4C6A-A5F1-A7234D43F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562678"/>
              </p:ext>
            </p:extLst>
          </p:nvPr>
        </p:nvGraphicFramePr>
        <p:xfrm>
          <a:off x="323528" y="1916832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027BC87-7510-4E86-8195-D74BE2B54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255110"/>
            <a:ext cx="1257300" cy="513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996" y="2072879"/>
            <a:ext cx="3091642" cy="32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95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927A-135F-E74F-917D-3FE98032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50593"/>
            <a:ext cx="8405564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Virus shedding and Risk of Transmission in COVID-19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pts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following Onset of Illness (n=18)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50C616-AF2E-DC45-9597-AA05C5A842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047" y="2004193"/>
            <a:ext cx="4634970" cy="365705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3C317D-E964-6741-A33D-FAA4685DE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320480" cy="5040560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High viral load detected soon after symptom onset up to day 21 of illness onset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More in nose than throat</a:t>
            </a:r>
          </a:p>
          <a:p>
            <a:r>
              <a:rPr lang="en-US" sz="2400" b="1" u="sng" dirty="0">
                <a:cs typeface="Arial" panose="020B0604020202020204" pitchFamily="34" charset="0"/>
              </a:rPr>
              <a:t>Viral shedding 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Highest in the early course.</a:t>
            </a:r>
          </a:p>
          <a:p>
            <a:pPr marL="685800" lvl="1"/>
            <a:r>
              <a:rPr lang="en-US" b="1" dirty="0">
                <a:cs typeface="Arial" panose="020B0604020202020204" pitchFamily="34" charset="0"/>
              </a:rPr>
              <a:t>Can be detected in the 24-48 </a:t>
            </a:r>
            <a:r>
              <a:rPr lang="en-US" b="1" dirty="0" err="1">
                <a:cs typeface="Arial" panose="020B0604020202020204" pitchFamily="34" charset="0"/>
              </a:rPr>
              <a:t>hrs</a:t>
            </a:r>
            <a:r>
              <a:rPr lang="en-US" b="1" dirty="0">
                <a:cs typeface="Arial" panose="020B0604020202020204" pitchFamily="34" charset="0"/>
              </a:rPr>
              <a:t> prior to disease onset</a:t>
            </a:r>
          </a:p>
          <a:p>
            <a:pPr marL="685800" lvl="1"/>
            <a:r>
              <a:rPr lang="en-US" b="1" i="1" dirty="0">
                <a:cs typeface="Arial" panose="020B0604020202020204" pitchFamily="34" charset="0"/>
              </a:rPr>
              <a:t>Usually continues for 7-12 days </a:t>
            </a:r>
            <a:r>
              <a:rPr lang="en-US" dirty="0">
                <a:cs typeface="Arial" panose="020B0604020202020204" pitchFamily="34" charset="0"/>
              </a:rPr>
              <a:t>in mild/moderate cases, and for </a:t>
            </a:r>
            <a:r>
              <a:rPr lang="en-US" b="1" i="1" dirty="0">
                <a:cs typeface="Arial" panose="020B0604020202020204" pitchFamily="34" charset="0"/>
              </a:rPr>
              <a:t>&gt;2 </a:t>
            </a:r>
            <a:r>
              <a:rPr lang="en-US" b="1" i="1" dirty="0" err="1">
                <a:cs typeface="Arial" panose="020B0604020202020204" pitchFamily="34" charset="0"/>
              </a:rPr>
              <a:t>wks</a:t>
            </a:r>
            <a:r>
              <a:rPr lang="en-US" b="1" i="1" dirty="0">
                <a:cs typeface="Arial" panose="020B0604020202020204" pitchFamily="34" charset="0"/>
              </a:rPr>
              <a:t> in severe cases</a:t>
            </a:r>
          </a:p>
          <a:p>
            <a:pPr marL="400050" lvl="1" indent="0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919C0-947D-BE4E-9127-D027C0CABD9D}"/>
              </a:ext>
            </a:extLst>
          </p:cNvPr>
          <p:cNvSpPr txBox="1"/>
          <p:nvPr/>
        </p:nvSpPr>
        <p:spPr>
          <a:xfrm>
            <a:off x="1996972" y="6119614"/>
            <a:ext cx="319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(NEJM, DOI 10,1056)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B5F3AC-7B8D-4679-86FD-F9790C4DC9C4}"/>
              </a:ext>
            </a:extLst>
          </p:cNvPr>
          <p:cNvSpPr/>
          <p:nvPr/>
        </p:nvSpPr>
        <p:spPr bwMode="auto">
          <a:xfrm>
            <a:off x="435602" y="2705493"/>
            <a:ext cx="1374345" cy="2545237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4E7EB8F-8B50-4A11-86DD-0FABA1ABA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255110"/>
            <a:ext cx="1257300" cy="5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7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Data on the progression of disease</a:t>
            </a:r>
            <a:endParaRPr lang="en-IN" sz="4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2"/>
          <a:stretch/>
        </p:blipFill>
        <p:spPr bwMode="auto">
          <a:xfrm>
            <a:off x="539551" y="1340768"/>
            <a:ext cx="8104523" cy="397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1" y="5445224"/>
            <a:ext cx="81369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Progression: approx. 10-15% of mild/moderate cases become severe, and approximately 15-20% of severe become critical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4031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Mortality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2100/56,000 have died (crude fatality ratio 2-4%).  </a:t>
            </a:r>
          </a:p>
          <a:p>
            <a:pPr lvl="1"/>
            <a:r>
              <a:rPr lang="en-IN" sz="2400" b="1" dirty="0">
                <a:solidFill>
                  <a:srgbClr val="0070C0"/>
                </a:solidFill>
              </a:rPr>
              <a:t>Mortality </a:t>
            </a:r>
            <a:r>
              <a:rPr lang="en-US" sz="2400" b="1" dirty="0"/>
              <a:t> was higher in the early stages </a:t>
            </a:r>
            <a:r>
              <a:rPr lang="en-US" sz="2400" b="1" u="sng" dirty="0"/>
              <a:t>(17% for cases from 1</a:t>
            </a:r>
            <a:r>
              <a:rPr lang="en-US" sz="2400" b="1" u="sng" baseline="30000" dirty="0"/>
              <a:t>st</a:t>
            </a:r>
            <a:r>
              <a:rPr lang="en-US" sz="2400" b="1" u="sng" dirty="0"/>
              <a:t>  to 10</a:t>
            </a:r>
            <a:r>
              <a:rPr lang="en-US" sz="2400" b="1" u="sng" baseline="30000" dirty="0"/>
              <a:t>th</a:t>
            </a:r>
            <a:r>
              <a:rPr lang="en-US" sz="2400" b="1" u="sng" dirty="0"/>
              <a:t>  January) </a:t>
            </a:r>
          </a:p>
          <a:p>
            <a:pPr lvl="1"/>
            <a:r>
              <a:rPr lang="en-US" sz="2400" b="1" dirty="0"/>
              <a:t>Reduced over time to 0.7% after 1 February.  </a:t>
            </a:r>
          </a:p>
          <a:p>
            <a:pPr lvl="1"/>
            <a:r>
              <a:rPr lang="en-IN" sz="2400" b="1" dirty="0">
                <a:solidFill>
                  <a:srgbClr val="0070C0"/>
                </a:solidFill>
              </a:rPr>
              <a:t>Mortality </a:t>
            </a:r>
            <a:r>
              <a:rPr lang="en-US" sz="2400" b="1" dirty="0"/>
              <a:t> varies by location and intensity of transmission (i.e. ~6% in Wuhan vs. 0.7% in other areas of China).  </a:t>
            </a:r>
          </a:p>
          <a:p>
            <a:pPr lvl="1"/>
            <a:r>
              <a:rPr lang="en-US" sz="2400" b="1" i="1" dirty="0">
                <a:solidFill>
                  <a:srgbClr val="0070C0"/>
                </a:solidFill>
              </a:rPr>
              <a:t>The Joint Mission noted that the standard of care has evolved over the course of the outbreak.</a:t>
            </a:r>
            <a:endParaRPr lang="en-IN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dirty="0">
                <a:solidFill>
                  <a:srgbClr val="0070C0"/>
                </a:solidFill>
              </a:rPr>
              <a:t>1918 Spanish Flu 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H1N1 virus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z="2800" b="1" i="1" u="sng" dirty="0">
                <a:solidFill>
                  <a:srgbClr val="0070C0"/>
                </a:solidFill>
              </a:rPr>
              <a:t>The world’s </a:t>
            </a:r>
            <a:r>
              <a:rPr lang="en-US" sz="2800" b="1" u="sng" dirty="0">
                <a:solidFill>
                  <a:srgbClr val="0070C0"/>
                </a:solidFill>
              </a:rPr>
              <a:t>most lethal pandemic ever.</a:t>
            </a:r>
          </a:p>
          <a:p>
            <a:pPr eaLnBrk="1" hangingPunct="1"/>
            <a:endParaRPr lang="en-US" sz="2800" b="1" u="sng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First appeared in Kansas in March 1918</a:t>
            </a:r>
          </a:p>
          <a:p>
            <a:pPr lvl="1" eaLnBrk="1" hangingPunct="1"/>
            <a:r>
              <a:rPr lang="en-US" sz="2400" b="1" dirty="0"/>
              <a:t>Within one </a:t>
            </a:r>
            <a:r>
              <a:rPr lang="en-US" sz="2400" b="1" dirty="0" err="1"/>
              <a:t>wk</a:t>
            </a:r>
            <a:r>
              <a:rPr lang="en-US" sz="2400" b="1" dirty="0"/>
              <a:t>, spread to every state in US</a:t>
            </a:r>
          </a:p>
          <a:p>
            <a:pPr lvl="1" eaLnBrk="1" hangingPunct="1"/>
            <a:r>
              <a:rPr lang="en-US" sz="2400" b="1" dirty="0"/>
              <a:t>Those who fell ill in the morning were dead by night</a:t>
            </a:r>
          </a:p>
          <a:p>
            <a:pPr lvl="1" eaLnBrk="1" hangingPunct="1"/>
            <a:r>
              <a:rPr lang="en-US" sz="2400" b="1" dirty="0"/>
              <a:t>Those who survived of flu often died of complications (such as bacterial pneumonia).</a:t>
            </a:r>
          </a:p>
          <a:p>
            <a:pPr lvl="1" eaLnBrk="1" hangingPunct="1"/>
            <a:endParaRPr lang="en-US" sz="2400" b="1" dirty="0">
              <a:solidFill>
                <a:srgbClr val="FF33CC"/>
              </a:solidFill>
            </a:endParaRPr>
          </a:p>
          <a:p>
            <a:pPr eaLnBrk="1" hangingPunct="1"/>
            <a:r>
              <a:rPr lang="en-US" sz="2800" b="1" dirty="0">
                <a:solidFill>
                  <a:srgbClr val="0070C0"/>
                </a:solidFill>
              </a:rPr>
              <a:t>By April 1918, virus spread to Europe, China, Japan, Africa, and South America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9888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835482" cy="466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214" y="5459501"/>
            <a:ext cx="8188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Figure; Case fatality ratio (reported deaths among total cases) for COVID-19 in China over time and by location, as of 20 February 2020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781845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Autofit/>
          </a:bodyPr>
          <a:lstStyle/>
          <a:p>
            <a:pPr lvl="1"/>
            <a:r>
              <a:rPr lang="en-IN" sz="2400" b="1" dirty="0">
                <a:solidFill>
                  <a:srgbClr val="0070C0"/>
                </a:solidFill>
              </a:rPr>
              <a:t>Mortality </a:t>
            </a:r>
            <a:r>
              <a:rPr lang="en-US" sz="2400" b="1" dirty="0"/>
              <a:t>increases with age, highest over 80 </a:t>
            </a:r>
            <a:r>
              <a:rPr lang="en-US" sz="2400" b="1" dirty="0" err="1"/>
              <a:t>yrs</a:t>
            </a:r>
            <a:r>
              <a:rPr lang="en-US" sz="2400" b="1" dirty="0"/>
              <a:t> of age (22%).  </a:t>
            </a:r>
          </a:p>
          <a:p>
            <a:pPr lvl="1"/>
            <a:r>
              <a:rPr lang="en-IN" sz="2400" b="1" dirty="0">
                <a:solidFill>
                  <a:srgbClr val="0070C0"/>
                </a:solidFill>
              </a:rPr>
              <a:t>Mortality</a:t>
            </a:r>
            <a:r>
              <a:rPr lang="en-US" sz="2400" b="1" dirty="0"/>
              <a:t> is higher among males compared to females (5% vs. 3%).  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By occupation, </a:t>
            </a:r>
            <a:r>
              <a:rPr lang="en-US" sz="2400" b="1" dirty="0"/>
              <a:t>Retirees had the highest mortality rate- 9%.  </a:t>
            </a:r>
          </a:p>
          <a:p>
            <a:pPr lvl="1"/>
            <a:r>
              <a:rPr lang="en-US" sz="2400" b="1" dirty="0" err="1">
                <a:solidFill>
                  <a:srgbClr val="0070C0"/>
                </a:solidFill>
              </a:rPr>
              <a:t>Pts</a:t>
            </a:r>
            <a:r>
              <a:rPr lang="en-US" sz="2400" b="1" dirty="0">
                <a:solidFill>
                  <a:srgbClr val="0070C0"/>
                </a:solidFill>
              </a:rPr>
              <a:t> with no comorbid conditions </a:t>
            </a:r>
            <a:r>
              <a:rPr lang="en-US" sz="2400" b="1" dirty="0"/>
              <a:t>had a mortality rate-1.5%, </a:t>
            </a:r>
          </a:p>
          <a:p>
            <a:pPr lvl="1"/>
            <a:r>
              <a:rPr lang="en-US" sz="2400" b="1" dirty="0" err="1">
                <a:solidFill>
                  <a:srgbClr val="0070C0"/>
                </a:solidFill>
              </a:rPr>
              <a:t>Pts</a:t>
            </a:r>
            <a:r>
              <a:rPr lang="en-US" sz="2400" b="1" dirty="0">
                <a:solidFill>
                  <a:srgbClr val="0070C0"/>
                </a:solidFill>
              </a:rPr>
              <a:t> with comorbid conditions had higher rates-              </a:t>
            </a:r>
            <a:r>
              <a:rPr lang="en-US" sz="2400" b="1" dirty="0"/>
              <a:t>13% for cardiovascular disease, 9% for diabetes, 8% for hypertension, 8% for chronic respiratory disease, and 7% for cancer.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18501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70C0"/>
                </a:solidFill>
              </a:rPr>
              <a:t>Clinical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311059" cy="45259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times: 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</a:rPr>
              <a:t>From onset to the development of severe/critical disease, is 1 </a:t>
            </a:r>
            <a:r>
              <a:rPr lang="en-US" sz="2600" b="1" dirty="0" err="1">
                <a:solidFill>
                  <a:srgbClr val="002060"/>
                </a:solidFill>
              </a:rPr>
              <a:t>wk</a:t>
            </a:r>
            <a:r>
              <a:rPr lang="en-US" sz="2600" b="1" dirty="0">
                <a:solidFill>
                  <a:srgbClr val="002060"/>
                </a:solidFill>
              </a:rPr>
              <a:t>;  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</a:rPr>
              <a:t>From symptoms to recovery </a:t>
            </a:r>
          </a:p>
          <a:p>
            <a:pPr lvl="2"/>
            <a:r>
              <a:rPr lang="en-US" sz="2600" b="1" dirty="0">
                <a:solidFill>
                  <a:srgbClr val="002060"/>
                </a:solidFill>
              </a:rPr>
              <a:t>For mild cases is 2 </a:t>
            </a:r>
            <a:r>
              <a:rPr lang="en-US" sz="2600" b="1" dirty="0" err="1">
                <a:solidFill>
                  <a:srgbClr val="002060"/>
                </a:solidFill>
              </a:rPr>
              <a:t>wks</a:t>
            </a:r>
            <a:r>
              <a:rPr lang="en-US" sz="2600" b="1" dirty="0">
                <a:solidFill>
                  <a:srgbClr val="002060"/>
                </a:solidFill>
              </a:rPr>
              <a:t>; </a:t>
            </a:r>
          </a:p>
          <a:p>
            <a:pPr lvl="2"/>
            <a:r>
              <a:rPr lang="en-US" sz="2600" b="1" dirty="0">
                <a:solidFill>
                  <a:srgbClr val="002060"/>
                </a:solidFill>
              </a:rPr>
              <a:t>For severe cases is 3-6 </a:t>
            </a:r>
            <a:r>
              <a:rPr lang="en-US" sz="2600" b="1" dirty="0" err="1">
                <a:solidFill>
                  <a:srgbClr val="002060"/>
                </a:solidFill>
              </a:rPr>
              <a:t>wks</a:t>
            </a:r>
            <a:r>
              <a:rPr lang="en-US" sz="2600" b="1" dirty="0">
                <a:solidFill>
                  <a:srgbClr val="002060"/>
                </a:solidFill>
              </a:rPr>
              <a:t>;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</a:rPr>
              <a:t>From symptoms onset to death;            1 </a:t>
            </a:r>
            <a:r>
              <a:rPr lang="en-US" sz="2600" b="1" dirty="0" err="1">
                <a:solidFill>
                  <a:srgbClr val="002060"/>
                </a:solidFill>
              </a:rPr>
              <a:t>wk</a:t>
            </a:r>
            <a:r>
              <a:rPr lang="en-US" sz="2600" b="1" dirty="0">
                <a:solidFill>
                  <a:srgbClr val="002060"/>
                </a:solidFill>
              </a:rPr>
              <a:t> (critical) to 2-8 wks.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AA81BCBE-6775-4ED9-913D-396277E77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3396" y="1749562"/>
            <a:ext cx="2438398" cy="2196874"/>
          </a:xfrm>
          <a:prstGeom prst="rect">
            <a:avLst/>
          </a:prstGeom>
        </p:spPr>
      </p:pic>
      <p:pic>
        <p:nvPicPr>
          <p:cNvPr id="5" name="Picture 4" descr="A large empty room&#10;&#10;Description generated with high confidence">
            <a:extLst>
              <a:ext uri="{FF2B5EF4-FFF2-40B4-BE49-F238E27FC236}">
                <a16:creationId xmlns:a16="http://schemas.microsoft.com/office/drawing/2014/main" id="{BB6834DC-50DE-4BA8-A200-66F0E83E2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68260" y="4725143"/>
            <a:ext cx="2352772" cy="17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6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Encouragingly, Guangdong CDC study of 125 severe cases. </a:t>
            </a:r>
          </a:p>
          <a:p>
            <a:pPr lvl="1"/>
            <a:r>
              <a:rPr lang="en-US" sz="2600" b="1" dirty="0"/>
              <a:t>26.4% have recovered and been released from hospital, </a:t>
            </a:r>
          </a:p>
          <a:p>
            <a:pPr lvl="1"/>
            <a:r>
              <a:rPr lang="en-US" sz="2600" b="1" dirty="0"/>
              <a:t>46.4% had improved and were reclassified as having mild/moderate disease (i.e. + milder pneumonia).  </a:t>
            </a:r>
          </a:p>
          <a:p>
            <a:pPr lvl="1"/>
            <a:r>
              <a:rPr lang="en-US" sz="2600" b="1" u="sng" dirty="0"/>
              <a:t>13.5%  died</a:t>
            </a:r>
            <a:r>
              <a:rPr lang="en-US" sz="2600" b="1" dirty="0"/>
              <a:t>.  </a:t>
            </a:r>
          </a:p>
          <a:p>
            <a:pPr lvl="1"/>
            <a:r>
              <a:rPr lang="en-US" sz="2600" b="1" dirty="0"/>
              <a:t>Early identification of cases allows for earlier treatment.  </a:t>
            </a:r>
            <a:endParaRPr lang="en-IN" sz="26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2371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BEDC-39C3-604F-858C-00DF0280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19748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 of Illness and Outbreak Containment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4ECB0-E6C8-D943-A1CE-07E23A556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36174"/>
            <a:ext cx="7704856" cy="4250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42021-463D-F246-BA3F-0415F588B01E}"/>
              </a:ext>
            </a:extLst>
          </p:cNvPr>
          <p:cNvSpPr txBox="1"/>
          <p:nvPr/>
        </p:nvSpPr>
        <p:spPr>
          <a:xfrm>
            <a:off x="431540" y="57863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Ability to contain is less in mild or asymptomatic emerging diseases</a:t>
            </a:r>
          </a:p>
          <a:p>
            <a:r>
              <a:rPr lang="en-US" sz="2000" dirty="0"/>
              <a:t>80% of COVID-19 illness is mild and asymptomatic</a:t>
            </a:r>
          </a:p>
        </p:txBody>
      </p:sp>
    </p:spTree>
    <p:extLst>
      <p:ext uri="{BB962C8B-B14F-4D97-AF65-F5344CB8AC3E}">
        <p14:creationId xmlns:p14="http://schemas.microsoft.com/office/powerpoint/2010/main" val="341212331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Similarities b/n COVID-19 and Influenza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Firstly, both have a similar disease presentation. </a:t>
            </a:r>
          </a:p>
          <a:p>
            <a:pPr lvl="1"/>
            <a:r>
              <a:rPr lang="en-US" sz="2400" b="1" dirty="0"/>
              <a:t>Both cause respiratory disease, ranging from asymptomatic to severe disease and death. 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Secondly, both are transmitted by contact, droplets and fomites. </a:t>
            </a:r>
          </a:p>
          <a:p>
            <a:pPr lvl="1"/>
            <a:r>
              <a:rPr lang="en-US" sz="2400" b="1" dirty="0"/>
              <a:t>As a result, the same public health measures, such as hand hygiene and good respiratory etiquette (coughing into your elbow or into a tissue and immediately disposing of the tissue), are important to prevent infection.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4197614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Differences b/n COVID-19 and Influenza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First, COVID-19 does not transmit as efficiently as influenza</a:t>
            </a:r>
            <a:r>
              <a:rPr lang="en-US" sz="3000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sz="2400" b="1" dirty="0"/>
              <a:t>In COVID-19, virus  are shed after symptom onset- A major driver of transmission.</a:t>
            </a:r>
          </a:p>
          <a:p>
            <a:pPr lvl="1"/>
            <a:r>
              <a:rPr lang="en-US" sz="2400" b="1" dirty="0"/>
              <a:t>In influenza, viruses are shed before appearance of symptoms – A major driver of transmission </a:t>
            </a:r>
          </a:p>
          <a:p>
            <a:pPr lvl="1"/>
            <a:r>
              <a:rPr lang="en-US" sz="2400" b="1" dirty="0"/>
              <a:t>Influenza has a shorter IP and a shorter serial interval than COVID-19 virus. </a:t>
            </a:r>
          </a:p>
          <a:p>
            <a:pPr lvl="2"/>
            <a:r>
              <a:rPr lang="en-US" sz="2000" b="1" dirty="0"/>
              <a:t>The serial interval for COVID-19 virus is 5-6 days, while for influenza virus, the serial interval is 3 days. </a:t>
            </a:r>
          </a:p>
          <a:p>
            <a:pPr lvl="1"/>
            <a:r>
              <a:rPr lang="en-US" sz="2400" b="1" i="1" u="sng" dirty="0">
                <a:solidFill>
                  <a:srgbClr val="C00000"/>
                </a:solidFill>
              </a:rPr>
              <a:t>influenza spread faster than COVID19. </a:t>
            </a:r>
            <a:endParaRPr lang="en-IN" sz="2400" b="1" i="1" u="sng" dirty="0">
              <a:solidFill>
                <a:srgbClr val="C00000"/>
              </a:solidFill>
            </a:endParaRP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2185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b="1" dirty="0"/>
              <a:t>Children are important drivers of influenza virus transmission in the community. </a:t>
            </a:r>
          </a:p>
          <a:p>
            <a:pPr lvl="2"/>
            <a:r>
              <a:rPr lang="en-US" b="1" dirty="0"/>
              <a:t>For COVID-19 virus, </a:t>
            </a:r>
            <a:r>
              <a:rPr lang="en-US" sz="2400" b="1" dirty="0"/>
              <a:t>Children are infected from adults, rather than vice versa.</a:t>
            </a:r>
          </a:p>
          <a:p>
            <a:pPr lvl="1"/>
            <a:endParaRPr lang="en-US" sz="2400" b="1" i="1" dirty="0">
              <a:solidFill>
                <a:srgbClr val="002060"/>
              </a:solidFill>
            </a:endParaRPr>
          </a:p>
          <a:p>
            <a:pPr lvl="1"/>
            <a:r>
              <a:rPr lang="en-US" sz="2400" b="1" i="1" dirty="0">
                <a:solidFill>
                  <a:srgbClr val="002060"/>
                </a:solidFill>
              </a:rPr>
              <a:t>Using surveillance systems, while looking for cases of COVID-19, influenza and other respiratory diseases.  </a:t>
            </a:r>
          </a:p>
          <a:p>
            <a:pPr lvl="2"/>
            <a:r>
              <a:rPr lang="en-US" b="1" i="1" dirty="0">
                <a:solidFill>
                  <a:srgbClr val="002060"/>
                </a:solidFill>
              </a:rPr>
              <a:t>They found very few cases of COVID-19 among such samples  or no cases at all.</a:t>
            </a:r>
          </a:p>
          <a:p>
            <a:pPr lvl="3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28181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D3169-E51C-0E4B-AD57-3E9BCA2F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975" y="188640"/>
            <a:ext cx="9326880" cy="1325563"/>
          </a:xfrm>
        </p:spPr>
        <p:txBody>
          <a:bodyPr>
            <a:noAutofit/>
          </a:bodyPr>
          <a:lstStyle/>
          <a:p>
            <a:br>
              <a:rPr lang="en-US" altLang="ko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mortality and transmissibility of Human Infection with Coronavirus and Influenza virus</a:t>
            </a:r>
            <a:b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7EF9E-43A1-D24A-8043-1D5E95732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10" y="1630681"/>
            <a:ext cx="8475911" cy="4063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884EB3-E844-4E85-AE27-DF3130812176}"/>
              </a:ext>
            </a:extLst>
          </p:cNvPr>
          <p:cNvSpPr/>
          <p:nvPr/>
        </p:nvSpPr>
        <p:spPr bwMode="auto">
          <a:xfrm>
            <a:off x="6564029" y="2248142"/>
            <a:ext cx="1589651" cy="1653299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07C71-D655-4269-B120-C7778A0A7ED9}"/>
              </a:ext>
            </a:extLst>
          </p:cNvPr>
          <p:cNvSpPr txBox="1"/>
          <p:nvPr/>
        </p:nvSpPr>
        <p:spPr>
          <a:xfrm>
            <a:off x="5951849" y="6274213"/>
            <a:ext cx="298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Communicable Disease Manual</a:t>
            </a:r>
            <a:endParaRPr lang="en-IN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4BB1AB-20A0-4449-8418-DF7272CF4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255110"/>
            <a:ext cx="1257300" cy="5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708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2857"/>
            <a:ext cx="7886700" cy="4876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 second, COVID-19 causes more severe disease than seasonal influenza.</a:t>
            </a:r>
          </a:p>
          <a:p>
            <a:pPr lvl="1"/>
            <a:r>
              <a:rPr lang="en-US" sz="2400" b="1" dirty="0"/>
              <a:t>While many people have built up immunity to seasonal flu, COVID-19 is a new virus to which no one has the immunity. </a:t>
            </a:r>
          </a:p>
          <a:p>
            <a:pPr marL="800100" lvl="3" indent="-342900"/>
            <a:r>
              <a:rPr lang="en-US" sz="2400" b="1" dirty="0"/>
              <a:t>Therefore, severe infection for COVID-19 will be higher than influenza. </a:t>
            </a:r>
          </a:p>
          <a:p>
            <a:pPr lvl="3"/>
            <a:r>
              <a:rPr lang="en-US" sz="2000" dirty="0"/>
              <a:t>80% of infections are mild or asymptomatic, </a:t>
            </a:r>
          </a:p>
          <a:p>
            <a:pPr lvl="3"/>
            <a:r>
              <a:rPr lang="en-US" sz="2000" dirty="0"/>
              <a:t>15% are severe infection, requiring oxygen </a:t>
            </a:r>
          </a:p>
          <a:p>
            <a:pPr lvl="3"/>
            <a:r>
              <a:rPr lang="en-US" sz="2000" dirty="0"/>
              <a:t>5% are critical infections, requiring ventilation.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solidFill>
                  <a:srgbClr val="0070C0"/>
                </a:solidFill>
              </a:rPr>
              <a:t>1918 Spanish Flu………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In August 1918, a second wave.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Called as the “Main Wave”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/>
              <a:t>Virus killed &gt;1 lakh/wk.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By October 1919, flu strain vanished(18 </a:t>
            </a:r>
            <a:r>
              <a:rPr lang="en-US" sz="2800" b="1" dirty="0" err="1">
                <a:solidFill>
                  <a:srgbClr val="0070C0"/>
                </a:solidFill>
              </a:rPr>
              <a:t>mon</a:t>
            </a:r>
            <a:r>
              <a:rPr lang="en-US" sz="2800" b="1" dirty="0">
                <a:solidFill>
                  <a:srgbClr val="0070C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Mortality was greater than the 4-yrs </a:t>
            </a:r>
            <a:r>
              <a:rPr lang="en-US" sz="2800" b="1" dirty="0">
                <a:solidFill>
                  <a:srgbClr val="C00000"/>
                </a:solidFill>
              </a:rPr>
              <a:t>“Black Death” </a:t>
            </a:r>
            <a:r>
              <a:rPr lang="en-US" sz="2800" b="1" dirty="0" err="1">
                <a:solidFill>
                  <a:srgbClr val="0070C0"/>
                </a:solidFill>
              </a:rPr>
              <a:t>ie</a:t>
            </a:r>
            <a:r>
              <a:rPr lang="en-US" sz="2800" b="1" dirty="0">
                <a:solidFill>
                  <a:srgbClr val="0070C0"/>
                </a:solidFill>
              </a:rPr>
              <a:t> Plague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022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u="sng" dirty="0"/>
              <a:t>Mortality rate for COVID-19 &gt; Seasonal influenza. </a:t>
            </a:r>
          </a:p>
          <a:p>
            <a:pPr lvl="2"/>
            <a:r>
              <a:rPr lang="en-US" sz="2200" b="1" dirty="0"/>
              <a:t>For COVID-19 is b/n 2-3%. </a:t>
            </a:r>
          </a:p>
          <a:p>
            <a:pPr lvl="2"/>
            <a:r>
              <a:rPr lang="en-US" sz="2200" b="1" dirty="0"/>
              <a:t>For seasonal influenza, mortality is &lt; 0.1%. </a:t>
            </a:r>
            <a:endParaRPr lang="en-US" sz="2400" b="1" u="sng" dirty="0"/>
          </a:p>
          <a:p>
            <a:pPr lvl="1"/>
            <a:endParaRPr lang="en-US" sz="2400" b="1" u="sng" dirty="0"/>
          </a:p>
          <a:p>
            <a:pPr lvl="1"/>
            <a:r>
              <a:rPr lang="en-US" sz="2400" b="1" u="sng" dirty="0"/>
              <a:t>At most risky are </a:t>
            </a:r>
          </a:p>
          <a:p>
            <a:pPr lvl="2"/>
            <a:r>
              <a:rPr lang="en-US" sz="2200" b="1" u="sng" dirty="0"/>
              <a:t>For influenza,</a:t>
            </a:r>
            <a:r>
              <a:rPr lang="en-US" sz="2200" b="1" dirty="0"/>
              <a:t> children, pregnant women, elderly, those with underlying chronic medical conditions and those who are immunosuppressed. </a:t>
            </a:r>
          </a:p>
          <a:p>
            <a:pPr lvl="2"/>
            <a:r>
              <a:rPr lang="en-US" sz="2200" b="1" u="sng" dirty="0"/>
              <a:t>For COVID-19</a:t>
            </a:r>
            <a:r>
              <a:rPr lang="en-US" sz="2200" b="1" dirty="0"/>
              <a:t>, older age and underlying conditions.</a:t>
            </a:r>
            <a:endParaRPr lang="en-IN" sz="2200" b="1" dirty="0"/>
          </a:p>
          <a:p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472504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Third, we have vaccines and therapeutics for seasonal flu, but no vaccine and no specific treatment for COVID-19. </a:t>
            </a:r>
          </a:p>
          <a:p>
            <a:endParaRPr lang="en-US" dirty="0"/>
          </a:p>
          <a:p>
            <a:r>
              <a:rPr lang="en-US" sz="3000" b="1" dirty="0">
                <a:solidFill>
                  <a:srgbClr val="0070C0"/>
                </a:solidFill>
              </a:rPr>
              <a:t>Fourth, we don’t talk about containment for seasonal flu – it’s just not possible. But it is possible for COVID-19. </a:t>
            </a:r>
          </a:p>
          <a:p>
            <a:pPr lvl="1"/>
            <a:r>
              <a:rPr lang="en-US" sz="2600" b="1" dirty="0"/>
              <a:t>We don’t do </a:t>
            </a:r>
            <a:r>
              <a:rPr lang="en-US" sz="2600" b="1" u="sng" dirty="0"/>
              <a:t>Contact tracing and Containment </a:t>
            </a:r>
            <a:r>
              <a:rPr lang="en-US" sz="2600" b="1" dirty="0"/>
              <a:t>for seasonal flu – but countries should do it for COVID-19, because it will prevent infections and save lives. </a:t>
            </a:r>
          </a:p>
          <a:p>
            <a:pPr marL="457200" lvl="1" indent="0">
              <a:buNone/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503536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COVID-19  </a:t>
            </a:r>
            <a:r>
              <a:rPr lang="en-US" sz="3600" b="1" dirty="0" err="1">
                <a:solidFill>
                  <a:srgbClr val="0070C0"/>
                </a:solidFill>
              </a:rPr>
              <a:t>vs</a:t>
            </a:r>
            <a:r>
              <a:rPr lang="en-US" sz="3600" b="1" dirty="0">
                <a:solidFill>
                  <a:srgbClr val="0070C0"/>
                </a:solidFill>
              </a:rPr>
              <a:t> INFLUENZA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i="1" dirty="0"/>
              <a:t>COVID-19  spreads less efficiently than flu, </a:t>
            </a:r>
          </a:p>
          <a:p>
            <a:endParaRPr lang="en-US" sz="2800" b="1" i="1" dirty="0"/>
          </a:p>
          <a:p>
            <a:r>
              <a:rPr lang="en-US" sz="2800" b="1" i="1" dirty="0"/>
              <a:t>COVID-19  transmission does not appear to be driven by the people who are not sick. </a:t>
            </a:r>
          </a:p>
          <a:p>
            <a:endParaRPr lang="en-US" sz="2800" b="1" i="1" dirty="0"/>
          </a:p>
          <a:p>
            <a:r>
              <a:rPr lang="en-US" sz="2800" b="1" i="1" dirty="0"/>
              <a:t>It causes more severe illness than flu. </a:t>
            </a:r>
          </a:p>
          <a:p>
            <a:endParaRPr lang="en-US" sz="2800" b="1" i="1" dirty="0"/>
          </a:p>
          <a:p>
            <a:r>
              <a:rPr lang="en-US" sz="2800" b="1" i="1" dirty="0"/>
              <a:t>There are not yet any vaccines or therapeutics, but it can be contained – which is why we must do everything we can to contain it. </a:t>
            </a:r>
          </a:p>
        </p:txBody>
      </p:sp>
    </p:spTree>
    <p:extLst>
      <p:ext uri="{BB962C8B-B14F-4D97-AF65-F5344CB8AC3E}">
        <p14:creationId xmlns:p14="http://schemas.microsoft.com/office/powerpoint/2010/main" val="2415212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7658-9B2F-4D8E-9E34-44D7E6D6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5704"/>
            <a:ext cx="9144000" cy="1194270"/>
          </a:xfrm>
          <a:noFill/>
        </p:spPr>
        <p:txBody>
          <a:bodyPr/>
          <a:lstStyle/>
          <a:p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and Influenza: a brief comparison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452C0-4E8E-437C-99CA-24368C963D3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28800" y="6356351"/>
            <a:ext cx="2057400" cy="365125"/>
          </a:xfrm>
        </p:spPr>
        <p:txBody>
          <a:bodyPr/>
          <a:lstStyle/>
          <a:p>
            <a:r>
              <a:rPr lang="en-US" dirty="0"/>
              <a:t>06/03/2020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2B637B-24A6-4FE3-9427-0855DD8F3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6CB83D-3B35-49D9-BED5-CF0989A6A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86" y="1874520"/>
            <a:ext cx="3486150" cy="40703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SIMILARITIES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Both cause mild to severe respiratory disease and death.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Spread by contact, droplets and fomites.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Preventative measures the same: hand hygiene, respiratory etiquette, social distancing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943F7A-3DBD-4521-A11B-42A87B96E977}"/>
              </a:ext>
            </a:extLst>
          </p:cNvPr>
          <p:cNvSpPr txBox="1">
            <a:spLocks/>
          </p:cNvSpPr>
          <p:nvPr/>
        </p:nvSpPr>
        <p:spPr>
          <a:xfrm>
            <a:off x="3886200" y="1837384"/>
            <a:ext cx="5166360" cy="4884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DIFFERENCES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Influenza spreads faster than COVID-19</a:t>
            </a:r>
            <a:r>
              <a:rPr lang="en-US" sz="2100" b="1" dirty="0"/>
              <a:t>: </a:t>
            </a:r>
            <a:r>
              <a:rPr lang="en-US" sz="2100" dirty="0"/>
              <a:t>influenza has a shorter </a:t>
            </a:r>
            <a:r>
              <a:rPr lang="en-US" sz="2100" b="1" dirty="0"/>
              <a:t>IP </a:t>
            </a:r>
            <a:r>
              <a:rPr lang="en-US" sz="2100" dirty="0"/>
              <a:t>and shorter </a:t>
            </a:r>
            <a:r>
              <a:rPr lang="en-US" sz="2100" b="1" dirty="0"/>
              <a:t>serial interval</a:t>
            </a:r>
            <a:endParaRPr lang="en-US" sz="2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b="1" dirty="0"/>
              <a:t>Transmission of virus before symptoms </a:t>
            </a:r>
            <a:r>
              <a:rPr lang="en-US" sz="2100" dirty="0"/>
              <a:t>is a major driver of spread for influenza, not for COVID-19 virus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The </a:t>
            </a:r>
            <a:r>
              <a:rPr lang="en-US" sz="2100" b="1" dirty="0"/>
              <a:t>reproductive number </a:t>
            </a:r>
            <a:r>
              <a:rPr lang="en-US" sz="2100" dirty="0"/>
              <a:t>is 2-2.5 for COVID-19 virus, 1-1.8 for pandemic influenza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b="1" dirty="0"/>
              <a:t>Children</a:t>
            </a:r>
            <a:r>
              <a:rPr lang="en-US" sz="2100" dirty="0"/>
              <a:t> are commonly infected with influenza. Children are less infected and less affected by COVID-19.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b="1" dirty="0"/>
              <a:t>Severe illness and death </a:t>
            </a:r>
            <a:r>
              <a:rPr lang="en-US" sz="2100" dirty="0"/>
              <a:t>seem to be more common in COVID-19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B1AAB-ECED-4BD8-BFD6-6372F91D0A27}"/>
              </a:ext>
            </a:extLst>
          </p:cNvPr>
          <p:cNvSpPr txBox="1"/>
          <p:nvPr/>
        </p:nvSpPr>
        <p:spPr>
          <a:xfrm>
            <a:off x="467544" y="908720"/>
            <a:ext cx="819636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COVID-19 is less infectious than influenza but leads to more serious illness and death</a:t>
            </a: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938E46E-398D-4F69-B926-7D98220A6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255110"/>
            <a:ext cx="1257300" cy="5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23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0070C0"/>
                </a:solidFill>
              </a:rPr>
              <a:t>How china managed COVID-19 cases in hospital</a:t>
            </a:r>
            <a:endParaRPr lang="en-IN" sz="40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Preparedness</a:t>
            </a:r>
          </a:p>
          <a:p>
            <a:endParaRPr lang="en-US" b="1" dirty="0">
              <a:cs typeface="Arial" panose="020B0604020202020204" pitchFamily="34" charset="0"/>
            </a:endParaRPr>
          </a:p>
          <a:p>
            <a:r>
              <a:rPr lang="en-US" b="1" dirty="0">
                <a:cs typeface="Arial" panose="020B0604020202020204" pitchFamily="34" charset="0"/>
              </a:rPr>
              <a:t>Follow the principle of early identification, early isolation, early diagnosis and early treatment.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8588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Suspect cases are isolated in a single rooms, wear a surgical mask (for source control).  </a:t>
            </a:r>
          </a:p>
          <a:p>
            <a:pPr lvl="1"/>
            <a:r>
              <a:rPr lang="en-US" sz="2400" b="1" dirty="0"/>
              <a:t>Staff wear a cap, eye protection, n95 masks, gown and gloves (single use only).  </a:t>
            </a:r>
          </a:p>
          <a:p>
            <a:endParaRPr lang="en-US" sz="2800" b="1" dirty="0"/>
          </a:p>
          <a:p>
            <a:r>
              <a:rPr lang="en-US" sz="2800" b="1" dirty="0"/>
              <a:t>In Wuhan </a:t>
            </a:r>
          </a:p>
          <a:p>
            <a:pPr lvl="1"/>
            <a:r>
              <a:rPr lang="en-US" sz="2400" b="1" dirty="0"/>
              <a:t>Most suspects were </a:t>
            </a:r>
            <a:r>
              <a:rPr lang="en-US" sz="2400" b="1" dirty="0" err="1"/>
              <a:t>cohorted</a:t>
            </a:r>
            <a:r>
              <a:rPr lang="en-US" sz="2400" b="1" dirty="0"/>
              <a:t> in a normal pressure isolation ward.  </a:t>
            </a:r>
          </a:p>
          <a:p>
            <a:pPr lvl="1"/>
            <a:r>
              <a:rPr lang="en-US" sz="2400" b="1" dirty="0"/>
              <a:t>Staff wear PPE continuously, changing it only when they leave the ward.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2618959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Discharge policies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Pts</a:t>
            </a:r>
            <a:r>
              <a:rPr lang="en-US" sz="2800" b="1" dirty="0"/>
              <a:t> are discharged after clinical recovery (afebrile &gt;3 days, resolution of symptoms and radiologic improvement) and 2 negative PCR tests taken 24 </a:t>
            </a:r>
            <a:r>
              <a:rPr lang="en-US" sz="2800" b="1" dirty="0" err="1"/>
              <a:t>hrs</a:t>
            </a:r>
            <a:r>
              <a:rPr lang="en-US" sz="2800" b="1" dirty="0"/>
              <a:t> apart.  </a:t>
            </a:r>
          </a:p>
          <a:p>
            <a:endParaRPr lang="en-US" sz="2800" b="1" dirty="0"/>
          </a:p>
          <a:p>
            <a:r>
              <a:rPr lang="en-US" sz="2800" b="1" dirty="0"/>
              <a:t>Upon discharge, they are asked to </a:t>
            </a:r>
            <a:r>
              <a:rPr lang="en-US" sz="2800" b="1" dirty="0" err="1"/>
              <a:t>minimise</a:t>
            </a:r>
            <a:r>
              <a:rPr lang="en-US" sz="2800" b="1" dirty="0"/>
              <a:t> family and social contact and to wear a mask</a:t>
            </a:r>
            <a:r>
              <a:rPr lang="en-US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095823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4596-C934-414A-BFC3-CF640D59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06/03/2020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6031AB5-AD8A-4AD6-8A3A-9AB8B1153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314442"/>
              </p:ext>
            </p:extLst>
          </p:nvPr>
        </p:nvGraphicFramePr>
        <p:xfrm>
          <a:off x="0" y="1255825"/>
          <a:ext cx="9144000" cy="56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8F5079C-6CAD-48F1-8889-CAD7AA51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94489"/>
          </a:xfrm>
          <a:noFill/>
        </p:spPr>
        <p:txBody>
          <a:bodyPr/>
          <a:lstStyle/>
          <a:p>
            <a:r>
              <a:rPr lang="en-US" sz="4000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New Cases of COVID-19 since 1 Feb 2020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7384"/>
            <a:ext cx="6480720" cy="665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6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9700"/>
            <a:ext cx="5462043" cy="344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77853"/>
            <a:ext cx="4804704" cy="307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" y="451116"/>
            <a:ext cx="3578069" cy="568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5707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5793"/>
            <a:ext cx="4887155" cy="308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816424" cy="607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998845" cy="30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15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solidFill>
                  <a:srgbClr val="0070C0"/>
                </a:solidFill>
              </a:rPr>
              <a:t>1918 Spanish Flu……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70C0"/>
                </a:solidFill>
              </a:rPr>
              <a:t>&gt;50 </a:t>
            </a:r>
            <a:r>
              <a:rPr lang="en-US" sz="2800" b="1" dirty="0" err="1">
                <a:solidFill>
                  <a:srgbClr val="0070C0"/>
                </a:solidFill>
              </a:rPr>
              <a:t>crores</a:t>
            </a:r>
            <a:r>
              <a:rPr lang="en-US" sz="2800" b="1" dirty="0">
                <a:solidFill>
                  <a:srgbClr val="0070C0"/>
                </a:solidFill>
              </a:rPr>
              <a:t> were affected. </a:t>
            </a:r>
            <a:r>
              <a:rPr lang="en-US" sz="2800" b="1" dirty="0" err="1">
                <a:solidFill>
                  <a:srgbClr val="0070C0"/>
                </a:solidFill>
              </a:rPr>
              <a:t>ie</a:t>
            </a:r>
            <a:r>
              <a:rPr lang="en-US" sz="2800" b="1" dirty="0">
                <a:solidFill>
                  <a:srgbClr val="0070C0"/>
                </a:solidFill>
              </a:rPr>
              <a:t> 1/3</a:t>
            </a:r>
            <a:r>
              <a:rPr lang="en-US" sz="2800" b="1" baseline="30000" dirty="0">
                <a:solidFill>
                  <a:srgbClr val="0070C0"/>
                </a:solidFill>
              </a:rPr>
              <a:t>rd</a:t>
            </a:r>
            <a:r>
              <a:rPr lang="en-US" sz="2800" b="1" dirty="0">
                <a:solidFill>
                  <a:srgbClr val="0070C0"/>
                </a:solidFill>
              </a:rPr>
              <a:t>  of world population.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70C0"/>
                </a:solidFill>
              </a:rPr>
              <a:t>Mortality rate was &gt;2.5%, while seasonal flu had been 0.01-0.1%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>
                <a:solidFill>
                  <a:srgbClr val="0070C0"/>
                </a:solidFill>
              </a:rPr>
              <a:t>Most deaths occurred in young, healthy adults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229500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9908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5040560" cy="309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983708" cy="295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5321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4" y="908720"/>
            <a:ext cx="32512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248472" cy="30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85" y="478439"/>
            <a:ext cx="472291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248472" cy="30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7386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6" y="836712"/>
            <a:ext cx="31496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48" y="1772816"/>
            <a:ext cx="4837859" cy="36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4071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9273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5071597" cy="330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1211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" y="589509"/>
            <a:ext cx="3600400" cy="567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61641"/>
            <a:ext cx="5472533" cy="353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5560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</a:rPr>
              <a:t>India as on 15/3/2020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Total cases-110</a:t>
            </a:r>
          </a:p>
          <a:p>
            <a:r>
              <a:rPr lang="en-IN" b="1" dirty="0"/>
              <a:t>Recovered-13</a:t>
            </a:r>
          </a:p>
          <a:p>
            <a:r>
              <a:rPr lang="en-IN" b="1" dirty="0"/>
              <a:t>Deaths-2</a:t>
            </a:r>
          </a:p>
          <a:p>
            <a:r>
              <a:rPr lang="en-US" b="1" dirty="0"/>
              <a:t>KARNATAKA-7, DEATH-1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244191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B7444-D1AF-104B-A5C3-CD378F4D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2750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WHO Risk Assessment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568540-9C54-E542-A995-0874015A7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24697"/>
              </p:ext>
            </p:extLst>
          </p:nvPr>
        </p:nvGraphicFramePr>
        <p:xfrm>
          <a:off x="1274299" y="1150035"/>
          <a:ext cx="6096000" cy="1483359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41141439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4758392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</a:p>
                  </a:txBody>
                  <a:tcPr marT="60960" marB="6096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88223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</a:p>
                  </a:txBody>
                  <a:tcPr marT="60960" marB="6096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0220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</a:p>
                  </a:txBody>
                  <a:tcPr marT="60960" marB="6096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75895"/>
                  </a:ext>
                </a:extLst>
              </a:tr>
            </a:tbl>
          </a:graphicData>
        </a:graphic>
      </p:graphicFrame>
      <p:pic>
        <p:nvPicPr>
          <p:cNvPr id="8" name="Google Shape;3375;p151">
            <a:extLst>
              <a:ext uri="{FF2B5EF4-FFF2-40B4-BE49-F238E27FC236}">
                <a16:creationId xmlns:a16="http://schemas.microsoft.com/office/drawing/2014/main" id="{5E9B560E-78D7-7145-BD32-FA66BDBA73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6799" r="51724"/>
          <a:stretch/>
        </p:blipFill>
        <p:spPr>
          <a:xfrm>
            <a:off x="307731" y="2827607"/>
            <a:ext cx="4416669" cy="357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375;p151">
            <a:extLst>
              <a:ext uri="{FF2B5EF4-FFF2-40B4-BE49-F238E27FC236}">
                <a16:creationId xmlns:a16="http://schemas.microsoft.com/office/drawing/2014/main" id="{B31338AD-1B68-B249-AF85-AB74ACFF4E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67" t="11027" r="5173" b="18255"/>
          <a:stretch/>
        </p:blipFill>
        <p:spPr>
          <a:xfrm>
            <a:off x="4724401" y="2996419"/>
            <a:ext cx="4111869" cy="340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EBCB76F-0DD3-4363-A3E6-CD1493AD4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255110"/>
            <a:ext cx="1257300" cy="5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33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ho.int/images/default-source/health-topics/coronavirus/myth-busters/mb-cold-sn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1191984"/>
            <a:ext cx="7992837" cy="53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665" y="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IN" b="1" u="sng" dirty="0">
                <a:solidFill>
                  <a:srgbClr val="0070C0"/>
                </a:solidFill>
              </a:rPr>
              <a:t>PREVENTION-</a:t>
            </a:r>
            <a:r>
              <a:rPr lang="en-US" b="1" i="1" u="sng" dirty="0"/>
              <a:t> </a:t>
            </a:r>
            <a:r>
              <a:rPr lang="en-US" b="1" i="1" u="sng" dirty="0">
                <a:solidFill>
                  <a:srgbClr val="0070C0"/>
                </a:solidFill>
              </a:rPr>
              <a:t>CONTAINMENT</a:t>
            </a:r>
            <a:r>
              <a:rPr lang="en-IN" b="1" u="sng" dirty="0">
                <a:solidFill>
                  <a:srgbClr val="0070C0"/>
                </a:solidFill>
              </a:rPr>
              <a:t> </a:t>
            </a:r>
            <a:br>
              <a:rPr lang="en-IN" b="1" u="sng" dirty="0">
                <a:solidFill>
                  <a:srgbClr val="0070C0"/>
                </a:solidFill>
              </a:rPr>
            </a:br>
            <a:r>
              <a:rPr lang="en-IN" b="1" dirty="0"/>
              <a:t>Myth busters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23197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https://www.who.int/images/default-source/health-topics/coronavirus/myth-busters/mb-hot-b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0098"/>
            <a:ext cx="8208912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617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https://www.who.int/images/default-source/health-topics/coronavirus/myth-busters/23c-goods-manufactured-in-china-typo-correc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8243717" cy="54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4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4724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MOST FATAL EVENT</a:t>
            </a:r>
            <a:b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 HUMAN HISTORY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b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br>
              <a:rPr lang="en-US" sz="2400" b="1" dirty="0">
                <a:solidFill>
                  <a:srgbClr val="0070C0"/>
                </a:solidFill>
                <a:latin typeface="Arial" pitchFamily="34" charset="0"/>
              </a:rPr>
            </a:br>
            <a:br>
              <a:rPr lang="en-US" sz="2400" b="1" dirty="0">
                <a:latin typeface="Arial" pitchFamily="34" charset="0"/>
              </a:rPr>
            </a:br>
            <a:r>
              <a:rPr lang="en-US" sz="2400" b="1" u="sng" dirty="0">
                <a:solidFill>
                  <a:srgbClr val="0070C0"/>
                </a:solidFill>
                <a:latin typeface="Arial" pitchFamily="34" charset="0"/>
              </a:rPr>
              <a:t>WORLDWIDE FATALITIES:</a:t>
            </a:r>
            <a:br>
              <a:rPr lang="en-US" sz="2400" b="1" dirty="0">
                <a:solidFill>
                  <a:srgbClr val="0070C0"/>
                </a:solidFill>
                <a:latin typeface="Arial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Arial" pitchFamily="34" charset="0"/>
              </a:rPr>
              <a:t>5-10 CRORE IN 18 MONTHS </a:t>
            </a:r>
            <a:br>
              <a:rPr lang="en-US" sz="2400" b="1" dirty="0">
                <a:solidFill>
                  <a:srgbClr val="0070C0"/>
                </a:solidFill>
                <a:latin typeface="Arial" pitchFamily="34" charset="0"/>
              </a:rPr>
            </a:br>
            <a:br>
              <a:rPr lang="en-US" sz="2400" b="1" dirty="0">
                <a:solidFill>
                  <a:srgbClr val="0070C0"/>
                </a:solidFill>
                <a:latin typeface="Arial" pitchFamily="34" charset="0"/>
              </a:rPr>
            </a:br>
            <a:r>
              <a:rPr lang="en-US" sz="2400" b="1" u="sng" dirty="0">
                <a:solidFill>
                  <a:srgbClr val="0070C0"/>
                </a:solidFill>
                <a:latin typeface="Arial" pitchFamily="34" charset="0"/>
              </a:rPr>
              <a:t>US FATALITIES:</a:t>
            </a:r>
            <a:br>
              <a:rPr lang="en-US" sz="2400" b="1" dirty="0">
                <a:solidFill>
                  <a:srgbClr val="0070C0"/>
                </a:solidFill>
                <a:latin typeface="Arial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Arial" pitchFamily="34" charset="0"/>
              </a:rPr>
              <a:t>20lakhs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1203" name="Picture 1027" descr="btfig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078288" cy="6400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1028"/>
          <p:cNvSpPr txBox="1">
            <a:spLocks noChangeArrowheads="1"/>
          </p:cNvSpPr>
          <p:nvPr/>
        </p:nvSpPr>
        <p:spPr bwMode="auto">
          <a:xfrm>
            <a:off x="4953000" y="6248400"/>
            <a:ext cx="394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U.S. LIFE EXPECTANCY AT BIRTH</a:t>
            </a:r>
          </a:p>
        </p:txBody>
      </p:sp>
      <p:graphicFrame>
        <p:nvGraphicFramePr>
          <p:cNvPr id="51205" name="Object 2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933637"/>
              </p:ext>
            </p:extLst>
          </p:nvPr>
        </p:nvGraphicFramePr>
        <p:xfrm>
          <a:off x="4400550" y="3933056"/>
          <a:ext cx="4495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hart" r:id="rId4" imgW="9715500" imgH="5143500" progId="MSGraph.Chart.8">
                  <p:embed followColorScheme="full"/>
                </p:oleObj>
              </mc:Choice>
              <mc:Fallback>
                <p:oleObj name="Chart" r:id="rId4" imgW="9715500" imgH="5143500" progId="MSGraph.Chart.8">
                  <p:embed followColorScheme="full"/>
                  <p:pic>
                    <p:nvPicPr>
                      <p:cNvPr id="51205" name="Object 2">
                        <a:hlinkClick r:id="" action="ppaction://ole?verb=0"/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933056"/>
                        <a:ext cx="44958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428932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https://www.who.int/images/default-source/health-topics/coronavirus/myth-busters/mb-mosquito-b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1" y="1052736"/>
            <a:ext cx="8343823" cy="55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532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https://www.who.int/images/default-source/health-topics/coronavirus/myth-busters/mythbusters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9" y="1047070"/>
            <a:ext cx="8325422" cy="55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760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https://www.who.int/images/default-source/health-topics/coronavirus/myth-busters/mythbusters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0" y="917058"/>
            <a:ext cx="8356243" cy="557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070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https://www.who.int/images/default-source/health-topics/coronavirus/myth-busters/mythbusters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5501"/>
            <a:ext cx="8280920" cy="55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352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https://www.who.int/images/default-source/health-topics/coronavirus/myth-busters/mythbusters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" y="993864"/>
            <a:ext cx="8257359" cy="55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484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who.int/images/default-source/health-topics/coronavirus/myth-busters/mythbuster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9" y="980728"/>
            <a:ext cx="8228078" cy="54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72510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who.int/images/default-source/health-topics/coronavirus/myth-busters/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1" y="1052737"/>
            <a:ext cx="8185381" cy="545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947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who.int/images/default-source/health-topics/coronavirus/myth-busters/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79523" cy="54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95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who.int/images/default-source/health-topics/coronavirus/myth-busters/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6184"/>
            <a:ext cx="8341751" cy="556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154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who.int/images/default-source/health-topics/coronavirus/myth-busters/mythbuster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1" y="908721"/>
            <a:ext cx="8175867" cy="54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0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over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6632"/>
            <a:ext cx="5373512" cy="447124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flum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162" y="339725"/>
            <a:ext cx="3405014" cy="22860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6" descr="oct5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743200" cy="25685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7" descr="gfl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17875"/>
            <a:ext cx="3581400" cy="2701925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8" descr="990224flubiga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30600"/>
            <a:ext cx="3962400" cy="2495550"/>
          </a:xfrm>
          <a:prstGeom prst="rect">
            <a:avLst/>
          </a:prstGeom>
          <a:noFill/>
          <a:ln w="5715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228600" y="6019800"/>
            <a:ext cx="8686800" cy="5572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US" sz="2800" b="1"/>
              <a:t>SCHOOLS FACE TOUGH PANDEMIC QUESTIONS</a:t>
            </a:r>
          </a:p>
        </p:txBody>
      </p:sp>
    </p:spTree>
    <p:extLst>
      <p:ext uri="{BB962C8B-B14F-4D97-AF65-F5344CB8AC3E}">
        <p14:creationId xmlns:p14="http://schemas.microsoft.com/office/powerpoint/2010/main" val="19856490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who.int/images/default-source/health-topics/coronavirus/myth-busters/mythbuster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5" y="980728"/>
            <a:ext cx="8211750" cy="54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20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who.int/images/default-source/health-topics/coronavirus/myth-busters/mythbuster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1" y="980729"/>
            <a:ext cx="8146435" cy="54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067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Personel</a:t>
            </a:r>
            <a:r>
              <a:rPr lang="en-US" b="1" dirty="0">
                <a:solidFill>
                  <a:srgbClr val="0070C0"/>
                </a:solidFill>
              </a:rPr>
              <a:t> protective </a:t>
            </a:r>
            <a:r>
              <a:rPr lang="en-US" b="1" dirty="0" err="1">
                <a:solidFill>
                  <a:srgbClr val="0070C0"/>
                </a:solidFill>
              </a:rPr>
              <a:t>equipments</a:t>
            </a:r>
            <a:r>
              <a:rPr lang="en-US" b="1" dirty="0">
                <a:solidFill>
                  <a:srgbClr val="0070C0"/>
                </a:solidFill>
              </a:rPr>
              <a:t> and face masks- what WHO says???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r>
              <a:rPr lang="en-US" sz="2600" b="1" dirty="0"/>
              <a:t>Countries’ abilities are compromised by the severe disruption of global supply of PPEs(such as gloves, medical masks, respirators, goggles, face shields, gowns, and aprons)– </a:t>
            </a:r>
            <a:r>
              <a:rPr lang="en-US" sz="2600" b="1" u="sng" dirty="0">
                <a:solidFill>
                  <a:srgbClr val="0070C0"/>
                </a:solidFill>
              </a:rPr>
              <a:t>caused by rising demand, hoarding and misuse.</a:t>
            </a:r>
          </a:p>
          <a:p>
            <a:r>
              <a:rPr lang="en-US" sz="2600" b="1" dirty="0"/>
              <a:t>Leaving doctors, nurses and other frontline healthcare workers dangerously ill-equipped to care for COVID-19 </a:t>
            </a:r>
            <a:r>
              <a:rPr lang="en-US" sz="2600" b="1" dirty="0" err="1"/>
              <a:t>pts</a:t>
            </a:r>
            <a:r>
              <a:rPr lang="en-US" sz="2600" b="1" dirty="0"/>
              <a:t> </a:t>
            </a:r>
          </a:p>
          <a:p>
            <a:r>
              <a:rPr lang="en-US" sz="2600" b="1" dirty="0"/>
              <a:t>Prices of surgical masks have increased six-fold, N95 respirators have tripled, and gowns cost twice as much.</a:t>
            </a:r>
            <a:r>
              <a:rPr lang="en-US" sz="2600" b="1" i="1" dirty="0"/>
              <a:t> 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WHO </a:t>
            </a:r>
            <a:r>
              <a:rPr lang="en-US" sz="2600" b="1" dirty="0">
                <a:solidFill>
                  <a:srgbClr val="0070C0"/>
                </a:solidFill>
              </a:rPr>
              <a:t>urges people to use them wisely.</a:t>
            </a:r>
          </a:p>
        </p:txBody>
      </p:sp>
    </p:spTree>
    <p:extLst>
      <p:ext uri="{BB962C8B-B14F-4D97-AF65-F5344CB8AC3E}">
        <p14:creationId xmlns:p14="http://schemas.microsoft.com/office/powerpoint/2010/main" val="42598559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who.int/images/default-source/health-topics/coronavirus/masks/masks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32723"/>
            <a:ext cx="3870430" cy="51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97" y="116632"/>
            <a:ext cx="527628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0070C0"/>
                </a:solidFill>
              </a:rPr>
              <a:t>If you are not ill or looking after someone who is  not ill then you are wasting a mask. </a:t>
            </a:r>
          </a:p>
          <a:p>
            <a:endParaRPr lang="en-US" sz="2400" b="1" i="1" dirty="0">
              <a:solidFill>
                <a:srgbClr val="0070C0"/>
              </a:solidFill>
            </a:endParaRPr>
          </a:p>
          <a:p>
            <a:r>
              <a:rPr lang="en-US" sz="2400" b="1" i="1" u="sng" dirty="0">
                <a:solidFill>
                  <a:srgbClr val="0070C0"/>
                </a:solidFill>
              </a:rPr>
              <a:t>There is a world-wide shortage of masks, </a:t>
            </a:r>
          </a:p>
          <a:p>
            <a:endParaRPr lang="en-US" sz="2400" b="1" i="1" dirty="0">
              <a:solidFill>
                <a:srgbClr val="0070C0"/>
              </a:solidFill>
            </a:endParaRPr>
          </a:p>
          <a:p>
            <a:r>
              <a:rPr lang="en-US" sz="2400" b="1" i="1" u="sng" dirty="0">
                <a:solidFill>
                  <a:srgbClr val="0070C0"/>
                </a:solidFill>
              </a:rPr>
              <a:t>WHO advises rational use of medical masks to avoid unnecessary wastage of precious resources and misuse of masks</a:t>
            </a:r>
            <a:r>
              <a:rPr lang="en-US" sz="2400" u="sng" dirty="0">
                <a:solidFill>
                  <a:srgbClr val="0070C0"/>
                </a:solidFill>
              </a:rPr>
              <a:t> .</a:t>
            </a:r>
          </a:p>
          <a:p>
            <a:r>
              <a:rPr lang="en-US" sz="2400" dirty="0"/>
              <a:t>The most effective ways are to frequently clean your hands, cover your cough with the bend of elbow or tissue and maintain a distance of at least 1 meter (3 </a:t>
            </a:r>
            <a:r>
              <a:rPr lang="en-US" sz="2400" dirty="0" err="1"/>
              <a:t>ft</a:t>
            </a:r>
            <a:r>
              <a:rPr lang="en-US" sz="2400" dirty="0"/>
              <a:t>) from people who are coughing or sneezing</a:t>
            </a:r>
          </a:p>
          <a:p>
            <a:endParaRPr lang="en-IN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9444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IN" sz="3600" dirty="0"/>
              <a:t>WHO-Major Recommendations </a:t>
            </a:r>
            <a:r>
              <a:rPr lang="en-US" sz="3600" dirty="0"/>
              <a:t>for countries with imported cases and/or outbreaks of COVID-19 </a:t>
            </a:r>
            <a:r>
              <a:rPr lang="en-IN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US" sz="2800" dirty="0"/>
              <a:t>1. Immediately activate the highest level of national Response Management protocols to ensure the all-of-government and all-of-society approach needed to contain COVID-19 with </a:t>
            </a:r>
            <a:r>
              <a:rPr lang="en-US" sz="2800" u="sng" dirty="0">
                <a:solidFill>
                  <a:srgbClr val="0070C0"/>
                </a:solidFill>
              </a:rPr>
              <a:t>non-pharmaceutical public health measures; </a:t>
            </a:r>
          </a:p>
          <a:p>
            <a:r>
              <a:rPr lang="en-US" sz="2800" dirty="0"/>
              <a:t>2. Prioritize active, exhaustive case finding and immediate testing and isolation, painstaking contact tracing and rigorous quarantine of close contacts;  </a:t>
            </a:r>
          </a:p>
          <a:p>
            <a:r>
              <a:rPr lang="en-US" sz="2800" dirty="0"/>
              <a:t>3. Fully educate the general public on the seriousness of COVID-19 and their role in preventing its spread;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671636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en-US" sz="2800" dirty="0"/>
              <a:t>4. Immediately expand surveillance to detect COVID-19 transmission chains, by</a:t>
            </a:r>
          </a:p>
          <a:p>
            <a:pPr lvl="1"/>
            <a:r>
              <a:rPr lang="en-US" sz="2400" dirty="0"/>
              <a:t>Testing all </a:t>
            </a:r>
            <a:r>
              <a:rPr lang="en-US" sz="2400" dirty="0" err="1"/>
              <a:t>pts</a:t>
            </a:r>
            <a:r>
              <a:rPr lang="en-US" sz="2400" dirty="0"/>
              <a:t> with atypical pneumonias, </a:t>
            </a:r>
          </a:p>
          <a:p>
            <a:pPr lvl="1"/>
            <a:r>
              <a:rPr lang="en-US" sz="2400" dirty="0"/>
              <a:t>Conducting screening in some </a:t>
            </a:r>
            <a:r>
              <a:rPr lang="en-US" sz="2400" dirty="0" err="1"/>
              <a:t>pts</a:t>
            </a:r>
            <a:r>
              <a:rPr lang="en-US" sz="2400" dirty="0"/>
              <a:t> with URTIs and/or recent COVID-19 exposure,  </a:t>
            </a:r>
          </a:p>
          <a:p>
            <a:pPr lvl="1"/>
            <a:r>
              <a:rPr lang="en-US" sz="2400" dirty="0"/>
              <a:t>Adding COVID-19 virus testing to existing surveillance systems (e.g. systems for flu-like-illness and SARI)</a:t>
            </a:r>
          </a:p>
          <a:p>
            <a:r>
              <a:rPr lang="en-US" sz="2800" dirty="0"/>
              <a:t>5. Deployment of even more stringent measures to interrupt transmission chains as needed </a:t>
            </a:r>
            <a:r>
              <a:rPr lang="en-US" sz="2800" dirty="0">
                <a:solidFill>
                  <a:srgbClr val="0070C0"/>
                </a:solidFill>
              </a:rPr>
              <a:t>(e.g. the suspension of large-scale gatherings and the closure of schools and workplaces). </a:t>
            </a:r>
            <a:endParaRPr lang="en-I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932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Director-General's opening remarks on COVID-19 – 5</a:t>
            </a:r>
            <a:r>
              <a:rPr lang="en-US" sz="3600" b="1" baseline="30000" dirty="0">
                <a:solidFill>
                  <a:srgbClr val="0070C0"/>
                </a:solidFill>
              </a:rPr>
              <a:t>th</a:t>
            </a:r>
            <a:r>
              <a:rPr lang="en-US" sz="3600" b="1" dirty="0">
                <a:solidFill>
                  <a:srgbClr val="0070C0"/>
                </a:solidFill>
              </a:rPr>
              <a:t>  March 2020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People are afraid and uncertain.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Fear is a natural human response to any threat, especially when a threat we don’t completely understand.</a:t>
            </a:r>
          </a:p>
          <a:p>
            <a:r>
              <a:rPr lang="en-US" sz="2800" b="1" dirty="0"/>
              <a:t>But as we get more data, we are understanding this virus, and the disease it causes, more and more.</a:t>
            </a:r>
          </a:p>
          <a:p>
            <a:r>
              <a:rPr lang="en-US" sz="2800" b="1" dirty="0"/>
              <a:t>This virus is not SARS, it’s not MERS, and it’s not influenza. </a:t>
            </a:r>
          </a:p>
          <a:p>
            <a:r>
              <a:rPr lang="en-US" sz="2800" b="1" dirty="0"/>
              <a:t>It is a unique virus with unique characteristic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68418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Both COVID-19 and influenza cause respiratory disease and spread the same way, via small droplets of fluid from the nose and mouth of someone who is sick.</a:t>
            </a:r>
            <a:endParaRPr lang="en-IN" sz="2800" b="1" dirty="0"/>
          </a:p>
          <a:p>
            <a:r>
              <a:rPr lang="en-US" sz="2800" b="1" u="sng" dirty="0">
                <a:solidFill>
                  <a:srgbClr val="0070C0"/>
                </a:solidFill>
              </a:rPr>
              <a:t>The fight against </a:t>
            </a:r>
            <a:r>
              <a:rPr lang="en-US" sz="2800" b="1" u="sng" dirty="0" err="1">
                <a:solidFill>
                  <a:srgbClr val="0070C0"/>
                </a:solidFill>
              </a:rPr>
              <a:t>rumours</a:t>
            </a:r>
            <a:r>
              <a:rPr lang="en-US" sz="2800" b="1" u="sng" dirty="0">
                <a:solidFill>
                  <a:srgbClr val="0070C0"/>
                </a:solidFill>
              </a:rPr>
              <a:t> and misinformation is a vital part of the battle against this virus. </a:t>
            </a:r>
          </a:p>
          <a:p>
            <a:r>
              <a:rPr lang="en-US" sz="2800" b="1" u="sng" dirty="0">
                <a:solidFill>
                  <a:srgbClr val="0070C0"/>
                </a:solidFill>
              </a:rPr>
              <a:t>Make sure people get accurate information, and how to protect themselves and others. </a:t>
            </a:r>
          </a:p>
          <a:p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1564057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This epidemic can be pushed back.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Only with a collective, coordinated and comprehensive approach that engages the entire machinery of government. 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/>
              <a:t>We are deeply concerned about the increasing number of cases, especially those with weaker health systems. </a:t>
            </a:r>
          </a:p>
          <a:p>
            <a:r>
              <a:rPr lang="en-US" sz="2800" b="1" dirty="0"/>
              <a:t>This epidemic is a threat for every country, rich and poor. </a:t>
            </a:r>
          </a:p>
          <a:p>
            <a:r>
              <a:rPr lang="en-US" sz="2800" b="1" dirty="0"/>
              <a:t>Even high-income countries should expect surprises. </a:t>
            </a:r>
          </a:p>
          <a:p>
            <a:endParaRPr lang="en-US" sz="2800" b="1" dirty="0"/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2743502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solution is aggressive preparedness. 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There’s still a lot we don’t know, but every day we’re learning more, and we’re working around the clock to fill in the gaps in our knowledge</a:t>
            </a:r>
            <a:r>
              <a:rPr lang="en-US" sz="2800" b="1" dirty="0"/>
              <a:t>. </a:t>
            </a:r>
          </a:p>
          <a:p>
            <a:r>
              <a:rPr lang="en-US" sz="2800" b="1" dirty="0"/>
              <a:t>Ultimately, how deadly this virus will be depends not only on the virus itself, but on how we respond to it. </a:t>
            </a:r>
          </a:p>
          <a:p>
            <a:r>
              <a:rPr lang="en-US" sz="2800" b="1" u="sng" dirty="0">
                <a:solidFill>
                  <a:srgbClr val="0070C0"/>
                </a:solidFill>
              </a:rPr>
              <a:t>It is not deadly to most people, but it can kill. </a:t>
            </a: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419793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4433</Words>
  <Application>Microsoft Office PowerPoint</Application>
  <PresentationFormat>On-screen Show (4:3)</PresentationFormat>
  <Paragraphs>489</Paragraphs>
  <Slides>101</Slides>
  <Notes>22</Notes>
  <HiddenSlides>27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Office Theme</vt:lpstr>
      <vt:lpstr>A Critical analysis. COVID-19  Facts And Figures.</vt:lpstr>
      <vt:lpstr>MAIN HEADINGS OF THIS TALK</vt:lpstr>
      <vt:lpstr>PowerPoint Presentation</vt:lpstr>
      <vt:lpstr>WHY THE WORLD IS SO SCARY ABOUT  THESE VIRAL PANDEMICS !!!</vt:lpstr>
      <vt:lpstr>1918 Spanish Flu   H1N1 virus</vt:lpstr>
      <vt:lpstr>1918 Spanish Flu………</vt:lpstr>
      <vt:lpstr>1918 Spanish Flu……</vt:lpstr>
      <vt:lpstr>MOST FATAL EVENT IN HUMAN HISTORY    WORLDWIDE FATALITIES: 5-10 CRORE IN 18 MONTHS   US FATALITIES: 20lakhs </vt:lpstr>
      <vt:lpstr>PowerPoint Presentation</vt:lpstr>
      <vt:lpstr>Are we due for the next influenza pandemic?</vt:lpstr>
      <vt:lpstr>Recent coronavirus pandemics</vt:lpstr>
      <vt:lpstr>PowerPoint Presentation</vt:lpstr>
      <vt:lpstr>Acute respiratory infections and we</vt:lpstr>
      <vt:lpstr>Burden of Respiratory Viruses</vt:lpstr>
      <vt:lpstr>PowerPoint Presentation</vt:lpstr>
      <vt:lpstr>Common viruses causing RTI</vt:lpstr>
      <vt:lpstr>PowerPoint Presentation</vt:lpstr>
      <vt:lpstr>PowerPoint Presentation</vt:lpstr>
      <vt:lpstr>Coronaviruses  (CoV)</vt:lpstr>
      <vt:lpstr>Corona Viruses</vt:lpstr>
      <vt:lpstr>There are seven important strains of human coronaviruses:</vt:lpstr>
      <vt:lpstr>PowerPoint Presentation</vt:lpstr>
      <vt:lpstr>Coronaviruses-Morphology</vt:lpstr>
      <vt:lpstr> As per the report of the WHO-China Joint Mission  on COVID-19 as of 20th feb 2020.  Released on 3rd march 2020. </vt:lpstr>
      <vt:lpstr>Cluster of Pneumonia Cases of Unknown Origin in December 2019</vt:lpstr>
      <vt:lpstr>PowerPoint Presentation</vt:lpstr>
      <vt:lpstr>PowerPoint Presentation</vt:lpstr>
      <vt:lpstr>Demographic characteristics; COVID-19 </vt:lpstr>
      <vt:lpstr>Zoonotic origin</vt:lpstr>
      <vt:lpstr>How long does virus survive outside body?</vt:lpstr>
      <vt:lpstr>Routes of transmission</vt:lpstr>
      <vt:lpstr>Transmission dynamics</vt:lpstr>
      <vt:lpstr>PowerPoint Presentation</vt:lpstr>
      <vt:lpstr>Contact Tracing</vt:lpstr>
      <vt:lpstr>PowerPoint Presentation</vt:lpstr>
      <vt:lpstr>Testing at fever clinics and at routine ILI/SARI surveillance systems</vt:lpstr>
      <vt:lpstr>PowerPoint Presentation</vt:lpstr>
      <vt:lpstr>Susceptibility</vt:lpstr>
      <vt:lpstr>Children aged under 19 years.  </vt:lpstr>
      <vt:lpstr>Pregnant women and COVID-19</vt:lpstr>
      <vt:lpstr>The signs, symptoms, disease progression and severity</vt:lpstr>
      <vt:lpstr>PowerPoint Presentation</vt:lpstr>
      <vt:lpstr>PowerPoint Presentation</vt:lpstr>
      <vt:lpstr>PowerPoint Presentation</vt:lpstr>
      <vt:lpstr>Age and Severity of Illness (n=72,314)</vt:lpstr>
      <vt:lpstr>Severity of Illness (n=72,314)</vt:lpstr>
      <vt:lpstr>Virus shedding and Risk of Transmission in COVID-19 pts following Onset of Illness (n=18)</vt:lpstr>
      <vt:lpstr>Data on the progression of disease</vt:lpstr>
      <vt:lpstr>Mortality </vt:lpstr>
      <vt:lpstr>PowerPoint Presentation</vt:lpstr>
      <vt:lpstr>PowerPoint Presentation</vt:lpstr>
      <vt:lpstr>Clinical recovery</vt:lpstr>
      <vt:lpstr>PowerPoint Presentation</vt:lpstr>
      <vt:lpstr>Severity of Illness and Outbreak Containment</vt:lpstr>
      <vt:lpstr>Similarities b/n COVID-19 and Influenza</vt:lpstr>
      <vt:lpstr>Differences b/n COVID-19 and Influenza</vt:lpstr>
      <vt:lpstr>PowerPoint Presentation</vt:lpstr>
      <vt:lpstr> Comparison of mortality and transmissibility of Human Infection with Coronavirus and Influenza virus </vt:lpstr>
      <vt:lpstr>PowerPoint Presentation</vt:lpstr>
      <vt:lpstr>PowerPoint Presentation</vt:lpstr>
      <vt:lpstr>PowerPoint Presentation</vt:lpstr>
      <vt:lpstr>COVID-19  vs INFLUENZA</vt:lpstr>
      <vt:lpstr>COVID-19 and Influenza: a brief comparison</vt:lpstr>
      <vt:lpstr>How china managed COVID-19 cases in hospital</vt:lpstr>
      <vt:lpstr>PowerPoint Presentation</vt:lpstr>
      <vt:lpstr>Discharge policies</vt:lpstr>
      <vt:lpstr>New Cases of COVID-19 since 1 Feb 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India as on 15/3/2020</vt:lpstr>
      <vt:lpstr>WHO Risk Assessment</vt:lpstr>
      <vt:lpstr>PREVENTION- CONTAINMENT  Myth busters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Personel protective equipments and face masks- what WHO says???</vt:lpstr>
      <vt:lpstr>PowerPoint Presentation</vt:lpstr>
      <vt:lpstr>WHO-Major Recommendations for countries with imported cases and/or outbreaks of COVID-19  </vt:lpstr>
      <vt:lpstr>PowerPoint Presentation</vt:lpstr>
      <vt:lpstr>WHO Director-General's opening remarks on COVID-19 – 5th  March 2020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analysis Report of the WHO-China Joint Mission  on Coronavirus Disease 2019 (COVID-19)</dc:title>
  <dc:creator>Hp</dc:creator>
  <cp:lastModifiedBy>Unknown User</cp:lastModifiedBy>
  <cp:revision>201</cp:revision>
  <dcterms:created xsi:type="dcterms:W3CDTF">2020-03-08T05:26:47Z</dcterms:created>
  <dcterms:modified xsi:type="dcterms:W3CDTF">2020-03-17T11:04:35Z</dcterms:modified>
</cp:coreProperties>
</file>