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63" r:id="rId5"/>
    <p:sldId id="266" r:id="rId6"/>
    <p:sldId id="267" r:id="rId7"/>
    <p:sldId id="274" r:id="rId8"/>
    <p:sldId id="268" r:id="rId9"/>
    <p:sldId id="275" r:id="rId10"/>
    <p:sldId id="269" r:id="rId11"/>
    <p:sldId id="276" r:id="rId12"/>
    <p:sldId id="270" r:id="rId13"/>
    <p:sldId id="277" r:id="rId14"/>
    <p:sldId id="271" r:id="rId15"/>
    <p:sldId id="278" r:id="rId16"/>
    <p:sldId id="272" r:id="rId17"/>
    <p:sldId id="280" r:id="rId18"/>
    <p:sldId id="281" r:id="rId19"/>
    <p:sldId id="27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4" autoAdjust="0"/>
  </p:normalViewPr>
  <p:slideViewPr>
    <p:cSldViewPr>
      <p:cViewPr varScale="1">
        <p:scale>
          <a:sx n="73" d="100"/>
          <a:sy n="7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28947-780B-4486-83F1-08CE74BBE73B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7D714-173A-4D17-A373-AE78C1AB3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7EFFB-D265-488E-9A8B-B409DAA20A32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166C6-9D9A-43C5-B53F-61ECB2933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BA3C-5479-4519-9261-9E82C7D1F6F7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FEC51-B835-41E7-A44F-577CEC3C3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E61A8-D387-4272-9D96-E12592F4AD33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692BC-F36F-4F39-BDE0-3848DC08F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9DE9-1248-4A68-AD01-7E05BFA3288B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40A9-5E86-4925-B536-883FC4063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E790D-E1CA-4846-9D3C-C8023747FE4B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03850-9A65-4AE8-A2DC-D6EE44F33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E53EE-36DA-4E62-93D6-1D53E78023CA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20CC-7219-4AF0-84E1-5E3ED6791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BFFB5-F1F4-4BFE-A13B-01E4AC33E33C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5FE29-3A85-444A-9898-2F628CCB8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F9DB1-83B1-4599-AE2E-BC5D506054CA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B8EBB-4565-4F69-A160-41CDCD96D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8FDE6-3801-49F9-884E-DEAC954A1466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806A-88B2-4DB1-AE56-884E0B686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803AE-53A6-4314-864A-3F7FEEE7128C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E1E86-2267-45F9-8B37-EF9F53824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05A211-3A0B-4366-AB83-AF9E03B0F476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99D74A-DC28-49D6-920B-81B481CEC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8" r:id="rId2"/>
    <p:sldLayoutId id="2147483697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8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2348" y="1638284"/>
            <a:ext cx="6643702" cy="20383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a-IN" sz="480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मासानुमासिक</a:t>
            </a:r>
            <a:r>
              <a:rPr lang="en-US" sz="480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</a:t>
            </a:r>
            <a:r>
              <a:rPr lang="sa-IN" sz="480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गर्भ</a:t>
            </a:r>
            <a:r>
              <a:rPr lang="en-US" sz="480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</a:t>
            </a:r>
            <a:r>
              <a:rPr lang="en-US" sz="4800" dirty="0" err="1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वृ</a:t>
            </a:r>
            <a:r>
              <a:rPr lang="sa-IN" sz="480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द्धि</a:t>
            </a:r>
            <a:r>
              <a:rPr lang="en-US" sz="480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</a:t>
            </a:r>
            <a:r>
              <a:rPr lang="en-IN" sz="480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IN" sz="480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029075" y="3933825"/>
            <a:ext cx="4935538" cy="2447925"/>
          </a:xfrm>
        </p:spPr>
        <p:txBody>
          <a:bodyPr/>
          <a:lstStyle/>
          <a:p>
            <a:pPr marR="0" algn="l" eaLnBrk="1" hangingPunct="1"/>
            <a:r>
              <a:rPr lang="en-US" sz="2200" smtClean="0">
                <a:latin typeface="Adobe Myungjo Std M"/>
                <a:ea typeface="Adobe Myungjo Std M"/>
                <a:cs typeface="Adobe Myungjo Std M"/>
              </a:rPr>
              <a:t>Dr Manjula  Vastrad</a:t>
            </a:r>
          </a:p>
          <a:p>
            <a:pPr marR="0" algn="l" eaLnBrk="1" hangingPunct="1"/>
            <a:r>
              <a:rPr lang="en-US" sz="2200" smtClean="0">
                <a:latin typeface="Adobe Myungjo Std M"/>
                <a:ea typeface="Adobe Myungjo Std M"/>
                <a:cs typeface="Adobe Myungjo Std M"/>
              </a:rPr>
              <a:t>Asst Professor</a:t>
            </a:r>
          </a:p>
          <a:p>
            <a:pPr marR="0" algn="l" eaLnBrk="1" hangingPunct="1"/>
            <a:r>
              <a:rPr lang="en-US" sz="2200" smtClean="0">
                <a:latin typeface="Adobe Myungjo Std M"/>
                <a:ea typeface="Adobe Myungjo Std M"/>
                <a:cs typeface="Adobe Myungjo Std M"/>
              </a:rPr>
              <a:t>Dept of Rachana Shareera</a:t>
            </a:r>
          </a:p>
          <a:p>
            <a:pPr marR="0" algn="l" eaLnBrk="1" hangingPunct="1"/>
            <a:r>
              <a:rPr lang="en-US" sz="2200" smtClean="0">
                <a:latin typeface="Adobe Myungjo Std M"/>
                <a:ea typeface="Adobe Myungjo Std M"/>
                <a:cs typeface="Adobe Myungjo Std M"/>
              </a:rPr>
              <a:t>SMVVS RKM AMC VIJAYAPUR</a:t>
            </a:r>
          </a:p>
          <a:p>
            <a:pPr marR="0" algn="l" eaLnBrk="1" hangingPunct="1"/>
            <a:r>
              <a:rPr lang="en-US" sz="2200" smtClean="0">
                <a:latin typeface="Adobe Myungjo Std M"/>
                <a:ea typeface="Adobe Myungjo Std M"/>
                <a:cs typeface="Adobe Myungjo Std M"/>
              </a:rPr>
              <a:t>Email : manjula.prasad2010@gmail.com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2743200" cy="11620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a-IN" sz="4000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पञ्चमे मास</a:t>
            </a:r>
            <a:r>
              <a:rPr lang="sa-IN" sz="4000" u="sng" dirty="0"/>
              <a:t> </a:t>
            </a:r>
            <a:endParaRPr lang="en-US" sz="40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85938"/>
            <a:ext cx="7543800" cy="4719637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पञ्चमे मनः प्रतिबुद्धतरं भवति मांसशूणित उपचयश्च।</a:t>
            </a:r>
            <a:r>
              <a:rPr lang="en-IN" dirty="0"/>
              <a:t> 						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सं शा २</a:t>
            </a:r>
            <a:r>
              <a:rPr lang="en-IN" dirty="0"/>
              <a:t>/</a:t>
            </a:r>
            <a:r>
              <a:rPr lang="sa-IN" dirty="0"/>
              <a:t>१३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पञ्चमे मनः प्रतिबुद्धतरं भवति॥ </a:t>
            </a:r>
            <a:r>
              <a:rPr lang="en-IN" dirty="0"/>
              <a:t>( </a:t>
            </a:r>
            <a:r>
              <a:rPr lang="sa-IN" dirty="0"/>
              <a:t>सु</a:t>
            </a:r>
            <a:r>
              <a:rPr lang="en-IN" dirty="0"/>
              <a:t>. </a:t>
            </a:r>
            <a:r>
              <a:rPr lang="sa-IN" dirty="0"/>
              <a:t>सं शा</a:t>
            </a:r>
            <a:r>
              <a:rPr lang="en-IN" dirty="0"/>
              <a:t>. </a:t>
            </a:r>
            <a:r>
              <a:rPr lang="sa-IN" dirty="0"/>
              <a:t>३</a:t>
            </a:r>
            <a:r>
              <a:rPr lang="en-IN" dirty="0"/>
              <a:t>/</a:t>
            </a:r>
            <a:r>
              <a:rPr lang="sa-IN" dirty="0"/>
              <a:t>३०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पञ्चमे मासि गर्भस्य मांसशोणितोपचयो भवत्यधिकं अन्येभ्यो मासेभ्यः</a:t>
            </a:r>
            <a:r>
              <a:rPr lang="hi-IN" dirty="0"/>
              <a:t> तस्मत् तद गर्भिनि कश्यामपद्यते विशेशन</a:t>
            </a:r>
            <a:r>
              <a:rPr lang="sa-IN" dirty="0"/>
              <a:t>॥ </a:t>
            </a:r>
            <a:r>
              <a:rPr lang="en-IN" dirty="0"/>
              <a:t>( </a:t>
            </a:r>
            <a:r>
              <a:rPr lang="sa-IN" dirty="0"/>
              <a:t>च</a:t>
            </a:r>
            <a:r>
              <a:rPr lang="en-IN" dirty="0"/>
              <a:t>. </a:t>
            </a:r>
            <a:r>
              <a:rPr lang="sa-IN" dirty="0"/>
              <a:t>सं शा ४</a:t>
            </a:r>
            <a:r>
              <a:rPr lang="en-IN" dirty="0"/>
              <a:t>/</a:t>
            </a:r>
            <a:r>
              <a:rPr lang="sa-IN" dirty="0"/>
              <a:t>२१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en-IN" dirty="0"/>
              <a:t>…………………..</a:t>
            </a:r>
            <a:r>
              <a:rPr lang="sa-IN" dirty="0"/>
              <a:t>चेतनाश्च पञ्चमे॥</a:t>
            </a:r>
            <a:r>
              <a:rPr lang="en-IN" dirty="0"/>
              <a:t> (</a:t>
            </a:r>
            <a:r>
              <a:rPr lang="sa-IN" dirty="0"/>
              <a:t>अ</a:t>
            </a:r>
            <a:r>
              <a:rPr lang="en-IN" dirty="0"/>
              <a:t>. </a:t>
            </a:r>
            <a:r>
              <a:rPr lang="sa-IN" dirty="0"/>
              <a:t>ह्र शा १</a:t>
            </a:r>
            <a:r>
              <a:rPr lang="en-IN" dirty="0"/>
              <a:t>/</a:t>
            </a:r>
            <a:r>
              <a:rPr lang="sa-IN" dirty="0"/>
              <a:t>५७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मांसशोणितव्रुद्धिस्तु पञ्चमि मासि जीवक॥</a:t>
            </a:r>
            <a:r>
              <a:rPr lang="en-IN" dirty="0"/>
              <a:t> (</a:t>
            </a:r>
            <a:r>
              <a:rPr lang="sa-IN" dirty="0"/>
              <a:t>का</a:t>
            </a:r>
            <a:r>
              <a:rPr lang="en-IN" dirty="0"/>
              <a:t>. </a:t>
            </a:r>
            <a:r>
              <a:rPr lang="sa-IN" dirty="0"/>
              <a:t>सं शा </a:t>
            </a:r>
            <a:r>
              <a:rPr lang="en-US" dirty="0"/>
              <a:t>								</a:t>
            </a:r>
            <a:r>
              <a:rPr lang="sa-IN" dirty="0"/>
              <a:t>२</a:t>
            </a:r>
            <a:r>
              <a:rPr lang="en-IN" dirty="0"/>
              <a:t>/</a:t>
            </a:r>
            <a:r>
              <a:rPr lang="sa-IN" dirty="0"/>
              <a:t>६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5"/>
          <p:cNvSpPr txBox="1">
            <a:spLocks noChangeArrowheads="1"/>
          </p:cNvSpPr>
          <p:nvPr/>
        </p:nvSpPr>
        <p:spPr bwMode="auto">
          <a:xfrm>
            <a:off x="285750" y="857250"/>
            <a:ext cx="714375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latin typeface="Constantia" pitchFamily="18" charset="0"/>
              </a:rPr>
              <a:t>Harita</a:t>
            </a:r>
            <a:r>
              <a:rPr lang="en-US" sz="2000">
                <a:latin typeface="Constantia" pitchFamily="18" charset="0"/>
              </a:rPr>
              <a:t> -  fetus becomes more sujeeva</a:t>
            </a:r>
          </a:p>
          <a:p>
            <a:endParaRPr lang="en-US" sz="2000">
              <a:latin typeface="Constantia" pitchFamily="18" charset="0"/>
            </a:endParaRPr>
          </a:p>
          <a:p>
            <a:r>
              <a:rPr lang="en-US" sz="2000" u="sng">
                <a:latin typeface="Constantia" pitchFamily="18" charset="0"/>
              </a:rPr>
              <a:t> </a:t>
            </a:r>
            <a:r>
              <a:rPr lang="en-US" sz="2000" b="1" u="sng">
                <a:latin typeface="Constantia" pitchFamily="18" charset="0"/>
              </a:rPr>
              <a:t>Modern view: 5</a:t>
            </a:r>
            <a:r>
              <a:rPr lang="en-US" sz="2000" b="1" u="sng" baseline="30000">
                <a:latin typeface="Constantia" pitchFamily="18" charset="0"/>
              </a:rPr>
              <a:t>th</a:t>
            </a:r>
            <a:r>
              <a:rPr lang="en-US" sz="2000" b="1" u="sng">
                <a:latin typeface="Constantia" pitchFamily="18" charset="0"/>
              </a:rPr>
              <a:t> month</a:t>
            </a:r>
          </a:p>
          <a:p>
            <a:pPr>
              <a:buFont typeface="Arial" charset="0"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Sensual perception</a:t>
            </a:r>
          </a:p>
          <a:p>
            <a:pPr>
              <a:buFont typeface="Arial" charset="0"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Perception of sound &amp; touch develops</a:t>
            </a:r>
          </a:p>
          <a:p>
            <a:pPr>
              <a:buFont typeface="Arial" charset="0"/>
              <a:buChar char="•"/>
            </a:pPr>
            <a:r>
              <a:rPr lang="en-IN" sz="2400">
                <a:latin typeface="Times New Roman" pitchFamily="18" charset="0"/>
                <a:cs typeface="Times New Roman" pitchFamily="18" charset="0"/>
              </a:rPr>
              <a:t> Baby is more active, might feel slight movement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, (quickening)</a:t>
            </a:r>
            <a:endParaRPr lang="en-IN" sz="240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IN" sz="2400">
                <a:latin typeface="Times New Roman" pitchFamily="18" charset="0"/>
                <a:cs typeface="Times New Roman" pitchFamily="18" charset="0"/>
              </a:rPr>
              <a:t> Baby is covered by fine, downy hair called lanugo and a waxy coating called vernix. This protects the forming skin underneath.</a:t>
            </a:r>
          </a:p>
          <a:p>
            <a:pPr>
              <a:buFont typeface="Arial" charset="0"/>
              <a:buChar char="•"/>
            </a:pPr>
            <a:r>
              <a:rPr lang="en-IN" sz="2400">
                <a:latin typeface="Times New Roman" pitchFamily="18" charset="0"/>
                <a:cs typeface="Times New Roman" pitchFamily="18" charset="0"/>
              </a:rPr>
              <a:t> Eyebrows, eyelashes, fingernails, and toenails have formed</a:t>
            </a:r>
          </a:p>
          <a:p>
            <a:pPr>
              <a:buFont typeface="Arial" charset="0"/>
              <a:buChar char="•"/>
            </a:pPr>
            <a:r>
              <a:rPr lang="en-IN" sz="2400">
                <a:latin typeface="Times New Roman" pitchFamily="18" charset="0"/>
                <a:cs typeface="Times New Roman" pitchFamily="18" charset="0"/>
              </a:rPr>
              <a:t> Baby can hear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&amp; starts recognizing voice</a:t>
            </a:r>
            <a:r>
              <a:rPr lang="en-IN" sz="24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charset="0"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gets startled by loud noise</a:t>
            </a:r>
            <a:endParaRPr lang="en-IN" sz="240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IN" sz="2400">
                <a:latin typeface="Times New Roman" pitchFamily="18" charset="0"/>
                <a:cs typeface="Times New Roman" pitchFamily="18" charset="0"/>
              </a:rPr>
              <a:t> Baby is about 6 inches (15cm) long and weighs about 9 ounces(255gm).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4" descr="mo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0"/>
            <a:ext cx="28575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0" y="1571625"/>
            <a:ext cx="8143875" cy="493395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षष्टे केश रोम नख अस्थि स्नाय्वादि</a:t>
            </a:r>
            <a:r>
              <a:rPr lang="hi-IN" dirty="0"/>
              <a:t> अन्य </a:t>
            </a:r>
            <a:r>
              <a:rPr lang="sa-IN" dirty="0"/>
              <a:t>अभिव्यक्तानि बल वर्ण उपचयश्च। </a:t>
            </a:r>
            <a:r>
              <a:rPr lang="en-IN" dirty="0"/>
              <a:t>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सं शा २</a:t>
            </a:r>
            <a:r>
              <a:rPr lang="en-IN" dirty="0"/>
              <a:t>/</a:t>
            </a:r>
            <a:r>
              <a:rPr lang="sa-IN" dirty="0"/>
              <a:t>१३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षष्टे बुद्धिः॥ </a:t>
            </a:r>
            <a:r>
              <a:rPr lang="en-IN" dirty="0"/>
              <a:t>(</a:t>
            </a:r>
            <a:r>
              <a:rPr lang="sa-IN" dirty="0"/>
              <a:t>सु सं</a:t>
            </a:r>
            <a:r>
              <a:rPr lang="en-IN" dirty="0"/>
              <a:t>.</a:t>
            </a:r>
            <a:r>
              <a:rPr lang="sa-IN" dirty="0"/>
              <a:t>शा ३</a:t>
            </a:r>
            <a:r>
              <a:rPr lang="en-IN" dirty="0"/>
              <a:t>/</a:t>
            </a:r>
            <a:r>
              <a:rPr lang="sa-IN" dirty="0"/>
              <a:t>३०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षष्टि मासि गर्भस्य बलवर्ण उपचयो भवत्यधिकं अन्येभ्यो मासेभ्यः॥</a:t>
            </a:r>
            <a:r>
              <a:rPr lang="en-IN" dirty="0"/>
              <a:t> (</a:t>
            </a:r>
            <a:r>
              <a:rPr lang="sa-IN" dirty="0"/>
              <a:t>च</a:t>
            </a:r>
            <a:r>
              <a:rPr lang="en-IN" dirty="0"/>
              <a:t>.</a:t>
            </a:r>
            <a:r>
              <a:rPr lang="sa-IN" dirty="0"/>
              <a:t>सं शा ४</a:t>
            </a:r>
            <a:r>
              <a:rPr lang="en-IN" dirty="0"/>
              <a:t>/</a:t>
            </a:r>
            <a:r>
              <a:rPr lang="sa-IN" dirty="0"/>
              <a:t>२२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षष्टे स्नायु सिरा रोम बल वर्ण नख त्वचाम्॥</a:t>
            </a:r>
            <a:endParaRPr lang="en-US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						</a:t>
            </a:r>
            <a:r>
              <a:rPr lang="en-IN" dirty="0"/>
              <a:t>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ह्रु शा १</a:t>
            </a:r>
            <a:r>
              <a:rPr lang="en-IN" dirty="0"/>
              <a:t>/</a:t>
            </a:r>
            <a:r>
              <a:rPr lang="sa-IN" dirty="0"/>
              <a:t>४७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बल वर्ण ओजसां व्रुद्धिः षष्टे</a:t>
            </a:r>
            <a:r>
              <a:rPr lang="en-IN" dirty="0"/>
              <a:t>………………………….</a:t>
            </a:r>
            <a:r>
              <a:rPr lang="sa-IN" dirty="0"/>
              <a:t>॥</a:t>
            </a:r>
            <a:endParaRPr lang="en-US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IN" dirty="0"/>
              <a:t>							(</a:t>
            </a:r>
            <a:r>
              <a:rPr lang="sa-IN" dirty="0"/>
              <a:t>का</a:t>
            </a:r>
            <a:r>
              <a:rPr lang="en-IN" dirty="0"/>
              <a:t>.</a:t>
            </a:r>
            <a:r>
              <a:rPr lang="sa-IN" dirty="0"/>
              <a:t>सं शा २</a:t>
            </a:r>
            <a:r>
              <a:rPr lang="en-IN" dirty="0"/>
              <a:t>/</a:t>
            </a:r>
            <a:r>
              <a:rPr lang="sa-IN" dirty="0"/>
              <a:t>७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500" y="357188"/>
            <a:ext cx="3429000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a-IN" sz="4400" b="1" u="sng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षष्टेमास</a:t>
            </a:r>
            <a:r>
              <a:rPr lang="sa-IN" sz="4400" u="sng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endParaRPr lang="en-US" sz="4400" b="1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New folder\2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572125" y="214313"/>
            <a:ext cx="3571875" cy="2571750"/>
          </a:xfrm>
        </p:spPr>
      </p:pic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214313" y="785813"/>
            <a:ext cx="5643562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 </a:t>
            </a:r>
            <a:r>
              <a:rPr lang="en-US" sz="2400" b="1" u="sng">
                <a:latin typeface="Constantia" pitchFamily="18" charset="0"/>
              </a:rPr>
              <a:t>Modern view. 6</a:t>
            </a:r>
            <a:r>
              <a:rPr lang="en-US" sz="2400" b="1" u="sng" baseline="30000">
                <a:latin typeface="Constantia" pitchFamily="18" charset="0"/>
              </a:rPr>
              <a:t>th</a:t>
            </a:r>
            <a:r>
              <a:rPr lang="en-US" sz="2400" b="1" u="sng">
                <a:latin typeface="Constantia" pitchFamily="18" charset="0"/>
              </a:rPr>
              <a:t> month</a:t>
            </a:r>
            <a:endParaRPr lang="en-US" b="1" u="sng"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>
                <a:latin typeface="Constantia" pitchFamily="18" charset="0"/>
              </a:rPr>
              <a:t> Skin of fetus is reddish and has a wrinkled appearance.</a:t>
            </a:r>
          </a:p>
          <a:p>
            <a:pPr>
              <a:buFont typeface="Arial" charset="0"/>
              <a:buChar char="•"/>
            </a:pPr>
            <a:r>
              <a:rPr lang="en-US">
                <a:latin typeface="Constantia" pitchFamily="18" charset="0"/>
              </a:rPr>
              <a:t>  Neuron begins to develop, establish synaptic connections. </a:t>
            </a:r>
          </a:p>
          <a:p>
            <a:pPr>
              <a:buFont typeface="Arial" charset="0"/>
              <a:buChar char="•"/>
            </a:pPr>
            <a:r>
              <a:rPr lang="en-US"/>
              <a:t>  Eyebrows and eyelids are visible.</a:t>
            </a:r>
          </a:p>
          <a:p>
            <a:pPr>
              <a:buFont typeface="Arial" charset="0"/>
              <a:buChar char="•"/>
            </a:pPr>
            <a:r>
              <a:rPr lang="en-IN">
                <a:latin typeface="Constantia" pitchFamily="18" charset="0"/>
              </a:rPr>
              <a:t> Bone marrow begins to make blood cells.</a:t>
            </a:r>
          </a:p>
          <a:p>
            <a:pPr>
              <a:buFont typeface="Arial" charset="0"/>
              <a:buChar char="•"/>
            </a:pPr>
            <a:r>
              <a:rPr lang="en-IN">
                <a:latin typeface="Constantia" pitchFamily="18" charset="0"/>
              </a:rPr>
              <a:t> Taste buds form on baby's tongue.</a:t>
            </a:r>
          </a:p>
          <a:p>
            <a:pPr>
              <a:buFont typeface="Arial" charset="0"/>
              <a:buChar char="•"/>
            </a:pPr>
            <a:r>
              <a:rPr lang="en-IN">
                <a:latin typeface="Constantia" pitchFamily="18" charset="0"/>
              </a:rPr>
              <a:t> Footprints and fingerprints have formed.</a:t>
            </a:r>
          </a:p>
          <a:p>
            <a:pPr>
              <a:buFont typeface="Arial" charset="0"/>
              <a:buChar char="•"/>
            </a:pPr>
            <a:r>
              <a:rPr lang="en-IN">
                <a:latin typeface="Constantia" pitchFamily="18" charset="0"/>
              </a:rPr>
              <a:t> The lungs are formed, but do not work.</a:t>
            </a:r>
          </a:p>
          <a:p>
            <a:pPr>
              <a:buFont typeface="Arial" charset="0"/>
              <a:buChar char="•"/>
            </a:pPr>
            <a:r>
              <a:rPr lang="en-IN">
                <a:latin typeface="Constantia" pitchFamily="18" charset="0"/>
              </a:rPr>
              <a:t> Baby sleeps and wakes regularly.</a:t>
            </a:r>
          </a:p>
          <a:p>
            <a:pPr>
              <a:buFont typeface="Arial" charset="0"/>
              <a:buChar char="•"/>
            </a:pPr>
            <a:r>
              <a:rPr lang="en-IN">
                <a:latin typeface="Constantia" pitchFamily="18" charset="0"/>
              </a:rPr>
              <a:t> If  baby is a boy, his testicles begin to move from the abdomen into the scrotum. If  baby is a girl, her uterus and ovaries are in place, and a lifetime supply of eggs have formed in the ovaries.</a:t>
            </a:r>
          </a:p>
          <a:p>
            <a:pPr>
              <a:buFont typeface="Arial" charset="0"/>
              <a:buChar char="•"/>
            </a:pPr>
            <a:r>
              <a:rPr lang="en-IN">
                <a:latin typeface="Constantia" pitchFamily="18" charset="0"/>
              </a:rPr>
              <a:t> Baby stores fat and has gained quite a bit of weight. Now at about 12 inches (30cm) long,  baby weighs about 1½ pounds ( 680gms).</a:t>
            </a:r>
            <a:endParaRPr lang="en-US"/>
          </a:p>
          <a:p>
            <a:r>
              <a:rPr lang="en-US"/>
              <a:t>  </a:t>
            </a:r>
          </a:p>
          <a:p>
            <a:r>
              <a:rPr lang="en-US">
                <a:latin typeface="Constantia" pitchFamily="18" charset="0"/>
              </a:rPr>
              <a:t>  </a:t>
            </a:r>
          </a:p>
        </p:txBody>
      </p:sp>
      <p:pic>
        <p:nvPicPr>
          <p:cNvPr id="7" name="Picture 2" descr="C:\Users\user\Desktop\Baby\pregnancy_stages_s15_24_week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9983" y="3357562"/>
            <a:ext cx="3284017" cy="3190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00188"/>
            <a:ext cx="7543800" cy="5005387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सप्तमे सर्वाङ्ग सम्पूर्णता। </a:t>
            </a:r>
            <a:r>
              <a:rPr lang="en-IN" dirty="0"/>
              <a:t>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सं शा २</a:t>
            </a:r>
            <a:r>
              <a:rPr lang="en-IN" dirty="0"/>
              <a:t> /</a:t>
            </a:r>
            <a:r>
              <a:rPr lang="sa-IN" dirty="0"/>
              <a:t>१३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सप्तमे सर्वाङ्ग प्रत्यङ्ग विभागः प्रव्यक्ततरः॥</a:t>
            </a:r>
            <a:endParaRPr lang="en-US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					</a:t>
            </a:r>
            <a:r>
              <a:rPr lang="en-IN" dirty="0"/>
              <a:t>( </a:t>
            </a:r>
            <a:r>
              <a:rPr lang="sa-IN" dirty="0"/>
              <a:t>सु सं शा ३</a:t>
            </a:r>
            <a:r>
              <a:rPr lang="en-IN" dirty="0"/>
              <a:t>/</a:t>
            </a:r>
            <a:r>
              <a:rPr lang="sa-IN" dirty="0"/>
              <a:t>३०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सप्तमे मासि गर्भः सर्वैः भावः आप्याय्यते</a:t>
            </a:r>
            <a:r>
              <a:rPr lang="en-US" dirty="0"/>
              <a:t> </a:t>
            </a:r>
            <a:r>
              <a:rPr lang="hi-IN" dirty="0"/>
              <a:t>तस्मात्तदा गर्भिणी सर्वाकारै क्लान्ततमा भवति</a:t>
            </a:r>
            <a:r>
              <a:rPr lang="sa-IN" dirty="0"/>
              <a:t>॥</a:t>
            </a:r>
            <a:r>
              <a:rPr lang="en-IN" dirty="0"/>
              <a:t>( </a:t>
            </a:r>
            <a:r>
              <a:rPr lang="sa-IN" dirty="0"/>
              <a:t>च सं शा ४</a:t>
            </a:r>
            <a:r>
              <a:rPr lang="en-IN" dirty="0"/>
              <a:t>/</a:t>
            </a:r>
            <a:r>
              <a:rPr lang="sa-IN" dirty="0"/>
              <a:t>२३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सर्वे सर्वाङग सम्पूर्णो भावैः पुष्यति सप्तमे॥</a:t>
            </a:r>
            <a:r>
              <a:rPr lang="en-IN" dirty="0"/>
              <a:t>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ह्रु शा १</a:t>
            </a:r>
            <a:r>
              <a:rPr lang="en-IN" dirty="0"/>
              <a:t>/</a:t>
            </a:r>
            <a:r>
              <a:rPr lang="sa-IN" dirty="0"/>
              <a:t>५८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सर्व धात्वाङ्ग सम्पूर्णो वातपित्त कफान्विता</a:t>
            </a:r>
            <a:r>
              <a:rPr lang="en-IN" dirty="0"/>
              <a:t>: </a:t>
            </a:r>
            <a:r>
              <a:rPr lang="sa-IN" dirty="0"/>
              <a:t>। </a:t>
            </a:r>
            <a:endParaRPr lang="en-IN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</a:t>
            </a:r>
            <a:r>
              <a:rPr lang="sa-IN" dirty="0"/>
              <a:t>सप्तमे मासि</a:t>
            </a:r>
            <a:r>
              <a:rPr lang="en-IN" dirty="0"/>
              <a:t>…………………………………………………</a:t>
            </a:r>
            <a:r>
              <a:rPr lang="sa-IN" dirty="0"/>
              <a:t>॥</a:t>
            </a:r>
            <a:endParaRPr lang="en-US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					</a:t>
            </a:r>
            <a:r>
              <a:rPr lang="en-IN" dirty="0"/>
              <a:t>(</a:t>
            </a:r>
            <a:r>
              <a:rPr lang="sa-IN" dirty="0"/>
              <a:t>का</a:t>
            </a:r>
            <a:r>
              <a:rPr lang="en-IN" dirty="0"/>
              <a:t>.</a:t>
            </a:r>
            <a:r>
              <a:rPr lang="sa-IN" dirty="0"/>
              <a:t>सं शा २</a:t>
            </a:r>
            <a:r>
              <a:rPr lang="en-IN" dirty="0"/>
              <a:t>/</a:t>
            </a:r>
            <a:r>
              <a:rPr lang="sa-IN" dirty="0"/>
              <a:t>८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472" y="285728"/>
            <a:ext cx="35719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a-IN" sz="4400" b="1" u="sng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सप्तममास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sa-I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4" descr="mo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50" y="1071563"/>
            <a:ext cx="2571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Content Placeholder 7"/>
          <p:cNvSpPr>
            <a:spLocks noGrp="1"/>
          </p:cNvSpPr>
          <p:nvPr>
            <p:ph sz="half" idx="1"/>
          </p:nvPr>
        </p:nvSpPr>
        <p:spPr>
          <a:xfrm>
            <a:off x="0" y="357188"/>
            <a:ext cx="6715125" cy="6072187"/>
          </a:xfrm>
        </p:spPr>
        <p:txBody>
          <a:bodyPr/>
          <a:lstStyle/>
          <a:p>
            <a:pPr eaLnBrk="1" hangingPunct="1"/>
            <a:endParaRPr lang="en-US" sz="2000" b="1" u="sng" smtClean="0">
              <a:latin typeface="Arial" charset="0"/>
            </a:endParaRPr>
          </a:p>
          <a:p>
            <a:pPr eaLnBrk="1" hangingPunct="1"/>
            <a:r>
              <a:rPr lang="en-US" sz="2000" b="1" u="sng" smtClean="0">
                <a:latin typeface="Arial" charset="0"/>
              </a:rPr>
              <a:t>Mondern view : 7</a:t>
            </a:r>
            <a:r>
              <a:rPr lang="en-US" sz="2000" b="1" u="sng" baseline="30000" smtClean="0">
                <a:latin typeface="Arial" charset="0"/>
              </a:rPr>
              <a:t>th</a:t>
            </a:r>
            <a:r>
              <a:rPr lang="en-US" sz="2000" b="1" u="sng" smtClean="0">
                <a:latin typeface="Arial" charset="0"/>
              </a:rPr>
              <a:t> month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Baby weighs about 2 kg and is about 30–38 cm long.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Storing the fat on the body.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Rhythmic breathing movements occur, but lungs are not fully mature.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Thalamic brain connections, which mediate sensory input, form.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Bones are fully developed, but are still soft and pliable.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The fetus begins storing iron, calcium, and phosphorus.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 His body is well-formed. 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Fingernails cover his fingertips</a:t>
            </a:r>
          </a:p>
          <a:p>
            <a:pPr eaLnBrk="1" hangingPunct="1"/>
            <a:r>
              <a:rPr lang="en-US" sz="2000" smtClean="0">
                <a:latin typeface="Arial" charset="0"/>
              </a:rPr>
              <a:t>Fetus can survive with the assistance of medical technology.</a:t>
            </a:r>
            <a:endParaRPr lang="en-US" sz="20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563" cy="700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3200" u="sng"/>
              <a:t> </a:t>
            </a:r>
            <a:r>
              <a:rPr lang="sa-IN" sz="3200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अष्टमे मास</a:t>
            </a:r>
            <a:endParaRPr lang="en-US" sz="3200" u="sng" dirty="0"/>
          </a:p>
        </p:txBody>
      </p:sp>
      <p:sp>
        <p:nvSpPr>
          <p:cNvPr id="28674" name="Content Placeholder 3"/>
          <p:cNvSpPr>
            <a:spLocks noGrp="1"/>
          </p:cNvSpPr>
          <p:nvPr>
            <p:ph sz="half" idx="1"/>
          </p:nvPr>
        </p:nvSpPr>
        <p:spPr>
          <a:xfrm>
            <a:off x="285750" y="1214438"/>
            <a:ext cx="7786688" cy="5291137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SzPct val="76000"/>
              <a:buFont typeface="Wingdings 2" pitchFamily="18" charset="2"/>
              <a:buBlip>
                <a:blip r:embed="rId2"/>
              </a:buBlip>
            </a:pPr>
            <a:r>
              <a:rPr lang="sa-IN" sz="2000" smtClean="0"/>
              <a:t>अष्टमे अस्थिरी भवेत् ओजः</a:t>
            </a:r>
            <a:r>
              <a:rPr lang="en-IN" sz="2000" smtClean="0"/>
              <a:t>, </a:t>
            </a:r>
            <a:r>
              <a:rPr lang="sa-IN" sz="2000" smtClean="0"/>
              <a:t>जातश्चेत्र जीव निरोजस्त्वात् नैरुतभागत्वात् च॥</a:t>
            </a:r>
            <a:r>
              <a:rPr lang="en-IN" sz="2000" smtClean="0"/>
              <a:t> (</a:t>
            </a:r>
            <a:r>
              <a:rPr lang="sa-IN" sz="2000" smtClean="0"/>
              <a:t>सु</a:t>
            </a:r>
            <a:r>
              <a:rPr lang="en-IN" sz="2000" smtClean="0"/>
              <a:t>.</a:t>
            </a:r>
            <a:r>
              <a:rPr lang="sa-IN" sz="2000" smtClean="0"/>
              <a:t>सं शा ३</a:t>
            </a:r>
            <a:r>
              <a:rPr lang="en-IN" sz="2000" smtClean="0"/>
              <a:t>/</a:t>
            </a:r>
            <a:r>
              <a:rPr lang="sa-IN" sz="2000" smtClean="0"/>
              <a:t>३०</a:t>
            </a:r>
            <a:r>
              <a:rPr lang="en-IN" sz="2000" smtClean="0"/>
              <a:t>)</a:t>
            </a:r>
          </a:p>
          <a:p>
            <a:pPr eaLnBrk="1" hangingPunct="1">
              <a:lnSpc>
                <a:spcPct val="160000"/>
              </a:lnSpc>
              <a:buSzPct val="76000"/>
              <a:buFont typeface="Wingdings 2" pitchFamily="18" charset="2"/>
              <a:buBlip>
                <a:blip r:embed="rId2"/>
              </a:buBlip>
            </a:pPr>
            <a:r>
              <a:rPr lang="sa-IN" sz="2000" smtClean="0"/>
              <a:t>ओजो अष्टमे संचरति माता पुत्रौ महुः क्रमात्।</a:t>
            </a:r>
            <a:endParaRPr lang="en-IN" sz="2000" smtClean="0"/>
          </a:p>
          <a:p>
            <a:pPr eaLnBrk="1" hangingPunct="1">
              <a:lnSpc>
                <a:spcPct val="160000"/>
              </a:lnSpc>
              <a:buSzPct val="76000"/>
              <a:buFont typeface="Wingdings 2" pitchFamily="18" charset="2"/>
              <a:buNone/>
            </a:pPr>
            <a:r>
              <a:rPr lang="en-US" sz="2000" smtClean="0"/>
              <a:t>	</a:t>
            </a:r>
            <a:r>
              <a:rPr lang="sa-IN" sz="2000" smtClean="0"/>
              <a:t>तेन तौ म्लानमुदितौ तत्र जातो न जीवति।</a:t>
            </a:r>
            <a:endParaRPr lang="en-IN" sz="2000" smtClean="0"/>
          </a:p>
          <a:p>
            <a:pPr eaLnBrk="1" hangingPunct="1">
              <a:lnSpc>
                <a:spcPct val="160000"/>
              </a:lnSpc>
              <a:buSzPct val="76000"/>
              <a:buFont typeface="Wingdings 2" pitchFamily="18" charset="2"/>
              <a:buNone/>
            </a:pPr>
            <a:r>
              <a:rPr lang="en-US" sz="2000" smtClean="0"/>
              <a:t>	</a:t>
            </a:r>
            <a:r>
              <a:rPr lang="sa-IN" sz="2000" smtClean="0"/>
              <a:t>शिशुरोजो अनवस्थानात् नारी संशयिता भवेत्॥</a:t>
            </a:r>
            <a:r>
              <a:rPr lang="en-IN" sz="2000" smtClean="0"/>
              <a:t>( </a:t>
            </a:r>
            <a:r>
              <a:rPr lang="sa-IN" sz="2000" smtClean="0"/>
              <a:t>अ</a:t>
            </a:r>
            <a:r>
              <a:rPr lang="en-IN" sz="2000" smtClean="0"/>
              <a:t>. </a:t>
            </a:r>
            <a:r>
              <a:rPr lang="sa-IN" sz="2000" smtClean="0"/>
              <a:t>ह्र् शा १</a:t>
            </a:r>
            <a:r>
              <a:rPr lang="en-IN" sz="2000" smtClean="0"/>
              <a:t>/</a:t>
            </a:r>
            <a:r>
              <a:rPr lang="sa-IN" sz="2000" smtClean="0"/>
              <a:t>६२</a:t>
            </a:r>
            <a:r>
              <a:rPr lang="en-IN" sz="2000" smtClean="0"/>
              <a:t>-</a:t>
            </a:r>
            <a:r>
              <a:rPr lang="sa-IN" sz="2000" smtClean="0"/>
              <a:t>६३</a:t>
            </a:r>
            <a:r>
              <a:rPr lang="en-IN" sz="2000" smtClean="0"/>
              <a:t>)</a:t>
            </a:r>
          </a:p>
          <a:p>
            <a:pPr eaLnBrk="1" hangingPunct="1">
              <a:lnSpc>
                <a:spcPct val="160000"/>
              </a:lnSpc>
              <a:buSzPct val="76000"/>
              <a:buFont typeface="Wingdings 2" pitchFamily="18" charset="2"/>
              <a:buNone/>
            </a:pPr>
            <a:endParaRPr lang="en-IN" sz="2000" smtClean="0"/>
          </a:p>
          <a:p>
            <a:pPr eaLnBrk="1" hangingPunct="1"/>
            <a:r>
              <a:rPr lang="sa-IN" sz="2000" smtClean="0"/>
              <a:t>अष्टमे मासि गर्भश्च मातृतो गर्भतश्च माता रसहारिणिभिः संवाहिनिभि</a:t>
            </a:r>
            <a:r>
              <a:rPr lang="en-IN" sz="2000" smtClean="0"/>
              <a:t>: </a:t>
            </a:r>
            <a:r>
              <a:rPr lang="sa-IN" sz="2000" smtClean="0"/>
              <a:t>मुहुर्मुहुः ओजः परस्परत आददाते गर्भस्य असम्पूर्णत्वात्।</a:t>
            </a:r>
            <a:r>
              <a:rPr lang="en-IN" sz="2000" smtClean="0"/>
              <a:t> </a:t>
            </a:r>
            <a:r>
              <a:rPr lang="sa-IN" sz="2000" smtClean="0"/>
              <a:t>तस्मात् तदा गर्भिणी मुहुर्मुहुर्मुदा युक्ता भवति मुहुर्मुह्र्श्च म्लान</a:t>
            </a:r>
            <a:r>
              <a:rPr lang="en-IN" sz="2000" smtClean="0"/>
              <a:t>,</a:t>
            </a:r>
            <a:r>
              <a:rPr lang="sa-IN" sz="2000" smtClean="0"/>
              <a:t>तथा गर्भ</a:t>
            </a:r>
            <a:r>
              <a:rPr lang="en-IN" sz="2000" smtClean="0"/>
              <a:t>:; </a:t>
            </a:r>
            <a:r>
              <a:rPr lang="sa-IN" sz="2000" smtClean="0"/>
              <a:t>तस्मात् तदा गर्भस्य जन्म ओयापत्तिं उद्भवुत् ओजसो अनवस्थितत्वात्।</a:t>
            </a:r>
            <a:r>
              <a:rPr lang="en-IN" sz="2000" smtClean="0"/>
              <a:t> </a:t>
            </a:r>
            <a:r>
              <a:rPr lang="sa-IN" sz="2000" smtClean="0"/>
              <a:t>तं चैवार्थं अभिसमीक्ष्य अष्टमं मासमगण्यं इत्याचक्षते कुशलाः।</a:t>
            </a:r>
            <a:r>
              <a:rPr lang="en-IN" sz="2000" smtClean="0"/>
              <a:t> (</a:t>
            </a:r>
            <a:r>
              <a:rPr lang="sa-IN" sz="2000" smtClean="0"/>
              <a:t>च सं शा ४</a:t>
            </a:r>
            <a:r>
              <a:rPr lang="en-IN" sz="2000" smtClean="0"/>
              <a:t>/</a:t>
            </a:r>
            <a:r>
              <a:rPr lang="sa-IN" sz="2000" smtClean="0"/>
              <a:t>२४</a:t>
            </a:r>
            <a:r>
              <a:rPr lang="en-IN" sz="2000" smtClean="0"/>
              <a:t>)</a:t>
            </a:r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>
              <a:lnSpc>
                <a:spcPct val="160000"/>
              </a:lnSpc>
              <a:buSzPct val="76000"/>
              <a:buFont typeface="Wingdings 2" pitchFamily="18" charset="2"/>
              <a:buNone/>
            </a:pPr>
            <a:endParaRPr lang="en-IN" sz="2000" smtClean="0"/>
          </a:p>
          <a:p>
            <a:pPr eaLnBrk="1" hangingPunct="1">
              <a:lnSpc>
                <a:spcPct val="160000"/>
              </a:lnSpc>
              <a:buSzPct val="76000"/>
              <a:buFont typeface="Wingdings 2" pitchFamily="18" charset="2"/>
              <a:buNone/>
            </a:pPr>
            <a:endParaRPr lang="en-IN" sz="2000" smtClean="0"/>
          </a:p>
        </p:txBody>
      </p:sp>
      <p:sp>
        <p:nvSpPr>
          <p:cNvPr id="5" name="Rectangle 4"/>
          <p:cNvSpPr/>
          <p:nvPr/>
        </p:nvSpPr>
        <p:spPr>
          <a:xfrm>
            <a:off x="3498629" y="2967335"/>
            <a:ext cx="39305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2"/>
          <p:cNvSpPr>
            <a:spLocks noGrp="1"/>
          </p:cNvSpPr>
          <p:nvPr>
            <p:ph type="body" idx="2"/>
          </p:nvPr>
        </p:nvSpPr>
        <p:spPr>
          <a:xfrm>
            <a:off x="571500" y="571500"/>
            <a:ext cx="5897563" cy="603250"/>
          </a:xfrm>
        </p:spPr>
        <p:txBody>
          <a:bodyPr/>
          <a:lstStyle/>
          <a:p>
            <a:pPr eaLnBrk="1" hangingPunct="1"/>
            <a:r>
              <a:rPr lang="en-US" sz="2800" b="1" u="sng" smtClean="0"/>
              <a:t>Modern view: 8</a:t>
            </a:r>
            <a:r>
              <a:rPr lang="en-US" sz="2800" b="1" u="sng" baseline="30000" smtClean="0"/>
              <a:t>th</a:t>
            </a:r>
            <a:r>
              <a:rPr lang="en-US" sz="2800" b="1" u="sng" smtClean="0"/>
              <a:t> month</a:t>
            </a:r>
          </a:p>
          <a:p>
            <a:pPr eaLnBrk="1" hangingPunct="1"/>
            <a:endParaRPr lang="en-US" smtClean="0"/>
          </a:p>
        </p:txBody>
      </p:sp>
      <p:sp>
        <p:nvSpPr>
          <p:cNvPr id="5" name="Title 1"/>
          <p:cNvSpPr>
            <a:spLocks noGrp="1"/>
          </p:cNvSpPr>
          <p:nvPr>
            <p:ph sz="half" idx="1"/>
          </p:nvPr>
        </p:nvSpPr>
        <p:spPr>
          <a:xfrm>
            <a:off x="457200" y="1785938"/>
            <a:ext cx="5686425" cy="4719637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dirty="0"/>
              <a:t>Baby's bones are fully formed, but still soft.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dirty="0"/>
              <a:t>Baby's kicks and jabs are forceful.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dirty="0"/>
              <a:t>The eyes can open and close and sense changes in light.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dirty="0"/>
              <a:t>Lungs are not fully formed, but practice "breathing" movements occur.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dirty="0"/>
              <a:t>Baby's body begins to store vital minerals, such as iron and calcium.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dirty="0" err="1"/>
              <a:t>Lanugo</a:t>
            </a:r>
            <a:r>
              <a:rPr lang="en-IN" dirty="0"/>
              <a:t> begins to fall off.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dirty="0"/>
              <a:t>Baby is gaining weight quickly, about ½ pound ( 226gm) a week. Now, baby is about 38-43 cm long and weighs </a:t>
            </a:r>
            <a:r>
              <a:rPr lang="en-IN"/>
              <a:t>about 1816gms.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6" name="Picture 2" descr="C:\Users\user\Desktop\Baby\pregnancy_stages_s20_32_wee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667125"/>
            <a:ext cx="3347864" cy="3190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Desktop\New folder\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0" y="0"/>
            <a:ext cx="31432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Placeholder 2"/>
          <p:cNvSpPr>
            <a:spLocks noGrp="1"/>
          </p:cNvSpPr>
          <p:nvPr>
            <p:ph type="body" idx="2"/>
          </p:nvPr>
        </p:nvSpPr>
        <p:spPr>
          <a:xfrm>
            <a:off x="457200" y="714375"/>
            <a:ext cx="5897563" cy="714375"/>
          </a:xfrm>
        </p:spPr>
        <p:txBody>
          <a:bodyPr/>
          <a:lstStyle/>
          <a:p>
            <a:pPr eaLnBrk="1" hangingPunct="1"/>
            <a:r>
              <a:rPr lang="en-US" sz="2800" u="sng" smtClean="0"/>
              <a:t>9</a:t>
            </a:r>
            <a:r>
              <a:rPr lang="en-US" sz="2800" u="sng" baseline="30000" smtClean="0"/>
              <a:t>th</a:t>
            </a:r>
            <a:r>
              <a:rPr lang="en-US" sz="2800" u="sng" smtClean="0"/>
              <a:t> month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85750" y="1571625"/>
            <a:ext cx="5357813" cy="49339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/>
              <a:t>Baby is about 16 to 19 inches long and weighs about 2.5 – 3 kg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/>
              <a:t>The protective waxy coating called </a:t>
            </a:r>
            <a:r>
              <a:rPr lang="en-IN" sz="2400" dirty="0" err="1"/>
              <a:t>vernix</a:t>
            </a:r>
            <a:r>
              <a:rPr lang="en-IN" sz="2400" dirty="0"/>
              <a:t> gets thicker.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/>
              <a:t>Body fat increases.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 err="1"/>
              <a:t>Fetus</a:t>
            </a:r>
            <a:r>
              <a:rPr lang="en-IN" sz="2400" dirty="0"/>
              <a:t>  begins to gain wt more rapidly.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 err="1"/>
              <a:t>Lanugo</a:t>
            </a:r>
            <a:r>
              <a:rPr lang="en-IN" sz="2400" dirty="0"/>
              <a:t> begins to disappear.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/>
              <a:t>Finger nails reach the end of the finger tips.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/>
              <a:t>A baby born at  9</a:t>
            </a:r>
            <a:r>
              <a:rPr lang="en-IN" sz="2400" baseline="30000" dirty="0"/>
              <a:t>th</a:t>
            </a:r>
            <a:r>
              <a:rPr lang="en-IN" sz="2400" dirty="0"/>
              <a:t> month has a high chance of survival.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4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6" name="Picture 2" descr="C:\Users\user\Desktop\New folder\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1143000"/>
            <a:ext cx="3357562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71604" y="3571876"/>
            <a:ext cx="5179623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Thank</a:t>
            </a:r>
            <a:r>
              <a:rPr sz="80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you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a-IN" b="1" u="sng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प्रथम मास</a:t>
            </a:r>
            <a: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7239000" cy="51704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SzPct val="76000"/>
              <a:buFont typeface="Wingdings 2" pitchFamily="18" charset="2"/>
              <a:buBlip>
                <a:blip r:embed="rId2"/>
              </a:buBlip>
            </a:pPr>
            <a:r>
              <a:rPr lang="sa-IN" smtClean="0"/>
              <a:t>तत्र प्रथमे मासे कललं जायते ।</a:t>
            </a:r>
            <a:r>
              <a:rPr lang="en-IN" smtClean="0"/>
              <a:t> (</a:t>
            </a:r>
            <a:r>
              <a:rPr lang="sa-IN" smtClean="0"/>
              <a:t>अ</a:t>
            </a:r>
            <a:r>
              <a:rPr lang="en-IN" smtClean="0"/>
              <a:t>.</a:t>
            </a:r>
            <a:r>
              <a:rPr lang="sa-IN" smtClean="0"/>
              <a:t>सं</a:t>
            </a:r>
            <a:r>
              <a:rPr lang="en-IN" smtClean="0"/>
              <a:t>.</a:t>
            </a:r>
            <a:r>
              <a:rPr lang="sa-IN" smtClean="0"/>
              <a:t>शा २</a:t>
            </a:r>
            <a:r>
              <a:rPr lang="en-IN" smtClean="0"/>
              <a:t>/</a:t>
            </a:r>
            <a:r>
              <a:rPr lang="sa-IN" smtClean="0"/>
              <a:t>७</a:t>
            </a:r>
            <a:r>
              <a:rPr lang="en-IN" smtClean="0"/>
              <a:t>)</a:t>
            </a:r>
          </a:p>
          <a:p>
            <a:pPr eaLnBrk="1" hangingPunct="1">
              <a:lnSpc>
                <a:spcPct val="150000"/>
              </a:lnSpc>
              <a:buSzPct val="76000"/>
              <a:buFont typeface="Wingdings 2" pitchFamily="18" charset="2"/>
              <a:buBlip>
                <a:blip r:embed="rId2"/>
              </a:buBlip>
            </a:pPr>
            <a:r>
              <a:rPr lang="sa-IN" smtClean="0"/>
              <a:t>तत्र प्रथमे मासि कललं जायते ।</a:t>
            </a:r>
            <a:r>
              <a:rPr lang="en-IN" smtClean="0"/>
              <a:t>(</a:t>
            </a:r>
            <a:r>
              <a:rPr lang="sa-IN" smtClean="0"/>
              <a:t>सु</a:t>
            </a:r>
            <a:r>
              <a:rPr lang="en-IN" smtClean="0"/>
              <a:t>.</a:t>
            </a:r>
            <a:r>
              <a:rPr lang="sa-IN" smtClean="0"/>
              <a:t>सं</a:t>
            </a:r>
            <a:r>
              <a:rPr lang="en-IN" smtClean="0"/>
              <a:t>.</a:t>
            </a:r>
            <a:r>
              <a:rPr lang="sa-IN" smtClean="0"/>
              <a:t>शा ३</a:t>
            </a:r>
            <a:r>
              <a:rPr lang="en-IN" smtClean="0"/>
              <a:t>/</a:t>
            </a:r>
            <a:r>
              <a:rPr lang="sa-IN" smtClean="0"/>
              <a:t>१८</a:t>
            </a:r>
            <a:r>
              <a:rPr lang="en-IN" smtClean="0"/>
              <a:t>)</a:t>
            </a:r>
          </a:p>
          <a:p>
            <a:pPr eaLnBrk="1" hangingPunct="1">
              <a:lnSpc>
                <a:spcPct val="150000"/>
              </a:lnSpc>
              <a:buSzPct val="76000"/>
              <a:buFont typeface="Wingdings 2" pitchFamily="18" charset="2"/>
              <a:buBlip>
                <a:blip r:embed="rId2"/>
              </a:buBlip>
            </a:pPr>
            <a:r>
              <a:rPr lang="sa-IN" smtClean="0"/>
              <a:t>स सर्वगुणवान् गर्भत्वमापन्नः प्रथमे मासि संमूर्च्छितः सर्वधातुकलुषीकृतः खेटभूतो भवति अव्यक्तविग्रहः स</a:t>
            </a:r>
            <a:r>
              <a:rPr lang="en-US" smtClean="0"/>
              <a:t>त अ</a:t>
            </a:r>
            <a:r>
              <a:rPr lang="sa-IN" smtClean="0"/>
              <a:t>सद्भूताङ्गावयवः॥ </a:t>
            </a:r>
            <a:r>
              <a:rPr lang="en-IN" smtClean="0"/>
              <a:t>(</a:t>
            </a:r>
            <a:r>
              <a:rPr lang="sa-IN" smtClean="0"/>
              <a:t>च</a:t>
            </a:r>
            <a:r>
              <a:rPr lang="en-IN" smtClean="0"/>
              <a:t>.</a:t>
            </a:r>
            <a:r>
              <a:rPr lang="sa-IN" smtClean="0"/>
              <a:t>सं शा ४</a:t>
            </a:r>
            <a:r>
              <a:rPr lang="en-IN" smtClean="0"/>
              <a:t>/</a:t>
            </a:r>
            <a:r>
              <a:rPr lang="sa-IN" smtClean="0"/>
              <a:t>९</a:t>
            </a:r>
            <a:r>
              <a:rPr lang="en-IN" smtClean="0"/>
              <a:t>)</a:t>
            </a:r>
          </a:p>
          <a:p>
            <a:pPr eaLnBrk="1" hangingPunct="1">
              <a:lnSpc>
                <a:spcPct val="150000"/>
              </a:lnSpc>
              <a:buSzPct val="76000"/>
              <a:buFont typeface="Wingdings 2" pitchFamily="18" charset="2"/>
              <a:buBlip>
                <a:blip r:embed="rId2"/>
              </a:buBlip>
            </a:pPr>
            <a:r>
              <a:rPr lang="sa-IN" smtClean="0"/>
              <a:t>अव्यक्तः प्रथमे मासि सप्ताहात् कलली भवेत् ॥ </a:t>
            </a:r>
            <a:r>
              <a:rPr lang="en-IN" smtClean="0"/>
              <a:t>(</a:t>
            </a:r>
            <a:r>
              <a:rPr lang="sa-IN" smtClean="0"/>
              <a:t>अ</a:t>
            </a:r>
            <a:r>
              <a:rPr lang="en-IN" smtClean="0"/>
              <a:t>.</a:t>
            </a:r>
            <a:r>
              <a:rPr lang="sa-IN" smtClean="0"/>
              <a:t>ह्र</a:t>
            </a:r>
            <a:r>
              <a:rPr lang="en-IN" smtClean="0"/>
              <a:t>.</a:t>
            </a:r>
            <a:r>
              <a:rPr lang="sa-IN" smtClean="0"/>
              <a:t>शा १</a:t>
            </a:r>
            <a:r>
              <a:rPr lang="en-IN" smtClean="0"/>
              <a:t>/</a:t>
            </a:r>
            <a:r>
              <a:rPr lang="sa-IN" smtClean="0"/>
              <a:t>३७</a:t>
            </a:r>
            <a:r>
              <a:rPr lang="en-IN" smtClean="0"/>
              <a:t>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>
            <a:spLocks noGrp="1"/>
          </p:cNvSpPr>
          <p:nvPr>
            <p:ph idx="1"/>
          </p:nvPr>
        </p:nvSpPr>
        <p:spPr>
          <a:xfrm>
            <a:off x="357188" y="285750"/>
            <a:ext cx="6215062" cy="61706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1800" b="1" smtClean="0"/>
              <a:t>Harita </a:t>
            </a:r>
            <a:r>
              <a:rPr lang="en-US" sz="1800" smtClean="0"/>
              <a:t>–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1</a:t>
            </a:r>
            <a:r>
              <a:rPr lang="en-US" sz="1800" baseline="30000" smtClean="0"/>
              <a:t>st</a:t>
            </a:r>
            <a:r>
              <a:rPr lang="en-US" sz="1800" smtClean="0"/>
              <a:t> day –</a:t>
            </a:r>
            <a:r>
              <a:rPr lang="sa-IN" sz="1800" smtClean="0">
                <a:latin typeface="Comic Sans MS" pitchFamily="66" charset="0"/>
              </a:rPr>
              <a:t>कलल</a:t>
            </a:r>
            <a:r>
              <a:rPr lang="en-US" sz="1800" smtClean="0">
                <a:latin typeface="Comic Sans MS" pitchFamily="66" charset="0"/>
              </a:rPr>
              <a:t> </a:t>
            </a:r>
            <a:endParaRPr lang="en-US" sz="18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10</a:t>
            </a:r>
            <a:r>
              <a:rPr lang="en-US" sz="1800" baseline="30000" smtClean="0"/>
              <a:t>th</a:t>
            </a:r>
            <a:r>
              <a:rPr lang="en-US" sz="1800" smtClean="0"/>
              <a:t> day – </a:t>
            </a:r>
            <a:r>
              <a:rPr lang="hi-IN" sz="1800" smtClean="0">
                <a:latin typeface="Comic Sans MS" pitchFamily="66" charset="0"/>
              </a:rPr>
              <a:t>बुद्बुद</a:t>
            </a:r>
            <a:r>
              <a:rPr lang="en-US" sz="180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15</a:t>
            </a:r>
            <a:r>
              <a:rPr lang="en-US" sz="1800" baseline="30000" smtClean="0"/>
              <a:t>th</a:t>
            </a:r>
            <a:r>
              <a:rPr lang="en-US" sz="1800" smtClean="0"/>
              <a:t> day- </a:t>
            </a:r>
            <a:r>
              <a:rPr lang="hi-IN" sz="1800" smtClean="0"/>
              <a:t>घन </a:t>
            </a:r>
            <a:r>
              <a:rPr lang="en-US" sz="1800" smtClean="0"/>
              <a:t>solid mass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20</a:t>
            </a:r>
            <a:r>
              <a:rPr lang="en-US" sz="1800" baseline="30000" smtClean="0"/>
              <a:t>th</a:t>
            </a:r>
            <a:r>
              <a:rPr lang="en-US" sz="1800" smtClean="0"/>
              <a:t> day – </a:t>
            </a:r>
            <a:r>
              <a:rPr lang="hi-IN" sz="1800" smtClean="0"/>
              <a:t>मांसपिंड</a:t>
            </a:r>
            <a:r>
              <a:rPr lang="en-US" sz="1800" smtClean="0"/>
              <a:t> mass of flesh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25</a:t>
            </a:r>
            <a:r>
              <a:rPr lang="en-US" sz="1800" baseline="30000" smtClean="0"/>
              <a:t>th</a:t>
            </a:r>
            <a:r>
              <a:rPr lang="en-US" sz="1800" smtClean="0"/>
              <a:t> day – more </a:t>
            </a:r>
            <a:r>
              <a:rPr lang="en-US" sz="1800" smtClean="0">
                <a:latin typeface="Comic Sans MS" pitchFamily="66" charset="0"/>
              </a:rPr>
              <a:t>conspicuous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b="1" smtClean="0">
                <a:latin typeface="Comic Sans MS" pitchFamily="66" charset="0"/>
              </a:rPr>
              <a:t>Bhavamishra</a:t>
            </a:r>
            <a:r>
              <a:rPr lang="en-US" sz="1800" smtClean="0">
                <a:latin typeface="Comic Sans MS" pitchFamily="66" charset="0"/>
              </a:rPr>
              <a:t> – dravibhuta.</a:t>
            </a:r>
          </a:p>
          <a:p>
            <a:pPr eaLnBrk="1" hangingPunct="1"/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Events include 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Day 1</a:t>
            </a:r>
            <a:r>
              <a:rPr lang="en-US" sz="1800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–union of sperm &amp; ovum to form 1cell smaller than grain salt.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Days 3-4 – zygote travels down the fallopian tube into uterus.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Days 5-9 – implantation of zygote &amp; begins to draw the nourishment.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Day 10-14 – developing embryo signals its presence through chemicals &amp; hormones, preventing mother from menstruating.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Day 20 – foundations of brain, spinal cord &amp; nervous system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Day 21 – heart begins to beat.</a:t>
            </a:r>
          </a:p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Day 28 – back bone &amp; muscles are forming arms, legs, eyes &amp; ears begun to show.</a:t>
            </a:r>
            <a:endParaRPr lang="en-US" sz="1800" smtClean="0"/>
          </a:p>
          <a:p>
            <a:pPr eaLnBrk="1" hangingPunct="1">
              <a:buFont typeface="Wingdings 2" pitchFamily="18" charset="2"/>
              <a:buNone/>
            </a:pPr>
            <a:endParaRPr lang="en-US" sz="1800" smtClean="0"/>
          </a:p>
          <a:p>
            <a:pPr eaLnBrk="1" hangingPunct="1"/>
            <a:endParaRPr lang="en-US" sz="1200" smtClean="0"/>
          </a:p>
        </p:txBody>
      </p:sp>
      <p:pic>
        <p:nvPicPr>
          <p:cNvPr id="15362" name="Picture 4" descr="mo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3929063"/>
            <a:ext cx="250031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 descr="http://mcb.berkeley.edu/courses/mcb135e/Difficult%20Slides/Fertilization%2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285750"/>
            <a:ext cx="40005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186502" cy="117348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a-IN" sz="3600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द्वितीय मास</a:t>
            </a:r>
            <a:r>
              <a:rPr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43063"/>
            <a:ext cx="7758113" cy="4862512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द्वितीये घनः पेश्यार्बुदं वा तेभ्यः क्रमात् पुंस्रीनपुंसकानि। </a:t>
            </a:r>
            <a:r>
              <a:rPr lang="en-IN" dirty="0"/>
              <a:t>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सं</a:t>
            </a:r>
            <a:r>
              <a:rPr lang="en-IN" dirty="0"/>
              <a:t>.</a:t>
            </a:r>
            <a:r>
              <a:rPr lang="sa-IN" dirty="0"/>
              <a:t>शा २</a:t>
            </a:r>
            <a:r>
              <a:rPr lang="en-IN" dirty="0"/>
              <a:t>/</a:t>
            </a:r>
            <a:r>
              <a:rPr lang="sa-IN" dirty="0"/>
              <a:t>७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द्वितीये शीतोष्म अनिलैः अभिप्रपच्यमानानां महाभूतानां सङ्घातो घनः सञ्जायते</a:t>
            </a:r>
            <a:r>
              <a:rPr lang="en-IN" dirty="0"/>
              <a:t>,</a:t>
            </a:r>
            <a:r>
              <a:rPr lang="sa-IN" dirty="0"/>
              <a:t>यदि पिण्डःपुमान्</a:t>
            </a:r>
            <a:r>
              <a:rPr lang="en-IN" dirty="0"/>
              <a:t>, </a:t>
            </a:r>
            <a:r>
              <a:rPr lang="sa-IN" dirty="0"/>
              <a:t>स्री चेत् पेशी</a:t>
            </a:r>
            <a:r>
              <a:rPr lang="en-IN" dirty="0"/>
              <a:t>, </a:t>
            </a:r>
            <a:r>
              <a:rPr lang="sa-IN" dirty="0"/>
              <a:t>नपुंसकं चेत् अर्बुदमिति॥ </a:t>
            </a:r>
            <a:r>
              <a:rPr lang="en-IN" dirty="0"/>
              <a:t>( </a:t>
            </a:r>
            <a:r>
              <a:rPr lang="sa-IN" dirty="0"/>
              <a:t>सु</a:t>
            </a:r>
            <a:r>
              <a:rPr lang="en-IN" dirty="0"/>
              <a:t>.</a:t>
            </a:r>
            <a:r>
              <a:rPr lang="sa-IN" dirty="0"/>
              <a:t>सं शा ३</a:t>
            </a:r>
            <a:r>
              <a:rPr lang="en-IN" dirty="0"/>
              <a:t>/</a:t>
            </a:r>
            <a:r>
              <a:rPr lang="sa-IN" dirty="0"/>
              <a:t>१८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द्वितीये मासि घनः संपद्यते पिण्ड</a:t>
            </a:r>
            <a:r>
              <a:rPr lang="en-IN" dirty="0"/>
              <a:t>: </a:t>
            </a:r>
            <a:r>
              <a:rPr lang="sa-IN" dirty="0"/>
              <a:t>पेश्यर्बुदं वा ।</a:t>
            </a:r>
            <a:endParaRPr lang="en-IN" dirty="0"/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</a:t>
            </a:r>
            <a:r>
              <a:rPr lang="sa-IN" dirty="0"/>
              <a:t>तत्र घन</a:t>
            </a:r>
            <a:r>
              <a:rPr lang="en-IN" dirty="0"/>
              <a:t>: </a:t>
            </a:r>
            <a:r>
              <a:rPr lang="sa-IN" dirty="0"/>
              <a:t>पुरूषः</a:t>
            </a:r>
            <a:r>
              <a:rPr lang="en-IN" dirty="0"/>
              <a:t>, </a:t>
            </a:r>
            <a:r>
              <a:rPr lang="sa-IN" dirty="0"/>
              <a:t>पेशी स्त्री</a:t>
            </a:r>
            <a:r>
              <a:rPr lang="en-IN" dirty="0"/>
              <a:t>, </a:t>
            </a:r>
            <a:r>
              <a:rPr lang="sa-IN" dirty="0"/>
              <a:t>अर्बुदं नपुंसकम् ॥</a:t>
            </a:r>
            <a:r>
              <a:rPr lang="en-IN" dirty="0"/>
              <a:t> (</a:t>
            </a:r>
            <a:r>
              <a:rPr lang="sa-IN" dirty="0"/>
              <a:t>च</a:t>
            </a:r>
            <a:r>
              <a:rPr lang="en-IN" dirty="0"/>
              <a:t>.</a:t>
            </a:r>
            <a:r>
              <a:rPr lang="sa-IN" dirty="0"/>
              <a:t>सं</a:t>
            </a:r>
            <a:r>
              <a:rPr lang="en-IN" dirty="0"/>
              <a:t>.</a:t>
            </a:r>
            <a:r>
              <a:rPr lang="sa-IN" dirty="0"/>
              <a:t>शा ४</a:t>
            </a:r>
            <a:r>
              <a:rPr lang="en-IN" dirty="0"/>
              <a:t>/</a:t>
            </a:r>
            <a:r>
              <a:rPr lang="sa-IN" dirty="0"/>
              <a:t>१०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द्वितीये मासि कललात् घनः पेश्यथवा अर्बुदम् ।</a:t>
            </a:r>
            <a:endParaRPr lang="en-IN" dirty="0"/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</a:t>
            </a:r>
            <a:r>
              <a:rPr lang="sa-IN" dirty="0"/>
              <a:t>पुंस्रीक्लीबाः क्रमात् तेभ्यः</a:t>
            </a:r>
            <a:r>
              <a:rPr lang="en-IN" dirty="0"/>
              <a:t>…………..</a:t>
            </a:r>
            <a:r>
              <a:rPr lang="sa-IN" dirty="0"/>
              <a:t>॥</a:t>
            </a:r>
            <a:r>
              <a:rPr lang="en-IN" dirty="0"/>
              <a:t> 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ह्र</a:t>
            </a:r>
            <a:r>
              <a:rPr lang="en-IN" dirty="0"/>
              <a:t>.</a:t>
            </a:r>
            <a:r>
              <a:rPr lang="sa-IN" dirty="0"/>
              <a:t>शा १</a:t>
            </a:r>
            <a:r>
              <a:rPr lang="en-IN" dirty="0"/>
              <a:t>/</a:t>
            </a:r>
            <a:r>
              <a:rPr lang="sa-IN" dirty="0"/>
              <a:t>४९</a:t>
            </a:r>
            <a:r>
              <a:rPr lang="en-IN" dirty="0"/>
              <a:t>-</a:t>
            </a:r>
            <a:r>
              <a:rPr lang="sa-IN" dirty="0"/>
              <a:t>५०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85750" y="714375"/>
            <a:ext cx="5715000" cy="579120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u="sng" dirty="0" err="1"/>
              <a:t>Harita</a:t>
            </a:r>
            <a:r>
              <a:rPr lang="en-US" sz="2400" u="sng" dirty="0"/>
              <a:t> –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/>
              <a:t> by the beginning of 5</a:t>
            </a:r>
            <a:r>
              <a:rPr lang="en-US" sz="2400" baseline="30000" dirty="0"/>
              <a:t>th</a:t>
            </a:r>
            <a:r>
              <a:rPr lang="en-US" sz="2400" dirty="0"/>
              <a:t> wk  </a:t>
            </a:r>
            <a:r>
              <a:rPr lang="hi-IN" sz="2400" dirty="0"/>
              <a:t>अन्कुर</a:t>
            </a:r>
            <a:r>
              <a:rPr lang="en-US" sz="2400" dirty="0"/>
              <a:t> formed.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u="sng" dirty="0"/>
              <a:t>Modern view - 2</a:t>
            </a:r>
            <a:r>
              <a:rPr lang="en-US" sz="2400" b="1" u="sng" baseline="30000" dirty="0"/>
              <a:t>nd</a:t>
            </a:r>
            <a:r>
              <a:rPr lang="en-US" sz="2400" b="1" u="sng" dirty="0"/>
              <a:t> month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All major organs and external body structures have begun to form.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Baby's heart beats with a regular rhythm.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arms and legs grow longer, and fingers and toes have begun to form.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sex organs begin to form.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eyes have moved forward on the face and eyelids have formed.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umbilical cord is clearly visible.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At the end of 8 weeks, baby is a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fetus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and looks more like a human.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Now baby is nearly 1 inch (2.5cm)  long and weighs less than 1/8 of an ounce( 3-4gms).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7410" name="Picture 4" descr="m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4357688"/>
            <a:ext cx="31432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i-IN" sz="36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hi-IN" sz="3600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तृतीय </a:t>
            </a:r>
            <a:r>
              <a:rPr lang="sa-IN" sz="3600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मास</a:t>
            </a:r>
            <a:r>
              <a:rPr lang="sa-IN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sa-IN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>
                <a:solidFill>
                  <a:schemeClr val="accent1"/>
                </a:solidFill>
              </a:rPr>
              <a:t>                                        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188" y="1571625"/>
            <a:ext cx="7715250" cy="493395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तृतीये पञ्चधा प्ररोहति</a:t>
            </a:r>
            <a:r>
              <a:rPr lang="en-IN" dirty="0"/>
              <a:t>; </a:t>
            </a:r>
            <a:r>
              <a:rPr lang="sa-IN" dirty="0"/>
              <a:t>तद्यथा</a:t>
            </a:r>
            <a:r>
              <a:rPr lang="en-IN" dirty="0"/>
              <a:t>- </a:t>
            </a:r>
            <a:r>
              <a:rPr lang="sa-IN" dirty="0"/>
              <a:t>सक्थिनी बाहू शिरश्च ।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</a:t>
            </a:r>
            <a:r>
              <a:rPr lang="sa-IN" dirty="0"/>
              <a:t>सक्थ्यादि प्ररोहैककालमेव च सर्वाङ्गावयवेन्द्रियाणि युगपत् सम्भवन्ति ॥ </a:t>
            </a:r>
            <a:r>
              <a:rPr lang="en-IN" dirty="0"/>
              <a:t>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स</a:t>
            </a:r>
            <a:r>
              <a:rPr lang="en-IN" dirty="0"/>
              <a:t>.</a:t>
            </a:r>
            <a:r>
              <a:rPr lang="sa-IN" dirty="0"/>
              <a:t>शा २</a:t>
            </a:r>
            <a:r>
              <a:rPr lang="en-IN" dirty="0"/>
              <a:t>/</a:t>
            </a:r>
            <a:r>
              <a:rPr lang="sa-IN" dirty="0"/>
              <a:t>७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तृतीये हस्त पाद शिरसां पञ्च पिण्डिका निवर्तन्ते अङ्ग प्रत्यङ्ग विभागश्च सूक्ष्मो भवन्ति ॥</a:t>
            </a:r>
            <a:r>
              <a:rPr lang="en-IN" dirty="0"/>
              <a:t> (</a:t>
            </a:r>
            <a:r>
              <a:rPr lang="sa-IN" dirty="0"/>
              <a:t>सु</a:t>
            </a:r>
            <a:r>
              <a:rPr lang="en-IN" dirty="0"/>
              <a:t>. </a:t>
            </a:r>
            <a:r>
              <a:rPr lang="sa-IN" dirty="0"/>
              <a:t>सं शा ३</a:t>
            </a:r>
            <a:r>
              <a:rPr lang="en-IN" dirty="0"/>
              <a:t>/</a:t>
            </a:r>
            <a:r>
              <a:rPr lang="sa-IN" dirty="0"/>
              <a:t>१८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तृतीये मासि सर्वेन्द्रियाणि सर्वाङ्गावयवश्च यौगपद्येन अभिनिवर्तन्ते ॥</a:t>
            </a:r>
            <a:r>
              <a:rPr lang="en-IN" dirty="0"/>
              <a:t> (</a:t>
            </a:r>
            <a:r>
              <a:rPr lang="sa-IN" dirty="0"/>
              <a:t>च</a:t>
            </a:r>
            <a:r>
              <a:rPr lang="en-IN" dirty="0"/>
              <a:t>.</a:t>
            </a:r>
            <a:r>
              <a:rPr lang="sa-IN" dirty="0"/>
              <a:t>सं शा ४</a:t>
            </a:r>
            <a:r>
              <a:rPr lang="en-IN" dirty="0"/>
              <a:t>/</a:t>
            </a:r>
            <a:r>
              <a:rPr lang="sa-IN" dirty="0"/>
              <a:t>११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मूर्धा द्वे सक्थिनी बाहु सर्वसूक्ष्माङ्गजन्मा च ।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</a:t>
            </a:r>
            <a:r>
              <a:rPr lang="sa-IN" dirty="0"/>
              <a:t>सर्वमेव हि मूर्भाद्यैः ज्नानं सुखदुखयोः॥</a:t>
            </a:r>
            <a:r>
              <a:rPr lang="en-IN" dirty="0"/>
              <a:t>( 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ह्र शा १</a:t>
            </a:r>
            <a:r>
              <a:rPr lang="en-IN" dirty="0"/>
              <a:t>/</a:t>
            </a:r>
            <a:r>
              <a:rPr lang="sa-IN" dirty="0"/>
              <a:t>५४</a:t>
            </a:r>
            <a:r>
              <a:rPr lang="en-IN" dirty="0"/>
              <a:t>-</a:t>
            </a:r>
            <a:r>
              <a:rPr lang="sa-IN" dirty="0"/>
              <a:t>५५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तृतीये मासि युगपत् निवर्तन्ते यथा क्रमं ।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</a:t>
            </a:r>
            <a:r>
              <a:rPr lang="sa-IN" dirty="0"/>
              <a:t>प्रस्पन्दते चेतयति वेदनाश्च अवबुद्ध्यते ॥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r>
              <a:rPr lang="en-US" dirty="0"/>
              <a:t>	</a:t>
            </a:r>
            <a:r>
              <a:rPr lang="sa-IN" dirty="0"/>
              <a:t>सूक्ष्म प्रव्यक्तकरण तृतीये तु मनो अधिकः॥</a:t>
            </a:r>
            <a:r>
              <a:rPr lang="en-IN" dirty="0"/>
              <a:t>( </a:t>
            </a:r>
            <a:r>
              <a:rPr lang="sa-IN" dirty="0"/>
              <a:t>का</a:t>
            </a:r>
            <a:r>
              <a:rPr lang="en-IN" dirty="0"/>
              <a:t>.</a:t>
            </a:r>
            <a:r>
              <a:rPr lang="sa-IN" dirty="0"/>
              <a:t>सं</a:t>
            </a:r>
            <a:r>
              <a:rPr lang="en-US" dirty="0"/>
              <a:t>.</a:t>
            </a:r>
            <a:r>
              <a:rPr lang="sa-IN" dirty="0"/>
              <a:t>शा </a:t>
            </a:r>
            <a:r>
              <a:rPr lang="en-US" dirty="0"/>
              <a:t>									</a:t>
            </a:r>
            <a:r>
              <a:rPr lang="sa-IN" dirty="0"/>
              <a:t>२</a:t>
            </a:r>
            <a:r>
              <a:rPr lang="en-IN" dirty="0"/>
              <a:t>/</a:t>
            </a:r>
            <a:r>
              <a:rPr lang="sa-IN" dirty="0"/>
              <a:t>४</a:t>
            </a:r>
            <a:r>
              <a:rPr lang="en-IN" dirty="0"/>
              <a:t>-</a:t>
            </a:r>
            <a:r>
              <a:rPr lang="sa-IN" dirty="0"/>
              <a:t>५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Content Placeholder 4" descr="C:\Users\user\Desktop\New folder\12week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562600" y="214313"/>
            <a:ext cx="3581400" cy="3071812"/>
          </a:xfrm>
        </p:spPr>
      </p:pic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214313" y="1143000"/>
            <a:ext cx="5357812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Constantia" pitchFamily="18" charset="0"/>
              </a:rPr>
              <a:t> Modern view: 3</a:t>
            </a:r>
            <a:r>
              <a:rPr lang="en-US" sz="2400" u="sng" baseline="30000">
                <a:latin typeface="Constantia" pitchFamily="18" charset="0"/>
              </a:rPr>
              <a:t>rd</a:t>
            </a:r>
            <a:r>
              <a:rPr lang="en-US" sz="2400" u="sng">
                <a:latin typeface="Constantia" pitchFamily="18" charset="0"/>
              </a:rPr>
              <a:t> month</a:t>
            </a:r>
          </a:p>
          <a:p>
            <a:endParaRPr lang="en-US" sz="2000"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000">
                <a:latin typeface="Constantia" pitchFamily="18" charset="0"/>
              </a:rPr>
              <a:t> </a:t>
            </a:r>
            <a:r>
              <a:rPr lang="en-IN" sz="2000">
                <a:latin typeface="Times New Roman" pitchFamily="18" charset="0"/>
                <a:cs typeface="Times New Roman" pitchFamily="18" charset="0"/>
              </a:rPr>
              <a:t>The nerves and muscles begin to work together. </a:t>
            </a:r>
          </a:p>
          <a:p>
            <a:pPr>
              <a:buFont typeface="Arial" charset="0"/>
              <a:buChar char="•"/>
            </a:pPr>
            <a:r>
              <a:rPr lang="en-IN" sz="2000">
                <a:latin typeface="Times New Roman" pitchFamily="18" charset="0"/>
                <a:cs typeface="Times New Roman" pitchFamily="18" charset="0"/>
              </a:rPr>
              <a:t>  Baby can make a fist.</a:t>
            </a:r>
          </a:p>
          <a:p>
            <a:pPr>
              <a:buFont typeface="Arial" charset="0"/>
              <a:buChar char="•"/>
            </a:pPr>
            <a:r>
              <a:rPr lang="en-IN" sz="2000">
                <a:latin typeface="Times New Roman" pitchFamily="18" charset="0"/>
                <a:cs typeface="Times New Roman" pitchFamily="18" charset="0"/>
              </a:rPr>
              <a:t> The external sex organs show if the baby is a boy or girl. </a:t>
            </a:r>
          </a:p>
          <a:p>
            <a:pPr>
              <a:buFont typeface="Arial" charset="0"/>
              <a:buChar char="•"/>
            </a:pPr>
            <a:r>
              <a:rPr lang="en-IN" sz="2000">
                <a:latin typeface="Times New Roman" pitchFamily="18" charset="0"/>
                <a:cs typeface="Times New Roman" pitchFamily="18" charset="0"/>
              </a:rPr>
              <a:t>  Eyelids close to protect the developing eyes. </a:t>
            </a:r>
          </a:p>
          <a:p>
            <a:r>
              <a:rPr lang="en-IN" sz="2000">
                <a:latin typeface="Times New Roman" pitchFamily="18" charset="0"/>
                <a:cs typeface="Times New Roman" pitchFamily="18" charset="0"/>
              </a:rPr>
              <a:t>They will not open again until the 28th week.</a:t>
            </a:r>
          </a:p>
          <a:p>
            <a:pPr>
              <a:buFont typeface="Arial" charset="0"/>
              <a:buChar char="•"/>
            </a:pPr>
            <a:r>
              <a:rPr lang="en-IN" sz="2000">
                <a:latin typeface="Times New Roman" pitchFamily="18" charset="0"/>
                <a:cs typeface="Times New Roman" pitchFamily="18" charset="0"/>
              </a:rPr>
              <a:t> Head growth has slowed, and baby is much longer. Now, at about 3 inches  (7.5cm) long,  baby weighs almost an ounce (30gm).</a:t>
            </a:r>
          </a:p>
          <a:p>
            <a:r>
              <a:rPr lang="en-US" sz="2000">
                <a:latin typeface="Constantia" pitchFamily="18" charset="0"/>
              </a:rPr>
              <a:t>                                 </a:t>
            </a:r>
          </a:p>
        </p:txBody>
      </p:sp>
      <p:pic>
        <p:nvPicPr>
          <p:cNvPr id="4" name="Picture 2" descr="C:\Users\user\Desktop\Baby\pregnancy_stages_s9_12_week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571876"/>
            <a:ext cx="3571868" cy="3286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2743200" cy="11620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a-IN" sz="4000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चतुर्थ</a:t>
            </a:r>
            <a:r>
              <a:rPr sz="4000" u="sng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sa-IN" sz="4000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मास</a:t>
            </a:r>
            <a:r>
              <a:rPr sz="4000" u="sng"/>
              <a:t> </a:t>
            </a:r>
            <a:endParaRPr lang="en-US" sz="40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43063"/>
            <a:ext cx="7615238" cy="4862512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चतुर्थे अङ्गप्रत्यङ्ग विभागः प्रव्यक्तो गर्भस्य स्थिरो भवति।</a:t>
            </a:r>
            <a:r>
              <a:rPr lang="en-IN" dirty="0"/>
              <a:t> 							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स</a:t>
            </a:r>
            <a:r>
              <a:rPr lang="en-IN" dirty="0"/>
              <a:t>.</a:t>
            </a:r>
            <a:r>
              <a:rPr lang="sa-IN" dirty="0"/>
              <a:t>शा २</a:t>
            </a:r>
            <a:r>
              <a:rPr lang="en-IN" dirty="0"/>
              <a:t>/</a:t>
            </a:r>
            <a:r>
              <a:rPr lang="sa-IN" dirty="0"/>
              <a:t>१३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चतुर्थे सर्वाङ्गप्रत्यङ्ग विभागः प्रव्यक्तो भवति</a:t>
            </a:r>
            <a:r>
              <a:rPr lang="en-IN" dirty="0"/>
              <a:t>, </a:t>
            </a:r>
            <a:r>
              <a:rPr lang="sa-IN" dirty="0"/>
              <a:t>गर्भ ह्रदय प्रव्यक्त भावात् चेतना धातुः अभिव्यक्तो भवति</a:t>
            </a:r>
            <a:r>
              <a:rPr lang="en-IN" dirty="0"/>
              <a:t>; </a:t>
            </a:r>
            <a:r>
              <a:rPr lang="sa-IN" dirty="0"/>
              <a:t>कस्मात् तत् स्थानत्वात्</a:t>
            </a:r>
            <a:r>
              <a:rPr lang="en-US" dirty="0"/>
              <a:t>  </a:t>
            </a:r>
            <a:r>
              <a:rPr lang="hi-IN" dirty="0"/>
              <a:t>तस्मत्त् गर्भ चतुर्थे मस्यभिप्रायमिन्द्रियर्थेशु करोति द्विह्र्दया च नरि दौह्र्दिनिमचक्शते </a:t>
            </a:r>
            <a:r>
              <a:rPr lang="sa-IN" dirty="0"/>
              <a:t>॥</a:t>
            </a:r>
            <a:r>
              <a:rPr lang="en-IN" dirty="0"/>
              <a:t> (</a:t>
            </a:r>
            <a:r>
              <a:rPr lang="sa-IN" dirty="0"/>
              <a:t>सु</a:t>
            </a:r>
            <a:r>
              <a:rPr lang="en-IN" dirty="0"/>
              <a:t>.</a:t>
            </a:r>
            <a:r>
              <a:rPr lang="sa-IN" dirty="0"/>
              <a:t>सं शा ३</a:t>
            </a:r>
            <a:r>
              <a:rPr lang="en-IN" dirty="0"/>
              <a:t>/</a:t>
            </a:r>
            <a:r>
              <a:rPr lang="sa-IN" dirty="0"/>
              <a:t>१८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चतुर्थे मासि स्थिरत्वं आपद्यते गर्भः। </a:t>
            </a:r>
            <a:r>
              <a:rPr lang="en-IN" dirty="0"/>
              <a:t>(</a:t>
            </a:r>
            <a:r>
              <a:rPr lang="sa-IN" dirty="0"/>
              <a:t>च</a:t>
            </a:r>
            <a:r>
              <a:rPr lang="en-IN" dirty="0"/>
              <a:t>.</a:t>
            </a:r>
            <a:r>
              <a:rPr lang="sa-IN" dirty="0"/>
              <a:t>सं शा</a:t>
            </a:r>
            <a:r>
              <a:rPr lang="en-IN" dirty="0"/>
              <a:t>.</a:t>
            </a:r>
            <a:r>
              <a:rPr lang="sa-IN" dirty="0"/>
              <a:t>४</a:t>
            </a:r>
            <a:r>
              <a:rPr lang="en-IN" dirty="0"/>
              <a:t>/</a:t>
            </a:r>
            <a:r>
              <a:rPr lang="sa-IN" dirty="0"/>
              <a:t>२०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चतुर्थे ओयक्तता अङ्गानां</a:t>
            </a:r>
            <a:r>
              <a:rPr lang="en-IN" dirty="0"/>
              <a:t>………….</a:t>
            </a:r>
            <a:r>
              <a:rPr lang="sa-IN" dirty="0"/>
              <a:t>। </a:t>
            </a:r>
            <a:r>
              <a:rPr lang="en-IN" dirty="0"/>
              <a:t>(</a:t>
            </a:r>
            <a:r>
              <a:rPr lang="sa-IN" dirty="0"/>
              <a:t>अ</a:t>
            </a:r>
            <a:r>
              <a:rPr lang="en-IN" dirty="0"/>
              <a:t>.</a:t>
            </a:r>
            <a:r>
              <a:rPr lang="sa-IN" dirty="0"/>
              <a:t>ह्र शा १</a:t>
            </a:r>
            <a:r>
              <a:rPr lang="en-IN" dirty="0"/>
              <a:t>/</a:t>
            </a:r>
            <a:r>
              <a:rPr lang="sa-IN" dirty="0"/>
              <a:t>४७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Blip>
                <a:blip r:embed="rId2"/>
              </a:buBlip>
              <a:defRPr/>
            </a:pPr>
            <a:r>
              <a:rPr lang="sa-IN" dirty="0"/>
              <a:t>चतुर्थे स्थिरतां याति गर्भाः कुक्षौ निरामयाः।</a:t>
            </a:r>
            <a:r>
              <a:rPr lang="en-IN" dirty="0"/>
              <a:t> ( </a:t>
            </a:r>
            <a:r>
              <a:rPr lang="sa-IN" dirty="0"/>
              <a:t>का</a:t>
            </a:r>
            <a:r>
              <a:rPr lang="en-IN" dirty="0"/>
              <a:t>.</a:t>
            </a:r>
            <a:r>
              <a:rPr lang="sa-IN" dirty="0"/>
              <a:t>सं शा २</a:t>
            </a:r>
            <a:r>
              <a:rPr lang="en-IN" dirty="0"/>
              <a:t>/</a:t>
            </a:r>
            <a:r>
              <a:rPr lang="sa-IN" dirty="0"/>
              <a:t>४</a:t>
            </a:r>
            <a:r>
              <a:rPr lang="en-IN" dirty="0"/>
              <a:t>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76000"/>
              <a:buFont typeface="Wingdings 2"/>
              <a:buNone/>
              <a:defRPr/>
            </a:pP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:\Users\user\Desktop\New folder\1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86438" y="0"/>
            <a:ext cx="3357562" cy="2428875"/>
          </a:xfrm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357188" y="500063"/>
            <a:ext cx="5643562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Constantia" pitchFamily="18" charset="0"/>
              </a:rPr>
              <a:t>Harita – </a:t>
            </a:r>
          </a:p>
          <a:p>
            <a:r>
              <a:rPr lang="en-US">
                <a:latin typeface="Constantia" pitchFamily="18" charset="0"/>
              </a:rPr>
              <a:t>Sara – shiratva  &amp; Loma sambhava </a:t>
            </a:r>
          </a:p>
          <a:p>
            <a:endParaRPr lang="en-US" u="sng">
              <a:latin typeface="Constantia" pitchFamily="18" charset="0"/>
            </a:endParaRPr>
          </a:p>
          <a:p>
            <a:endParaRPr lang="en-US" u="sng">
              <a:latin typeface="Constantia" pitchFamily="18" charset="0"/>
            </a:endParaRPr>
          </a:p>
          <a:p>
            <a:r>
              <a:rPr lang="en-US" sz="2000" u="sng">
                <a:latin typeface="Constantia" pitchFamily="18" charset="0"/>
              </a:rPr>
              <a:t>Modern view : 4</a:t>
            </a:r>
            <a:r>
              <a:rPr lang="en-US" sz="2000" u="sng" baseline="30000">
                <a:latin typeface="Constantia" pitchFamily="18" charset="0"/>
              </a:rPr>
              <a:t>th</a:t>
            </a:r>
            <a:r>
              <a:rPr lang="en-US" sz="2000" u="sng">
                <a:latin typeface="Constantia" pitchFamily="18" charset="0"/>
              </a:rPr>
              <a:t> month </a:t>
            </a:r>
          </a:p>
          <a:p>
            <a:endParaRPr lang="en-US" sz="2000"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en-IN" sz="2000">
                <a:latin typeface="Constantia" pitchFamily="18" charset="0"/>
              </a:rPr>
              <a:t> Muscle tissue and bone continue to form, creating a more complete skeleton.</a:t>
            </a:r>
          </a:p>
          <a:p>
            <a:pPr>
              <a:buFont typeface="Arial" charset="0"/>
              <a:buChar char="•"/>
            </a:pPr>
            <a:r>
              <a:rPr lang="en-IN" sz="2000">
                <a:latin typeface="Constantia" pitchFamily="18" charset="0"/>
              </a:rPr>
              <a:t> Skin begins to form. </a:t>
            </a:r>
          </a:p>
          <a:p>
            <a:pPr>
              <a:buFont typeface="Arial" charset="0"/>
              <a:buChar char="•"/>
            </a:pPr>
            <a:r>
              <a:rPr lang="en-IN" sz="2000">
                <a:latin typeface="Constantia" pitchFamily="18" charset="0"/>
              </a:rPr>
              <a:t> Meconium develops in the baby's intestinal tract. </a:t>
            </a:r>
          </a:p>
          <a:p>
            <a:r>
              <a:rPr lang="en-IN" sz="2000">
                <a:latin typeface="Constantia" pitchFamily="18" charset="0"/>
              </a:rPr>
              <a:t>This will be the baby's first bowel movement.</a:t>
            </a:r>
          </a:p>
          <a:p>
            <a:pPr>
              <a:buFont typeface="Arial" charset="0"/>
              <a:buChar char="•"/>
            </a:pPr>
            <a:r>
              <a:rPr lang="en-IN" sz="2000">
                <a:latin typeface="Constantia" pitchFamily="18" charset="0"/>
              </a:rPr>
              <a:t> Baby makes sucking motions with the mouth (sucking reflex).</a:t>
            </a:r>
          </a:p>
          <a:p>
            <a:pPr>
              <a:buFont typeface="Arial" charset="0"/>
              <a:buChar char="•"/>
            </a:pPr>
            <a:r>
              <a:rPr lang="en-IN" sz="2000">
                <a:latin typeface="Constantia" pitchFamily="18" charset="0"/>
              </a:rPr>
              <a:t> Baby reaches a length of about 4 to 5 inches( 10-12.5cm) and weighs almost 3 ounces (90gm).</a:t>
            </a:r>
          </a:p>
          <a:p>
            <a:pPr>
              <a:buFont typeface="Arial" charset="0"/>
              <a:buChar char="•"/>
            </a:pPr>
            <a:endParaRPr lang="en-IN" sz="2000">
              <a:latin typeface="Constantia" pitchFamily="18" charset="0"/>
            </a:endParaRPr>
          </a:p>
          <a:p>
            <a:endParaRPr lang="en-IN" sz="2000">
              <a:latin typeface="Constantia" pitchFamily="18" charset="0"/>
            </a:endParaRPr>
          </a:p>
          <a:p>
            <a:r>
              <a:rPr lang="en-US" sz="2000">
                <a:latin typeface="Constantia" pitchFamily="18" charset="0"/>
              </a:rPr>
              <a:t> </a:t>
            </a:r>
          </a:p>
        </p:txBody>
      </p:sp>
      <p:pic>
        <p:nvPicPr>
          <p:cNvPr id="4" name="Picture 2" descr="C:\Users\user\Desktop\Baby\pregnancy_stages_s13_16_week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071810"/>
            <a:ext cx="3275856" cy="3190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1376</TotalTime>
  <Words>1370</Words>
  <Application>Microsoft Office PowerPoint</Application>
  <PresentationFormat>On-screen Show (4:3)</PresentationFormat>
  <Paragraphs>164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Arial</vt:lpstr>
      <vt:lpstr>Calibri</vt:lpstr>
      <vt:lpstr>Constantia</vt:lpstr>
      <vt:lpstr>Wingdings 2</vt:lpstr>
      <vt:lpstr>Adobe Myungjo Std M</vt:lpstr>
      <vt:lpstr>Mangal</vt:lpstr>
      <vt:lpstr>Comic Sans MS</vt:lpstr>
      <vt:lpstr>Times New Roman</vt:lpstr>
      <vt:lpstr>Wingdings</vt:lpstr>
      <vt:lpstr>Adobe Ming Std L</vt:lpstr>
      <vt:lpstr>Flow</vt:lpstr>
      <vt:lpstr>Flow</vt:lpstr>
      <vt:lpstr>Flow</vt:lpstr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चतुर्थ मास </vt:lpstr>
      <vt:lpstr>Slide 9</vt:lpstr>
      <vt:lpstr>पञ्चमे मास </vt:lpstr>
      <vt:lpstr>Slide 11</vt:lpstr>
      <vt:lpstr>Slide 12</vt:lpstr>
      <vt:lpstr>Slide 13</vt:lpstr>
      <vt:lpstr>Slide 14</vt:lpstr>
      <vt:lpstr>Slide 15</vt:lpstr>
      <vt:lpstr> अष्टमे मास</vt:lpstr>
      <vt:lpstr>Slide 17</vt:lpstr>
      <vt:lpstr>Slide 18</vt:lpstr>
      <vt:lpstr>Slide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Geeta</dc:creator>
  <cp:lastModifiedBy>manikeshwari</cp:lastModifiedBy>
  <cp:revision>151</cp:revision>
  <dcterms:created xsi:type="dcterms:W3CDTF">2015-01-20T01:33:07Z</dcterms:created>
  <dcterms:modified xsi:type="dcterms:W3CDTF">2020-03-31T06:35:34Z</dcterms:modified>
</cp:coreProperties>
</file>