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4" r:id="rId2"/>
    <p:sldId id="302" r:id="rId3"/>
    <p:sldId id="280" r:id="rId4"/>
    <p:sldId id="309" r:id="rId5"/>
    <p:sldId id="256" r:id="rId6"/>
    <p:sldId id="279" r:id="rId7"/>
    <p:sldId id="299" r:id="rId8"/>
    <p:sldId id="301" r:id="rId9"/>
    <p:sldId id="283" r:id="rId10"/>
    <p:sldId id="264" r:id="rId11"/>
    <p:sldId id="297" r:id="rId12"/>
    <p:sldId id="282" r:id="rId13"/>
    <p:sldId id="258" r:id="rId14"/>
    <p:sldId id="259" r:id="rId15"/>
    <p:sldId id="260" r:id="rId16"/>
    <p:sldId id="261" r:id="rId17"/>
    <p:sldId id="262" r:id="rId18"/>
    <p:sldId id="263" r:id="rId19"/>
    <p:sldId id="303" r:id="rId20"/>
    <p:sldId id="265" r:id="rId21"/>
    <p:sldId id="268" r:id="rId22"/>
    <p:sldId id="266" r:id="rId23"/>
    <p:sldId id="267" r:id="rId24"/>
    <p:sldId id="269" r:id="rId25"/>
    <p:sldId id="296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06" r:id="rId38"/>
    <p:sldId id="284" r:id="rId39"/>
    <p:sldId id="275" r:id="rId40"/>
    <p:sldId id="276" r:id="rId41"/>
    <p:sldId id="298" r:id="rId42"/>
    <p:sldId id="307" r:id="rId43"/>
    <p:sldId id="308" r:id="rId44"/>
    <p:sldId id="277" r:id="rId45"/>
    <p:sldId id="27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5196" autoAdjust="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0008F-F920-4C49-89A0-E6E8269768A1}" type="doc">
      <dgm:prSet loTypeId="urn:microsoft.com/office/officeart/2005/8/layout/radial6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IN"/>
        </a:p>
      </dgm:t>
    </dgm:pt>
    <dgm:pt modelId="{F070153F-65C3-42B4-B44E-38A2F2CEEE25}">
      <dgm:prSet phldrT="[Text]"/>
      <dgm:spPr/>
      <dgm:t>
        <a:bodyPr/>
        <a:lstStyle/>
        <a:p>
          <a:r>
            <a:rPr lang="en-IN" dirty="0" smtClean="0"/>
            <a:t>AHARA</a:t>
          </a:r>
        </a:p>
        <a:p>
          <a:r>
            <a:rPr lang="en-IN" dirty="0" smtClean="0"/>
            <a:t>4 </a:t>
          </a:r>
          <a:endParaRPr lang="en-IN" dirty="0"/>
        </a:p>
      </dgm:t>
    </dgm:pt>
    <dgm:pt modelId="{8F5F1476-7393-4802-A58A-C66E6E00EE77}" type="parTrans" cxnId="{98B3265D-0718-475C-9C1B-9B00926164D2}">
      <dgm:prSet/>
      <dgm:spPr/>
      <dgm:t>
        <a:bodyPr/>
        <a:lstStyle/>
        <a:p>
          <a:endParaRPr lang="en-IN"/>
        </a:p>
      </dgm:t>
    </dgm:pt>
    <dgm:pt modelId="{25821F53-C8D6-4CF4-8821-8CFEA7B5976D}" type="sibTrans" cxnId="{98B3265D-0718-475C-9C1B-9B00926164D2}">
      <dgm:prSet/>
      <dgm:spPr/>
      <dgm:t>
        <a:bodyPr/>
        <a:lstStyle/>
        <a:p>
          <a:endParaRPr lang="en-IN"/>
        </a:p>
      </dgm:t>
    </dgm:pt>
    <dgm:pt modelId="{D74F17B7-CFF1-4EFE-9AEF-5A72EE31EF8E}">
      <dgm:prSet phldrT="[Text]"/>
      <dgm:spPr/>
      <dgm:t>
        <a:bodyPr/>
        <a:lstStyle/>
        <a:p>
          <a:r>
            <a:rPr lang="en-IN" dirty="0" smtClean="0"/>
            <a:t>5</a:t>
          </a:r>
          <a:endParaRPr lang="en-IN" dirty="0"/>
        </a:p>
      </dgm:t>
    </dgm:pt>
    <dgm:pt modelId="{225EC378-074B-4375-811C-1A062431382F}" type="parTrans" cxnId="{FAD43CFB-DED0-4DDB-9229-00991B96986C}">
      <dgm:prSet/>
      <dgm:spPr/>
      <dgm:t>
        <a:bodyPr/>
        <a:lstStyle/>
        <a:p>
          <a:endParaRPr lang="en-IN"/>
        </a:p>
      </dgm:t>
    </dgm:pt>
    <dgm:pt modelId="{98BD3056-6815-4942-B5E2-E7E7E0FADBDC}" type="sibTrans" cxnId="{FAD43CFB-DED0-4DDB-9229-00991B96986C}">
      <dgm:prSet/>
      <dgm:spPr/>
      <dgm:t>
        <a:bodyPr/>
        <a:lstStyle/>
        <a:p>
          <a:endParaRPr lang="en-IN"/>
        </a:p>
      </dgm:t>
    </dgm:pt>
    <dgm:pt modelId="{D793F46E-39C8-41C2-BE3B-0BBC395A7991}">
      <dgm:prSet phldrT="[Text]"/>
      <dgm:spPr/>
      <dgm:t>
        <a:bodyPr/>
        <a:lstStyle/>
        <a:p>
          <a:r>
            <a:rPr lang="en-IN" dirty="0" smtClean="0"/>
            <a:t>6</a:t>
          </a:r>
          <a:endParaRPr lang="en-IN" dirty="0"/>
        </a:p>
      </dgm:t>
    </dgm:pt>
    <dgm:pt modelId="{7E9D05ED-471F-4812-8782-F1BE6CBCBD43}" type="parTrans" cxnId="{C7627B34-120F-4CB3-9497-64F275EE4F00}">
      <dgm:prSet/>
      <dgm:spPr/>
      <dgm:t>
        <a:bodyPr/>
        <a:lstStyle/>
        <a:p>
          <a:endParaRPr lang="en-IN"/>
        </a:p>
      </dgm:t>
    </dgm:pt>
    <dgm:pt modelId="{2B2105AA-490C-4FB9-BD59-B1A2932CB4A9}" type="sibTrans" cxnId="{C7627B34-120F-4CB3-9497-64F275EE4F00}">
      <dgm:prSet/>
      <dgm:spPr/>
      <dgm:t>
        <a:bodyPr/>
        <a:lstStyle/>
        <a:p>
          <a:endParaRPr lang="en-IN"/>
        </a:p>
      </dgm:t>
    </dgm:pt>
    <dgm:pt modelId="{ED5B68A1-B04B-474B-9398-1CC5D8BA10BE}">
      <dgm:prSet phldrT="[Text]"/>
      <dgm:spPr/>
      <dgm:t>
        <a:bodyPr/>
        <a:lstStyle/>
        <a:p>
          <a:r>
            <a:rPr lang="en-IN" dirty="0" smtClean="0"/>
            <a:t>2/8</a:t>
          </a:r>
          <a:endParaRPr lang="en-IN" dirty="0"/>
        </a:p>
      </dgm:t>
    </dgm:pt>
    <dgm:pt modelId="{97C443D8-5A23-4835-8E6F-9FC621A7BAC3}" type="parTrans" cxnId="{AE722052-2789-4798-9852-95843CA4C559}">
      <dgm:prSet/>
      <dgm:spPr/>
      <dgm:t>
        <a:bodyPr/>
        <a:lstStyle/>
        <a:p>
          <a:endParaRPr lang="en-IN"/>
        </a:p>
      </dgm:t>
    </dgm:pt>
    <dgm:pt modelId="{F20BE978-A8BA-47B8-BC15-0E6B06094710}" type="sibTrans" cxnId="{AE722052-2789-4798-9852-95843CA4C559}">
      <dgm:prSet/>
      <dgm:spPr/>
      <dgm:t>
        <a:bodyPr/>
        <a:lstStyle/>
        <a:p>
          <a:endParaRPr lang="en-IN"/>
        </a:p>
      </dgm:t>
    </dgm:pt>
    <dgm:pt modelId="{99681004-FC07-4383-83B2-2CEA26ECB234}">
      <dgm:prSet phldrT="[Text]"/>
      <dgm:spPr/>
      <dgm:t>
        <a:bodyPr/>
        <a:lstStyle/>
        <a:p>
          <a:r>
            <a:rPr lang="en-IN" dirty="0" smtClean="0"/>
            <a:t>∞</a:t>
          </a:r>
          <a:endParaRPr lang="en-IN" dirty="0"/>
        </a:p>
      </dgm:t>
    </dgm:pt>
    <dgm:pt modelId="{2B025B85-0DF9-4EBD-9C54-98ADE93C0D0E}" type="parTrans" cxnId="{5B576CF4-BE91-4B87-AF03-F14FA4752FFD}">
      <dgm:prSet/>
      <dgm:spPr/>
      <dgm:t>
        <a:bodyPr/>
        <a:lstStyle/>
        <a:p>
          <a:endParaRPr lang="en-IN"/>
        </a:p>
      </dgm:t>
    </dgm:pt>
    <dgm:pt modelId="{5D33D373-A520-45B3-A68E-1C8C5152679A}" type="sibTrans" cxnId="{5B576CF4-BE91-4B87-AF03-F14FA4752FFD}">
      <dgm:prSet/>
      <dgm:spPr/>
      <dgm:t>
        <a:bodyPr/>
        <a:lstStyle/>
        <a:p>
          <a:endParaRPr lang="en-IN"/>
        </a:p>
      </dgm:t>
    </dgm:pt>
    <dgm:pt modelId="{BB2445C6-3941-4FDB-A03A-93AE132AF7C7}" type="pres">
      <dgm:prSet presAssocID="{6050008F-F920-4C49-89A0-E6E8269768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066C475-D72D-468F-9C94-DA7448D6D9FF}" type="pres">
      <dgm:prSet presAssocID="{F070153F-65C3-42B4-B44E-38A2F2CEEE25}" presName="centerShape" presStyleLbl="node0" presStyleIdx="0" presStyleCnt="1"/>
      <dgm:spPr/>
      <dgm:t>
        <a:bodyPr/>
        <a:lstStyle/>
        <a:p>
          <a:endParaRPr lang="en-IN"/>
        </a:p>
      </dgm:t>
    </dgm:pt>
    <dgm:pt modelId="{C007994E-7F36-4AB0-9F8B-3E50E31C6533}" type="pres">
      <dgm:prSet presAssocID="{D74F17B7-CFF1-4EFE-9AEF-5A72EE31EF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8DE1B0-D4FD-470D-A3D7-68450F8CFBBC}" type="pres">
      <dgm:prSet presAssocID="{D74F17B7-CFF1-4EFE-9AEF-5A72EE31EF8E}" presName="dummy" presStyleCnt="0"/>
      <dgm:spPr/>
      <dgm:t>
        <a:bodyPr/>
        <a:lstStyle/>
        <a:p>
          <a:endParaRPr lang="en-IN"/>
        </a:p>
      </dgm:t>
    </dgm:pt>
    <dgm:pt modelId="{5DB7029A-CEFD-4E0E-9F58-62F68FF2290F}" type="pres">
      <dgm:prSet presAssocID="{98BD3056-6815-4942-B5E2-E7E7E0FADBDC}" presName="sibTrans" presStyleLbl="sibTrans2D1" presStyleIdx="0" presStyleCnt="4"/>
      <dgm:spPr/>
      <dgm:t>
        <a:bodyPr/>
        <a:lstStyle/>
        <a:p>
          <a:endParaRPr lang="en-IN"/>
        </a:p>
      </dgm:t>
    </dgm:pt>
    <dgm:pt modelId="{E63D4EA2-5B98-464B-8EEA-AE3F96B2FAB9}" type="pres">
      <dgm:prSet presAssocID="{D793F46E-39C8-41C2-BE3B-0BBC395A79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0D3FD2-9EC1-4A85-B408-396A02DFCB33}" type="pres">
      <dgm:prSet presAssocID="{D793F46E-39C8-41C2-BE3B-0BBC395A7991}" presName="dummy" presStyleCnt="0"/>
      <dgm:spPr/>
      <dgm:t>
        <a:bodyPr/>
        <a:lstStyle/>
        <a:p>
          <a:endParaRPr lang="en-IN"/>
        </a:p>
      </dgm:t>
    </dgm:pt>
    <dgm:pt modelId="{42113509-C7F6-4933-9FF3-1168FF5ED2F7}" type="pres">
      <dgm:prSet presAssocID="{2B2105AA-490C-4FB9-BD59-B1A2932CB4A9}" presName="sibTrans" presStyleLbl="sibTrans2D1" presStyleIdx="1" presStyleCnt="4"/>
      <dgm:spPr/>
      <dgm:t>
        <a:bodyPr/>
        <a:lstStyle/>
        <a:p>
          <a:endParaRPr lang="en-IN"/>
        </a:p>
      </dgm:t>
    </dgm:pt>
    <dgm:pt modelId="{25573FE4-9536-4D45-8D59-9476E7F5A85E}" type="pres">
      <dgm:prSet presAssocID="{ED5B68A1-B04B-474B-9398-1CC5D8BA10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4459A0-7ABE-46CF-A8C3-CBD301C73E43}" type="pres">
      <dgm:prSet presAssocID="{ED5B68A1-B04B-474B-9398-1CC5D8BA10BE}" presName="dummy" presStyleCnt="0"/>
      <dgm:spPr/>
      <dgm:t>
        <a:bodyPr/>
        <a:lstStyle/>
        <a:p>
          <a:endParaRPr lang="en-IN"/>
        </a:p>
      </dgm:t>
    </dgm:pt>
    <dgm:pt modelId="{329F0911-0ADE-4B18-96DE-47C6D67AA80F}" type="pres">
      <dgm:prSet presAssocID="{F20BE978-A8BA-47B8-BC15-0E6B06094710}" presName="sibTrans" presStyleLbl="sibTrans2D1" presStyleIdx="2" presStyleCnt="4"/>
      <dgm:spPr/>
      <dgm:t>
        <a:bodyPr/>
        <a:lstStyle/>
        <a:p>
          <a:endParaRPr lang="en-IN"/>
        </a:p>
      </dgm:t>
    </dgm:pt>
    <dgm:pt modelId="{2A8A43F3-FDF2-4C6B-A56E-5D43E1943FEB}" type="pres">
      <dgm:prSet presAssocID="{99681004-FC07-4383-83B2-2CEA26ECB234}" presName="node" presStyleLbl="node1" presStyleIdx="3" presStyleCnt="4" custScaleY="10000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4A0D26-A327-4C21-9D63-3F53EF753DD3}" type="pres">
      <dgm:prSet presAssocID="{99681004-FC07-4383-83B2-2CEA26ECB234}" presName="dummy" presStyleCnt="0"/>
      <dgm:spPr/>
      <dgm:t>
        <a:bodyPr/>
        <a:lstStyle/>
        <a:p>
          <a:endParaRPr lang="en-IN"/>
        </a:p>
      </dgm:t>
    </dgm:pt>
    <dgm:pt modelId="{2D296D96-4F94-480C-9D01-BFD6E4F46CF7}" type="pres">
      <dgm:prSet presAssocID="{5D33D373-A520-45B3-A68E-1C8C5152679A}" presName="sibTrans" presStyleLbl="sibTrans2D1" presStyleIdx="3" presStyleCnt="4"/>
      <dgm:spPr/>
      <dgm:t>
        <a:bodyPr/>
        <a:lstStyle/>
        <a:p>
          <a:endParaRPr lang="en-IN"/>
        </a:p>
      </dgm:t>
    </dgm:pt>
  </dgm:ptLst>
  <dgm:cxnLst>
    <dgm:cxn modelId="{568A0CA4-5892-4300-9FC0-6A2AE5EF2523}" type="presOf" srcId="{ED5B68A1-B04B-474B-9398-1CC5D8BA10BE}" destId="{25573FE4-9536-4D45-8D59-9476E7F5A85E}" srcOrd="0" destOrd="0" presId="urn:microsoft.com/office/officeart/2005/8/layout/radial6"/>
    <dgm:cxn modelId="{8C0EF510-40DF-4C42-9786-B49430AB104C}" type="presOf" srcId="{5D33D373-A520-45B3-A68E-1C8C5152679A}" destId="{2D296D96-4F94-480C-9D01-BFD6E4F46CF7}" srcOrd="0" destOrd="0" presId="urn:microsoft.com/office/officeart/2005/8/layout/radial6"/>
    <dgm:cxn modelId="{FAD43CFB-DED0-4DDB-9229-00991B96986C}" srcId="{F070153F-65C3-42B4-B44E-38A2F2CEEE25}" destId="{D74F17B7-CFF1-4EFE-9AEF-5A72EE31EF8E}" srcOrd="0" destOrd="0" parTransId="{225EC378-074B-4375-811C-1A062431382F}" sibTransId="{98BD3056-6815-4942-B5E2-E7E7E0FADBDC}"/>
    <dgm:cxn modelId="{670D6A5E-B0AD-4E6C-8118-8FE6CF991208}" type="presOf" srcId="{2B2105AA-490C-4FB9-BD59-B1A2932CB4A9}" destId="{42113509-C7F6-4933-9FF3-1168FF5ED2F7}" srcOrd="0" destOrd="0" presId="urn:microsoft.com/office/officeart/2005/8/layout/radial6"/>
    <dgm:cxn modelId="{28CE3053-3D9F-4184-97A9-F008AE8AC954}" type="presOf" srcId="{98BD3056-6815-4942-B5E2-E7E7E0FADBDC}" destId="{5DB7029A-CEFD-4E0E-9F58-62F68FF2290F}" srcOrd="0" destOrd="0" presId="urn:microsoft.com/office/officeart/2005/8/layout/radial6"/>
    <dgm:cxn modelId="{D08A5002-26B5-42B3-B945-30A84F8BB787}" type="presOf" srcId="{6050008F-F920-4C49-89A0-E6E8269768A1}" destId="{BB2445C6-3941-4FDB-A03A-93AE132AF7C7}" srcOrd="0" destOrd="0" presId="urn:microsoft.com/office/officeart/2005/8/layout/radial6"/>
    <dgm:cxn modelId="{B4EBAE36-4DD9-4FF6-B0C9-B33DEEA837D0}" type="presOf" srcId="{F20BE978-A8BA-47B8-BC15-0E6B06094710}" destId="{329F0911-0ADE-4B18-96DE-47C6D67AA80F}" srcOrd="0" destOrd="0" presId="urn:microsoft.com/office/officeart/2005/8/layout/radial6"/>
    <dgm:cxn modelId="{C7627B34-120F-4CB3-9497-64F275EE4F00}" srcId="{F070153F-65C3-42B4-B44E-38A2F2CEEE25}" destId="{D793F46E-39C8-41C2-BE3B-0BBC395A7991}" srcOrd="1" destOrd="0" parTransId="{7E9D05ED-471F-4812-8782-F1BE6CBCBD43}" sibTransId="{2B2105AA-490C-4FB9-BD59-B1A2932CB4A9}"/>
    <dgm:cxn modelId="{AE722052-2789-4798-9852-95843CA4C559}" srcId="{F070153F-65C3-42B4-B44E-38A2F2CEEE25}" destId="{ED5B68A1-B04B-474B-9398-1CC5D8BA10BE}" srcOrd="2" destOrd="0" parTransId="{97C443D8-5A23-4835-8E6F-9FC621A7BAC3}" sibTransId="{F20BE978-A8BA-47B8-BC15-0E6B06094710}"/>
    <dgm:cxn modelId="{9BE751A3-830D-42FF-AB36-A0AFDBD47730}" type="presOf" srcId="{D74F17B7-CFF1-4EFE-9AEF-5A72EE31EF8E}" destId="{C007994E-7F36-4AB0-9F8B-3E50E31C6533}" srcOrd="0" destOrd="0" presId="urn:microsoft.com/office/officeart/2005/8/layout/radial6"/>
    <dgm:cxn modelId="{0718DEB1-EEBE-4521-95F3-9D31FFE258A7}" type="presOf" srcId="{F070153F-65C3-42B4-B44E-38A2F2CEEE25}" destId="{0066C475-D72D-468F-9C94-DA7448D6D9FF}" srcOrd="0" destOrd="0" presId="urn:microsoft.com/office/officeart/2005/8/layout/radial6"/>
    <dgm:cxn modelId="{98B3265D-0718-475C-9C1B-9B00926164D2}" srcId="{6050008F-F920-4C49-89A0-E6E8269768A1}" destId="{F070153F-65C3-42B4-B44E-38A2F2CEEE25}" srcOrd="0" destOrd="0" parTransId="{8F5F1476-7393-4802-A58A-C66E6E00EE77}" sibTransId="{25821F53-C8D6-4CF4-8821-8CFEA7B5976D}"/>
    <dgm:cxn modelId="{4D47439D-B522-4DFF-BD8F-B91832EE96FD}" type="presOf" srcId="{D793F46E-39C8-41C2-BE3B-0BBC395A7991}" destId="{E63D4EA2-5B98-464B-8EEA-AE3F96B2FAB9}" srcOrd="0" destOrd="0" presId="urn:microsoft.com/office/officeart/2005/8/layout/radial6"/>
    <dgm:cxn modelId="{5B576CF4-BE91-4B87-AF03-F14FA4752FFD}" srcId="{F070153F-65C3-42B4-B44E-38A2F2CEEE25}" destId="{99681004-FC07-4383-83B2-2CEA26ECB234}" srcOrd="3" destOrd="0" parTransId="{2B025B85-0DF9-4EBD-9C54-98ADE93C0D0E}" sibTransId="{5D33D373-A520-45B3-A68E-1C8C5152679A}"/>
    <dgm:cxn modelId="{5D4E1785-620F-4369-B687-590C9DE5B8C2}" type="presOf" srcId="{99681004-FC07-4383-83B2-2CEA26ECB234}" destId="{2A8A43F3-FDF2-4C6B-A56E-5D43E1943FEB}" srcOrd="0" destOrd="0" presId="urn:microsoft.com/office/officeart/2005/8/layout/radial6"/>
    <dgm:cxn modelId="{4F36EDE3-DE67-4397-8FA4-ACAC6E377206}" type="presParOf" srcId="{BB2445C6-3941-4FDB-A03A-93AE132AF7C7}" destId="{0066C475-D72D-468F-9C94-DA7448D6D9FF}" srcOrd="0" destOrd="0" presId="urn:microsoft.com/office/officeart/2005/8/layout/radial6"/>
    <dgm:cxn modelId="{41B0EB93-14E4-41DA-803C-9425C25F183D}" type="presParOf" srcId="{BB2445C6-3941-4FDB-A03A-93AE132AF7C7}" destId="{C007994E-7F36-4AB0-9F8B-3E50E31C6533}" srcOrd="1" destOrd="0" presId="urn:microsoft.com/office/officeart/2005/8/layout/radial6"/>
    <dgm:cxn modelId="{80130A06-6575-4D87-BAE2-70690C8CB4EB}" type="presParOf" srcId="{BB2445C6-3941-4FDB-A03A-93AE132AF7C7}" destId="{688DE1B0-D4FD-470D-A3D7-68450F8CFBBC}" srcOrd="2" destOrd="0" presId="urn:microsoft.com/office/officeart/2005/8/layout/radial6"/>
    <dgm:cxn modelId="{1F6F7B6E-F79B-464D-A16D-D0F931EE568A}" type="presParOf" srcId="{BB2445C6-3941-4FDB-A03A-93AE132AF7C7}" destId="{5DB7029A-CEFD-4E0E-9F58-62F68FF2290F}" srcOrd="3" destOrd="0" presId="urn:microsoft.com/office/officeart/2005/8/layout/radial6"/>
    <dgm:cxn modelId="{FF836EF0-F39F-4800-BDD6-8646B68083A0}" type="presParOf" srcId="{BB2445C6-3941-4FDB-A03A-93AE132AF7C7}" destId="{E63D4EA2-5B98-464B-8EEA-AE3F96B2FAB9}" srcOrd="4" destOrd="0" presId="urn:microsoft.com/office/officeart/2005/8/layout/radial6"/>
    <dgm:cxn modelId="{3E647C37-204A-4D0F-BD79-2A41972C1393}" type="presParOf" srcId="{BB2445C6-3941-4FDB-A03A-93AE132AF7C7}" destId="{D70D3FD2-9EC1-4A85-B408-396A02DFCB33}" srcOrd="5" destOrd="0" presId="urn:microsoft.com/office/officeart/2005/8/layout/radial6"/>
    <dgm:cxn modelId="{FB1F0CD9-A6F5-4CC4-8F93-1DC6E17121A6}" type="presParOf" srcId="{BB2445C6-3941-4FDB-A03A-93AE132AF7C7}" destId="{42113509-C7F6-4933-9FF3-1168FF5ED2F7}" srcOrd="6" destOrd="0" presId="urn:microsoft.com/office/officeart/2005/8/layout/radial6"/>
    <dgm:cxn modelId="{7B135BF4-CE2A-4C21-A268-5B0DBFE0E4EC}" type="presParOf" srcId="{BB2445C6-3941-4FDB-A03A-93AE132AF7C7}" destId="{25573FE4-9536-4D45-8D59-9476E7F5A85E}" srcOrd="7" destOrd="0" presId="urn:microsoft.com/office/officeart/2005/8/layout/radial6"/>
    <dgm:cxn modelId="{744343D1-2542-4919-A0AD-6C48C89B1BF1}" type="presParOf" srcId="{BB2445C6-3941-4FDB-A03A-93AE132AF7C7}" destId="{704459A0-7ABE-46CF-A8C3-CBD301C73E43}" srcOrd="8" destOrd="0" presId="urn:microsoft.com/office/officeart/2005/8/layout/radial6"/>
    <dgm:cxn modelId="{6EE0D9B5-6A49-4E16-944C-68D782B1DE80}" type="presParOf" srcId="{BB2445C6-3941-4FDB-A03A-93AE132AF7C7}" destId="{329F0911-0ADE-4B18-96DE-47C6D67AA80F}" srcOrd="9" destOrd="0" presId="urn:microsoft.com/office/officeart/2005/8/layout/radial6"/>
    <dgm:cxn modelId="{91CB628B-5212-4ED1-9393-184551578476}" type="presParOf" srcId="{BB2445C6-3941-4FDB-A03A-93AE132AF7C7}" destId="{2A8A43F3-FDF2-4C6B-A56E-5D43E1943FEB}" srcOrd="10" destOrd="0" presId="urn:microsoft.com/office/officeart/2005/8/layout/radial6"/>
    <dgm:cxn modelId="{D805F177-76F6-4CC6-8DEF-4BA67AB0E55D}" type="presParOf" srcId="{BB2445C6-3941-4FDB-A03A-93AE132AF7C7}" destId="{8E4A0D26-A327-4C21-9D63-3F53EF753DD3}" srcOrd="11" destOrd="0" presId="urn:microsoft.com/office/officeart/2005/8/layout/radial6"/>
    <dgm:cxn modelId="{0AC62F42-7D1E-430E-9498-448B519D5C78}" type="presParOf" srcId="{BB2445C6-3941-4FDB-A03A-93AE132AF7C7}" destId="{2D296D96-4F94-480C-9D01-BFD6E4F46CF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96D96-4F94-480C-9D01-BFD6E4F46CF7}">
      <dsp:nvSpPr>
        <dsp:cNvPr id="0" name=""/>
        <dsp:cNvSpPr/>
      </dsp:nvSpPr>
      <dsp:spPr>
        <a:xfrm>
          <a:off x="1690337" y="776545"/>
          <a:ext cx="5188277" cy="5188277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F0911-0ADE-4B18-96DE-47C6D67AA80F}">
      <dsp:nvSpPr>
        <dsp:cNvPr id="0" name=""/>
        <dsp:cNvSpPr/>
      </dsp:nvSpPr>
      <dsp:spPr>
        <a:xfrm>
          <a:off x="1690337" y="776545"/>
          <a:ext cx="5188277" cy="5188277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13509-C7F6-4933-9FF3-1168FF5ED2F7}">
      <dsp:nvSpPr>
        <dsp:cNvPr id="0" name=""/>
        <dsp:cNvSpPr/>
      </dsp:nvSpPr>
      <dsp:spPr>
        <a:xfrm>
          <a:off x="1690337" y="776545"/>
          <a:ext cx="5188277" cy="5188277"/>
        </a:xfrm>
        <a:prstGeom prst="blockArc">
          <a:avLst>
            <a:gd name="adj1" fmla="val 0"/>
            <a:gd name="adj2" fmla="val 5400000"/>
            <a:gd name="adj3" fmla="val 4634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B7029A-CEFD-4E0E-9F58-62F68FF2290F}">
      <dsp:nvSpPr>
        <dsp:cNvPr id="0" name=""/>
        <dsp:cNvSpPr/>
      </dsp:nvSpPr>
      <dsp:spPr>
        <a:xfrm>
          <a:off x="1690337" y="776545"/>
          <a:ext cx="5188277" cy="5188277"/>
        </a:xfrm>
        <a:prstGeom prst="blockArc">
          <a:avLst>
            <a:gd name="adj1" fmla="val 16200000"/>
            <a:gd name="adj2" fmla="val 0"/>
            <a:gd name="adj3" fmla="val 4634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6C475-D72D-468F-9C94-DA7448D6D9FF}">
      <dsp:nvSpPr>
        <dsp:cNvPr id="0" name=""/>
        <dsp:cNvSpPr/>
      </dsp:nvSpPr>
      <dsp:spPr>
        <a:xfrm>
          <a:off x="3092019" y="2178227"/>
          <a:ext cx="2384913" cy="23849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dirty="0" smtClean="0"/>
            <a:t>AHARA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dirty="0" smtClean="0"/>
            <a:t>4 </a:t>
          </a:r>
          <a:endParaRPr lang="en-IN" sz="4200" kern="1200" dirty="0"/>
        </a:p>
      </dsp:txBody>
      <dsp:txXfrm>
        <a:off x="3441281" y="2527489"/>
        <a:ext cx="1686389" cy="1686389"/>
      </dsp:txXfrm>
    </dsp:sp>
    <dsp:sp modelId="{C007994E-7F36-4AB0-9F8B-3E50E31C6533}">
      <dsp:nvSpPr>
        <dsp:cNvPr id="0" name=""/>
        <dsp:cNvSpPr/>
      </dsp:nvSpPr>
      <dsp:spPr>
        <a:xfrm>
          <a:off x="3449756" y="1925"/>
          <a:ext cx="1669439" cy="16694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5</a:t>
          </a:r>
          <a:endParaRPr lang="en-IN" sz="3900" kern="1200" dirty="0"/>
        </a:p>
      </dsp:txBody>
      <dsp:txXfrm>
        <a:off x="3694240" y="246409"/>
        <a:ext cx="1180471" cy="1180471"/>
      </dsp:txXfrm>
    </dsp:sp>
    <dsp:sp modelId="{E63D4EA2-5B98-464B-8EEA-AE3F96B2FAB9}">
      <dsp:nvSpPr>
        <dsp:cNvPr id="0" name=""/>
        <dsp:cNvSpPr/>
      </dsp:nvSpPr>
      <dsp:spPr>
        <a:xfrm>
          <a:off x="5983795" y="2535964"/>
          <a:ext cx="1669439" cy="16694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6</a:t>
          </a:r>
          <a:endParaRPr lang="en-IN" sz="3900" kern="1200" dirty="0"/>
        </a:p>
      </dsp:txBody>
      <dsp:txXfrm>
        <a:off x="6228279" y="2780448"/>
        <a:ext cx="1180471" cy="1180471"/>
      </dsp:txXfrm>
    </dsp:sp>
    <dsp:sp modelId="{25573FE4-9536-4D45-8D59-9476E7F5A85E}">
      <dsp:nvSpPr>
        <dsp:cNvPr id="0" name=""/>
        <dsp:cNvSpPr/>
      </dsp:nvSpPr>
      <dsp:spPr>
        <a:xfrm>
          <a:off x="3449756" y="5070003"/>
          <a:ext cx="1669439" cy="16694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2/8</a:t>
          </a:r>
          <a:endParaRPr lang="en-IN" sz="3900" kern="1200" dirty="0"/>
        </a:p>
      </dsp:txBody>
      <dsp:txXfrm>
        <a:off x="3694240" y="5314487"/>
        <a:ext cx="1180471" cy="1180471"/>
      </dsp:txXfrm>
    </dsp:sp>
    <dsp:sp modelId="{2A8A43F3-FDF2-4C6B-A56E-5D43E1943FEB}">
      <dsp:nvSpPr>
        <dsp:cNvPr id="0" name=""/>
        <dsp:cNvSpPr/>
      </dsp:nvSpPr>
      <dsp:spPr>
        <a:xfrm>
          <a:off x="915717" y="2535955"/>
          <a:ext cx="1669439" cy="16694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∞</a:t>
          </a:r>
          <a:endParaRPr lang="en-IN" sz="3900" kern="1200" dirty="0"/>
        </a:p>
      </dsp:txBody>
      <dsp:txXfrm>
        <a:off x="1160201" y="2780441"/>
        <a:ext cx="1180471" cy="1180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B835D-C0AF-4CDF-8FED-76D40F7C56BA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21E0B-08E4-4E03-8B3D-007D46046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seeing this image we can come to known that today we r discussing</a:t>
            </a:r>
            <a:r>
              <a:rPr lang="en-US" baseline="0" dirty="0" smtClean="0"/>
              <a:t> about the mechanism which is related to the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….so the topic of presentation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1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till now we studied about what</a:t>
            </a:r>
            <a:r>
              <a:rPr lang="en-US" baseline="0" dirty="0" smtClean="0"/>
              <a:t> type of </a:t>
            </a:r>
            <a:r>
              <a:rPr lang="en-US" baseline="0" dirty="0" err="1" smtClean="0"/>
              <a:t>ahara</a:t>
            </a:r>
            <a:r>
              <a:rPr lang="en-US" baseline="0" dirty="0" smtClean="0"/>
              <a:t> should </a:t>
            </a:r>
            <a:r>
              <a:rPr lang="en-US" baseline="0" dirty="0" err="1" smtClean="0"/>
              <a:t>br</a:t>
            </a:r>
            <a:r>
              <a:rPr lang="en-US" baseline="0" dirty="0" smtClean="0"/>
              <a:t> consumed , its </a:t>
            </a:r>
            <a:r>
              <a:rPr lang="en-US" baseline="0" dirty="0" err="1" smtClean="0"/>
              <a:t>paka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kraka</a:t>
            </a:r>
            <a:r>
              <a:rPr lang="en-US" baseline="0" dirty="0" smtClean="0"/>
              <a:t> n factors responsible for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organs =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 Mouth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 Pharynx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 Esophagus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iv. Stomach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intestine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vi. Large intestine.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Teeth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 Tongue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 Salivary glands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iv. Exocrine part of pancreas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 Liver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vi. Gallbladder.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Auerbach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plexus :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Auerbach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plexus is also known as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myenteric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plexus.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present in between the inner circular muscle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 and the outer longitudinal muscle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Meissner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plexus:Meissner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plexus is otherwise called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submucus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plexus. It is situated in between the muscular layer and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submucosal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 of GI tract.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47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are immediate response and some are later …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..</a:t>
            </a:r>
            <a:r>
              <a:rPr lang="en-US" dirty="0" err="1" smtClean="0"/>
              <a:t>arsha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pureesha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srotas</a:t>
            </a:r>
            <a:r>
              <a:rPr lang="en-US" baseline="0" dirty="0" smtClean="0"/>
              <a:t> diseases</a:t>
            </a:r>
          </a:p>
          <a:p>
            <a:r>
              <a:rPr lang="en-US" baseline="0" dirty="0" err="1" smtClean="0"/>
              <a:t>Sharangadhara</a:t>
            </a:r>
            <a:r>
              <a:rPr lang="en-US" baseline="0" dirty="0" smtClean="0"/>
              <a:t> comment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Paka</a:t>
            </a:r>
            <a:r>
              <a:rPr lang="en-US" dirty="0" smtClean="0"/>
              <a:t> =</a:t>
            </a:r>
            <a:r>
              <a:rPr lang="en-US" dirty="0" err="1" smtClean="0"/>
              <a:t>pakaha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pachanam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dravyanam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swarupa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rsayo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paravritthi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6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moving to </a:t>
            </a:r>
            <a:r>
              <a:rPr lang="en-US" dirty="0" err="1" smtClean="0"/>
              <a:t>ahara</a:t>
            </a:r>
            <a:r>
              <a:rPr lang="en-US" dirty="0" smtClean="0"/>
              <a:t> </a:t>
            </a:r>
            <a:r>
              <a:rPr lang="en-US" dirty="0" err="1" smtClean="0"/>
              <a:t>paka</a:t>
            </a:r>
            <a:r>
              <a:rPr lang="en-US" dirty="0" smtClean="0"/>
              <a:t> </a:t>
            </a:r>
            <a:r>
              <a:rPr lang="en-US" dirty="0" err="1" smtClean="0"/>
              <a:t>krama</a:t>
            </a:r>
            <a:r>
              <a:rPr lang="en-US" dirty="0" smtClean="0"/>
              <a:t> …let us know what type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ahara</a:t>
            </a:r>
            <a:r>
              <a:rPr lang="en-US" baseline="0" dirty="0" smtClean="0"/>
              <a:t> should be consumed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8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Rasa- Pure, minute essence of well digested ingested food.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Formed from 4 types of food composed of Five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Mahabhutas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6 tastes, 2/8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Viryas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Sheeta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Ushna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Snigdha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Ruksha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Vishada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Pichhila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Mridu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Teekshna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and many properties.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7DA6-60C0-42A8-8635-C2C2E9A4E1B9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02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shl0ka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9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</a:t>
            </a:r>
            <a:r>
              <a:rPr lang="en-US" dirty="0" err="1" smtClean="0"/>
              <a:t>sukskma</a:t>
            </a:r>
            <a:r>
              <a:rPr lang="en-US" dirty="0" smtClean="0"/>
              <a:t> , </a:t>
            </a:r>
            <a:r>
              <a:rPr lang="en-US" dirty="0" err="1" smtClean="0"/>
              <a:t>teeksha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sara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guna</a:t>
            </a:r>
            <a:r>
              <a:rPr lang="en-US" baseline="0" dirty="0" smtClean="0"/>
              <a:t> it helps the food gets digested easily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it helps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retension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indigestrd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ahara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2  Further processing , </a:t>
            </a:r>
            <a:r>
              <a:rPr lang="en-US" baseline="0" dirty="0" err="1" smtClean="0"/>
              <a:t>absorbition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excrestion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6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Factors responsible for digestion: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solidFill>
                  <a:srgbClr val="FF0000"/>
                </a:solidFill>
              </a:rPr>
              <a:t>Ushma</a:t>
            </a:r>
            <a:r>
              <a:rPr lang="en-IN" dirty="0" smtClean="0"/>
              <a:t> </a:t>
            </a:r>
            <a:r>
              <a:rPr lang="en-IN" dirty="0" err="1" smtClean="0">
                <a:solidFill>
                  <a:srgbClr val="002060"/>
                </a:solidFill>
              </a:rPr>
              <a:t>pachati</a:t>
            </a:r>
            <a:endParaRPr lang="en-IN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solidFill>
                  <a:srgbClr val="FF0000"/>
                </a:solidFill>
              </a:rPr>
              <a:t>Vayu</a:t>
            </a:r>
            <a:r>
              <a:rPr lang="en-IN" dirty="0" err="1" smtClean="0"/>
              <a:t>r</a:t>
            </a:r>
            <a:r>
              <a:rPr lang="en-IN" dirty="0" err="1" smtClean="0">
                <a:solidFill>
                  <a:srgbClr val="002060"/>
                </a:solidFill>
              </a:rPr>
              <a:t>apakarshathi</a:t>
            </a:r>
            <a:endParaRPr lang="en-IN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solidFill>
                  <a:srgbClr val="FF0000"/>
                </a:solidFill>
              </a:rPr>
              <a:t>Kleda</a:t>
            </a:r>
            <a:r>
              <a:rPr lang="en-IN" dirty="0" err="1" smtClean="0"/>
              <a:t>h</a:t>
            </a:r>
            <a:r>
              <a:rPr lang="en-IN" dirty="0" smtClean="0"/>
              <a:t> </a:t>
            </a:r>
            <a:r>
              <a:rPr lang="en-IN" dirty="0" err="1" smtClean="0">
                <a:solidFill>
                  <a:srgbClr val="002060"/>
                </a:solidFill>
              </a:rPr>
              <a:t>saithilya</a:t>
            </a:r>
            <a:r>
              <a:rPr lang="en-IN" dirty="0" smtClean="0"/>
              <a:t> </a:t>
            </a:r>
            <a:r>
              <a:rPr lang="en-IN" dirty="0" err="1" smtClean="0"/>
              <a:t>maapadayathi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solidFill>
                  <a:srgbClr val="FF0000"/>
                </a:solidFill>
              </a:rPr>
              <a:t>Kala</a:t>
            </a:r>
            <a:r>
              <a:rPr lang="en-IN" dirty="0" err="1" smtClean="0"/>
              <a:t>h</a:t>
            </a:r>
            <a:r>
              <a:rPr lang="en-IN" dirty="0" smtClean="0"/>
              <a:t> </a:t>
            </a:r>
            <a:r>
              <a:rPr lang="en-IN" dirty="0" err="1" smtClean="0">
                <a:solidFill>
                  <a:srgbClr val="002060"/>
                </a:solidFill>
              </a:rPr>
              <a:t>paryapti</a:t>
            </a:r>
            <a:r>
              <a:rPr lang="en-IN" dirty="0" smtClean="0"/>
              <a:t> </a:t>
            </a:r>
            <a:r>
              <a:rPr lang="en-IN" dirty="0" err="1" smtClean="0"/>
              <a:t>mabhi</a:t>
            </a:r>
            <a:r>
              <a:rPr lang="en-IN" dirty="0" smtClean="0"/>
              <a:t> </a:t>
            </a:r>
            <a:r>
              <a:rPr lang="en-IN" dirty="0" err="1" smtClean="0"/>
              <a:t>nirvarthayati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solidFill>
                  <a:srgbClr val="FF0000"/>
                </a:solidFill>
              </a:rPr>
              <a:t>Sneh</a:t>
            </a:r>
            <a:r>
              <a:rPr lang="en-IN" dirty="0" err="1" smtClean="0"/>
              <a:t>o</a:t>
            </a:r>
            <a:r>
              <a:rPr lang="en-IN" dirty="0" smtClean="0"/>
              <a:t> </a:t>
            </a:r>
            <a:r>
              <a:rPr lang="en-IN" dirty="0" err="1" smtClean="0">
                <a:solidFill>
                  <a:srgbClr val="002060"/>
                </a:solidFill>
              </a:rPr>
              <a:t>mardhavam</a:t>
            </a:r>
            <a:r>
              <a:rPr lang="en-IN" dirty="0" err="1" smtClean="0"/>
              <a:t>janayathi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solidFill>
                  <a:srgbClr val="FF0000"/>
                </a:solidFill>
              </a:rPr>
              <a:t>Samyog</a:t>
            </a:r>
            <a:r>
              <a:rPr lang="en-IN" dirty="0" err="1" smtClean="0"/>
              <a:t>astwesham</a:t>
            </a:r>
            <a:r>
              <a:rPr lang="en-IN" dirty="0" smtClean="0"/>
              <a:t> </a:t>
            </a:r>
            <a:r>
              <a:rPr lang="en-IN" dirty="0" err="1" smtClean="0">
                <a:solidFill>
                  <a:srgbClr val="002060"/>
                </a:solidFill>
              </a:rPr>
              <a:t>dhatusamya</a:t>
            </a:r>
            <a:r>
              <a:rPr lang="en-IN" dirty="0" smtClean="0"/>
              <a:t> </a:t>
            </a:r>
            <a:r>
              <a:rPr lang="en-IN" dirty="0" err="1" smtClean="0"/>
              <a:t>karah</a:t>
            </a:r>
            <a:r>
              <a:rPr lang="en-IN" dirty="0" smtClean="0"/>
              <a:t> </a:t>
            </a:r>
            <a:r>
              <a:rPr lang="en-IN" dirty="0" err="1" smtClean="0"/>
              <a:t>sampadyate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नाभिस्तनान्तरं</a:t>
            </a:r>
            <a:r>
              <a:rPr lang="hi-IN" dirty="0" smtClean="0"/>
              <a:t>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जन्तोरामाशय</a:t>
            </a:r>
            <a:r>
              <a:rPr lang="hi-IN" dirty="0" smtClean="0"/>
              <a:t>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इति</a:t>
            </a:r>
            <a:r>
              <a:rPr lang="hi-IN" dirty="0" smtClean="0"/>
              <a:t>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स्मृतः|</a:t>
            </a:r>
            <a:r>
              <a:rPr lang="hi-IN" dirty="0" smtClean="0"/>
              <a:t> </a:t>
            </a:r>
            <a:br>
              <a:rPr lang="hi-IN" dirty="0" smtClean="0"/>
            </a:b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अशितं</a:t>
            </a:r>
            <a:r>
              <a:rPr lang="hi-IN" dirty="0" smtClean="0"/>
              <a:t>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खादितं</a:t>
            </a:r>
            <a:r>
              <a:rPr lang="hi-IN" dirty="0" smtClean="0"/>
              <a:t>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पीतं</a:t>
            </a:r>
            <a:r>
              <a:rPr lang="hi-IN" dirty="0" smtClean="0"/>
              <a:t>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लीढं</a:t>
            </a:r>
            <a:r>
              <a:rPr lang="hi-IN" dirty="0" smtClean="0"/>
              <a:t>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चात्र</a:t>
            </a:r>
            <a:r>
              <a:rPr lang="hi-IN" dirty="0" smtClean="0"/>
              <a:t> 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विपच्यते||१७|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2/27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1E0B-08E4-4E03-8B3D-007D460466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6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4856-CDE5-4070-9A14-2896C8E25217}" type="datetime1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867-4695-4D58-8C89-CCB1E01DBC3A}" type="datetime1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D009-50DC-4406-8EDB-1938F20FF533}" type="datetime1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B6A-D6F8-414E-9D2E-60205294AF5C}" type="datetime1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1A0-2B7A-4F2E-BFC6-754750297174}" type="datetime1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31-DC94-4FDC-B35A-6BD91EEF7D08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1D4-FC74-40F7-8CFA-7AF2F668BDD9}" type="datetime1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323-726C-4A91-AA58-2C989A327A24}" type="datetime1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B6CD-288B-42DF-A4D7-97716074178A}" type="datetime1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116E-5238-4846-8574-73F3011EEB7B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FE2-0B55-476D-958C-8CB01B803067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22E8-F6DA-479C-97C7-2A23E272CF6B}" type="datetime1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mail-drmnr1991@gmail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4001/esushruta/?mod=read#foot_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2" y="0"/>
            <a:ext cx="9175845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020762"/>
          </a:xfrm>
        </p:spPr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Paka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krama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Anna</a:t>
            </a:r>
          </a:p>
          <a:p>
            <a:pPr marL="0" indent="0" algn="ctr">
              <a:buNone/>
            </a:pPr>
            <a:r>
              <a:rPr lang="en-US" dirty="0" smtClean="0"/>
              <a:t>    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Praana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vayu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/>
              <a:t>Amashaya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Kledakha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kapha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/>
              <a:t>Kledatha</a:t>
            </a:r>
            <a:r>
              <a:rPr lang="en-US" dirty="0" smtClean="0"/>
              <a:t> of the </a:t>
            </a:r>
            <a:r>
              <a:rPr lang="en-US" dirty="0" err="1" smtClean="0"/>
              <a:t>anna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Samana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vayu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 err="1" smtClean="0"/>
              <a:t>Grahani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           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Pachaka</a:t>
            </a:r>
            <a:r>
              <a:rPr lang="en-US" sz="2400" dirty="0" smtClean="0">
                <a:solidFill>
                  <a:srgbClr val="FF0000"/>
                </a:solidFill>
              </a:rPr>
              <a:t> pitta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/>
              <a:t>Ahara</a:t>
            </a:r>
            <a:r>
              <a:rPr lang="en-US" dirty="0" smtClean="0"/>
              <a:t> </a:t>
            </a:r>
            <a:r>
              <a:rPr lang="en-US" dirty="0" err="1" smtClean="0"/>
              <a:t>pachana</a:t>
            </a: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1905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3124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4267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5410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FACTORS RESPONSIBLE FOR PAKA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4525963"/>
          </a:xfrm>
        </p:spPr>
        <p:txBody>
          <a:bodyPr/>
          <a:lstStyle/>
          <a:p>
            <a:r>
              <a:rPr lang="en-US" dirty="0" err="1" smtClean="0"/>
              <a:t>Doshas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Agni</a:t>
            </a:r>
          </a:p>
          <a:p>
            <a:r>
              <a:rPr lang="en-US" dirty="0" err="1" smtClean="0"/>
              <a:t>Kalaa</a:t>
            </a:r>
            <a:endParaRPr lang="en-US" dirty="0" smtClean="0"/>
          </a:p>
          <a:p>
            <a:r>
              <a:rPr lang="en-US" dirty="0" err="1" smtClean="0"/>
              <a:t>Parinamakara</a:t>
            </a:r>
            <a:r>
              <a:rPr lang="en-US" dirty="0" smtClean="0"/>
              <a:t> </a:t>
            </a:r>
            <a:r>
              <a:rPr lang="en-US" dirty="0" err="1" smtClean="0"/>
              <a:t>bahavas</a:t>
            </a:r>
            <a:endParaRPr lang="en-US" dirty="0" smtClean="0"/>
          </a:p>
          <a:p>
            <a:r>
              <a:rPr lang="en-US" dirty="0" err="1" smtClean="0"/>
              <a:t>Srotas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FACTORS RESPONSIBLE FOR PAKA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200400"/>
            <a:ext cx="78772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DOSHAS</a:t>
            </a:r>
          </a:p>
          <a:p>
            <a:r>
              <a:rPr lang="en-US" sz="3600" dirty="0" err="1" smtClean="0"/>
              <a:t>Vata</a:t>
            </a:r>
            <a:r>
              <a:rPr lang="en-US" sz="3600" dirty="0" smtClean="0"/>
              <a:t> </a:t>
            </a:r>
            <a:r>
              <a:rPr lang="en-US" sz="3600" dirty="0" err="1" smtClean="0"/>
              <a:t>dosha</a:t>
            </a:r>
            <a:r>
              <a:rPr lang="en-US" sz="3600" dirty="0" smtClean="0"/>
              <a:t>   : </a:t>
            </a:r>
            <a:r>
              <a:rPr lang="en-US" sz="3600" dirty="0" err="1" smtClean="0"/>
              <a:t>Prana</a:t>
            </a:r>
            <a:r>
              <a:rPr lang="en-US" sz="3600" dirty="0" smtClean="0"/>
              <a:t> , </a:t>
            </a:r>
            <a:r>
              <a:rPr lang="en-US" sz="3600" dirty="0" err="1" smtClean="0"/>
              <a:t>Samana</a:t>
            </a:r>
            <a:r>
              <a:rPr lang="en-US" sz="3600" dirty="0" smtClean="0"/>
              <a:t> and </a:t>
            </a:r>
            <a:r>
              <a:rPr lang="en-US" sz="3600" dirty="0" err="1" smtClean="0"/>
              <a:t>Apana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r>
              <a:rPr lang="en-US" sz="3600" dirty="0" smtClean="0"/>
              <a:t>Pitta </a:t>
            </a:r>
            <a:r>
              <a:rPr lang="en-US" sz="3600" dirty="0" err="1" smtClean="0"/>
              <a:t>dosha</a:t>
            </a:r>
            <a:r>
              <a:rPr lang="en-US" sz="3600" dirty="0" smtClean="0"/>
              <a:t>   : </a:t>
            </a:r>
            <a:r>
              <a:rPr lang="en-US" sz="3600" dirty="0" err="1" smtClean="0"/>
              <a:t>Pachaka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Kapha</a:t>
            </a:r>
            <a:r>
              <a:rPr lang="en-US" sz="3600" dirty="0" smtClean="0"/>
              <a:t> </a:t>
            </a:r>
            <a:r>
              <a:rPr lang="en-US" sz="3600" dirty="0" err="1" smtClean="0"/>
              <a:t>dosha</a:t>
            </a:r>
            <a:r>
              <a:rPr lang="en-US" sz="3600" dirty="0" smtClean="0"/>
              <a:t>: </a:t>
            </a:r>
            <a:r>
              <a:rPr lang="en-US" sz="3600" dirty="0" err="1" smtClean="0"/>
              <a:t>Bodaka</a:t>
            </a:r>
            <a:r>
              <a:rPr lang="en-US" sz="3600" dirty="0" smtClean="0"/>
              <a:t> and </a:t>
            </a:r>
            <a:r>
              <a:rPr lang="en-US" sz="3600" dirty="0" err="1" smtClean="0"/>
              <a:t>Kledaka</a:t>
            </a:r>
            <a:endParaRPr lang="en-US" sz="3600" dirty="0"/>
          </a:p>
        </p:txBody>
      </p:sp>
      <p:pic>
        <p:nvPicPr>
          <p:cNvPr id="7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Agni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err="1" smtClean="0"/>
              <a:t>Jataragni</a:t>
            </a:r>
            <a:endParaRPr lang="en-US" dirty="0" smtClean="0"/>
          </a:p>
          <a:p>
            <a:r>
              <a:rPr lang="en-US" dirty="0" err="1" smtClean="0"/>
              <a:t>Bhutagni</a:t>
            </a:r>
            <a:r>
              <a:rPr lang="en-US" dirty="0" smtClean="0"/>
              <a:t>(5)</a:t>
            </a:r>
          </a:p>
          <a:p>
            <a:r>
              <a:rPr lang="en-US" dirty="0" err="1" smtClean="0"/>
              <a:t>Dhatvagni</a:t>
            </a:r>
            <a:r>
              <a:rPr lang="en-US" dirty="0" smtClean="0"/>
              <a:t>(7)</a:t>
            </a:r>
            <a:endParaRPr lang="en-US" dirty="0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kala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 smtClean="0"/>
              <a:t>Pittadhara</a:t>
            </a:r>
            <a:r>
              <a:rPr lang="en-US" dirty="0" smtClean="0"/>
              <a:t> </a:t>
            </a:r>
            <a:r>
              <a:rPr lang="en-US" dirty="0" err="1" smtClean="0"/>
              <a:t>kala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This Kala holds the food that passes down from </a:t>
            </a:r>
            <a:r>
              <a:rPr lang="en-US" dirty="0" err="1" smtClean="0"/>
              <a:t>Amashaya</a:t>
            </a:r>
            <a:r>
              <a:rPr lang="en-US" dirty="0" smtClean="0"/>
              <a:t> and above the </a:t>
            </a:r>
            <a:r>
              <a:rPr lang="en-US" dirty="0" err="1" smtClean="0"/>
              <a:t>Pakawashaya</a:t>
            </a:r>
            <a:r>
              <a:rPr lang="en-US" dirty="0" smtClean="0"/>
              <a:t>, till it is completely digested by the </a:t>
            </a:r>
            <a:r>
              <a:rPr lang="en-US" dirty="0" err="1" smtClean="0"/>
              <a:t>Pachakapitta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It holds all four types of foods.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Cont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 err="1" smtClean="0"/>
              <a:t>kala</a:t>
            </a:r>
            <a:r>
              <a:rPr lang="en-US" dirty="0" smtClean="0"/>
              <a:t> can also be considered as </a:t>
            </a:r>
            <a:r>
              <a:rPr lang="en-US" dirty="0" err="1" smtClean="0">
                <a:solidFill>
                  <a:srgbClr val="FF0000"/>
                </a:solidFill>
              </a:rPr>
              <a:t>Grahani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because of its  1) </a:t>
            </a:r>
            <a:r>
              <a:rPr lang="en-US" dirty="0" err="1" smtClean="0"/>
              <a:t>Apakwa</a:t>
            </a:r>
            <a:r>
              <a:rPr lang="en-US" dirty="0" smtClean="0"/>
              <a:t> </a:t>
            </a:r>
            <a:r>
              <a:rPr lang="en-US" dirty="0" err="1" smtClean="0"/>
              <a:t>Ahara</a:t>
            </a:r>
            <a:r>
              <a:rPr lang="en-US" dirty="0" smtClean="0"/>
              <a:t> </a:t>
            </a:r>
            <a:r>
              <a:rPr lang="en-US" dirty="0" err="1" smtClean="0"/>
              <a:t>Dharana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</a:t>
            </a:r>
            <a:r>
              <a:rPr lang="en-US" dirty="0" smtClean="0"/>
              <a:t>2) </a:t>
            </a:r>
            <a:r>
              <a:rPr lang="en-US" dirty="0" err="1" smtClean="0"/>
              <a:t>Pakwa</a:t>
            </a:r>
            <a:r>
              <a:rPr lang="en-US" dirty="0" smtClean="0"/>
              <a:t> </a:t>
            </a:r>
            <a:r>
              <a:rPr lang="en-US" dirty="0" err="1" smtClean="0"/>
              <a:t>Visarjana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Parinamakara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bavas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lnSpcReduction="10000"/>
          </a:bodyPr>
          <a:lstStyle/>
          <a:p>
            <a:r>
              <a:rPr lang="en-IN" dirty="0" err="1"/>
              <a:t>Ushma</a:t>
            </a:r>
            <a:r>
              <a:rPr lang="en-IN" dirty="0"/>
              <a:t> – digests</a:t>
            </a:r>
          </a:p>
          <a:p>
            <a:r>
              <a:rPr lang="en-IN" dirty="0" err="1"/>
              <a:t>Vayu</a:t>
            </a:r>
            <a:r>
              <a:rPr lang="en-IN" dirty="0"/>
              <a:t> – movement of food</a:t>
            </a:r>
          </a:p>
          <a:p>
            <a:r>
              <a:rPr lang="en-IN" dirty="0" err="1"/>
              <a:t>Kleda</a:t>
            </a:r>
            <a:r>
              <a:rPr lang="en-IN" dirty="0"/>
              <a:t> – converts food into small particles</a:t>
            </a:r>
          </a:p>
          <a:p>
            <a:r>
              <a:rPr lang="en-IN" dirty="0" err="1" smtClean="0"/>
              <a:t>Kaala</a:t>
            </a:r>
            <a:r>
              <a:rPr lang="en-IN" dirty="0" smtClean="0"/>
              <a:t> </a:t>
            </a:r>
            <a:r>
              <a:rPr lang="en-IN" dirty="0"/>
              <a:t>– allows the food to properly digested and absorbed</a:t>
            </a:r>
          </a:p>
          <a:p>
            <a:r>
              <a:rPr lang="en-IN" dirty="0" err="1"/>
              <a:t>Sneha</a:t>
            </a:r>
            <a:r>
              <a:rPr lang="en-IN" dirty="0"/>
              <a:t> – makes the food soft and slimy</a:t>
            </a:r>
          </a:p>
          <a:p>
            <a:r>
              <a:rPr lang="en-IN" dirty="0" err="1"/>
              <a:t>Samayoga</a:t>
            </a:r>
            <a:r>
              <a:rPr lang="en-IN" dirty="0"/>
              <a:t> – brings about </a:t>
            </a:r>
            <a:r>
              <a:rPr lang="en-IN" dirty="0" err="1"/>
              <a:t>daathu</a:t>
            </a:r>
            <a:r>
              <a:rPr lang="en-IN" dirty="0"/>
              <a:t> </a:t>
            </a:r>
            <a:r>
              <a:rPr lang="en-IN" dirty="0" err="1"/>
              <a:t>samya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2401" y="-15242"/>
            <a:ext cx="9296399" cy="3977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38200" y="4444663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IN" sz="2400" dirty="0" smtClean="0"/>
              <a:t>Rice – Food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IN" sz="2400" dirty="0" smtClean="0"/>
              <a:t>Placing Rice In The Vessel – Swallowing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IN" sz="2400" dirty="0" smtClean="0"/>
              <a:t>Vessel – Stomach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IN" sz="2400" dirty="0" smtClean="0"/>
              <a:t>Water In The Vessel – </a:t>
            </a:r>
            <a:r>
              <a:rPr lang="en-IN" sz="2400" dirty="0" err="1" smtClean="0"/>
              <a:t>Kledhaka</a:t>
            </a:r>
            <a:r>
              <a:rPr lang="en-IN" sz="2400" dirty="0" smtClean="0"/>
              <a:t> </a:t>
            </a:r>
            <a:r>
              <a:rPr lang="en-IN" sz="2400" dirty="0" err="1" smtClean="0"/>
              <a:t>Kapha</a:t>
            </a:r>
            <a:endParaRPr lang="en-IN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IN" sz="2400" dirty="0" smtClean="0"/>
              <a:t>Stove – </a:t>
            </a:r>
            <a:r>
              <a:rPr lang="en-IN" sz="2400" dirty="0" err="1" smtClean="0"/>
              <a:t>Pachaka</a:t>
            </a:r>
            <a:r>
              <a:rPr lang="en-IN" sz="2400" dirty="0" smtClean="0"/>
              <a:t> Pitta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IN" sz="2400" dirty="0" smtClean="0"/>
              <a:t>Blower  - </a:t>
            </a:r>
            <a:r>
              <a:rPr lang="en-IN" sz="2400" dirty="0" err="1" smtClean="0"/>
              <a:t>Udana+samana</a:t>
            </a:r>
            <a:r>
              <a:rPr lang="en-IN" sz="2400" dirty="0" smtClean="0"/>
              <a:t> </a:t>
            </a:r>
            <a:r>
              <a:rPr lang="en-IN" sz="2400" dirty="0" err="1" smtClean="0"/>
              <a:t>Vatas</a:t>
            </a:r>
            <a:endParaRPr lang="en-I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Srotas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fontScale="92500"/>
          </a:bodyPr>
          <a:lstStyle/>
          <a:p>
            <a:r>
              <a:rPr lang="hi-IN" dirty="0"/>
              <a:t>अन्नवहानां स्रोतसामामाशयो मूलं वामं </a:t>
            </a:r>
            <a:r>
              <a:rPr lang="hi-IN" dirty="0" smtClean="0"/>
              <a:t>च पार्श्वं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                 </a:t>
            </a:r>
            <a:r>
              <a:rPr lang="en-US" sz="3200" dirty="0" err="1" smtClean="0"/>
              <a:t>Ch</a:t>
            </a:r>
            <a:r>
              <a:rPr lang="en-US" sz="3200" dirty="0" smtClean="0"/>
              <a:t> vi 5/7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/>
              <a:t>Moola</a:t>
            </a:r>
            <a:r>
              <a:rPr lang="en-US" sz="3200" dirty="0" smtClean="0"/>
              <a:t> </a:t>
            </a:r>
            <a:r>
              <a:rPr lang="en-US" sz="3200" dirty="0" err="1" smtClean="0"/>
              <a:t>sthana</a:t>
            </a:r>
            <a:r>
              <a:rPr lang="en-US" sz="3200" dirty="0" smtClean="0"/>
              <a:t> of </a:t>
            </a:r>
            <a:r>
              <a:rPr lang="en-US" sz="3200" dirty="0" err="1" smtClean="0"/>
              <a:t>Annavaha</a:t>
            </a:r>
            <a:r>
              <a:rPr lang="en-US" sz="3200" dirty="0" smtClean="0"/>
              <a:t> </a:t>
            </a:r>
            <a:r>
              <a:rPr lang="en-US" sz="3200" dirty="0" err="1" smtClean="0"/>
              <a:t>srotas</a:t>
            </a:r>
            <a:r>
              <a:rPr lang="en-US" sz="3200" dirty="0" smtClean="0"/>
              <a:t> is </a:t>
            </a:r>
            <a:r>
              <a:rPr lang="en-US" sz="3200" dirty="0" err="1" smtClean="0"/>
              <a:t>Amashaya</a:t>
            </a:r>
            <a:r>
              <a:rPr lang="en-US" sz="3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3200" dirty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Location of </a:t>
            </a:r>
            <a:r>
              <a:rPr lang="en-US" sz="3200" dirty="0" err="1" smtClean="0"/>
              <a:t>amashaya</a:t>
            </a:r>
            <a:r>
              <a:rPr lang="en-US" sz="3200" dirty="0" smtClean="0"/>
              <a:t> is in between </a:t>
            </a:r>
            <a:r>
              <a:rPr lang="en-US" sz="3200" dirty="0" err="1" smtClean="0"/>
              <a:t>umbalicus</a:t>
            </a:r>
            <a:r>
              <a:rPr lang="en-US" sz="3200" dirty="0" smtClean="0"/>
              <a:t> and breast.</a:t>
            </a:r>
          </a:p>
          <a:p>
            <a:pPr lvl="1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Digestion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011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Digestion is defined as the process by which food </a:t>
            </a:r>
            <a:r>
              <a:rPr lang="en-US" dirty="0" smtClean="0"/>
              <a:t>is broken </a:t>
            </a:r>
            <a:r>
              <a:rPr lang="en-US" dirty="0"/>
              <a:t>down into simple chemical substances that </a:t>
            </a:r>
            <a:r>
              <a:rPr lang="en-US" dirty="0" smtClean="0"/>
              <a:t>can be </a:t>
            </a:r>
            <a:r>
              <a:rPr lang="en-US" dirty="0"/>
              <a:t>absorbed and used as nutrients by the </a:t>
            </a:r>
            <a:r>
              <a:rPr lang="en-US" dirty="0" smtClean="0"/>
              <a:t>body.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62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GI Tract Is Formed By Two Types Of Organs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800600" cy="3154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Primary digestive </a:t>
            </a:r>
            <a:endParaRPr lang="en-US" dirty="0" smtClean="0"/>
          </a:p>
          <a:p>
            <a:r>
              <a:rPr lang="en-US" dirty="0" smtClean="0"/>
              <a:t>organs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2. Accessory digestive organs.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4145279" cy="409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371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The Functions Of Digestive System Include:</a:t>
            </a:r>
            <a:br>
              <a:rPr lang="en-US" sz="3600" dirty="0" smtClean="0">
                <a:latin typeface="Aharoni" pitchFamily="2" charset="-79"/>
                <a:cs typeface="Aharoni" pitchFamily="2" charset="-79"/>
              </a:rPr>
            </a:b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Ingestion or consumption of food </a:t>
            </a:r>
            <a:r>
              <a:rPr lang="en-US" dirty="0" smtClean="0"/>
              <a:t>substances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Breaking them into small </a:t>
            </a:r>
            <a:r>
              <a:rPr lang="en-US" dirty="0" smtClean="0"/>
              <a:t>particles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Transport of small particles to different areas of </a:t>
            </a:r>
            <a:r>
              <a:rPr lang="en-US" dirty="0" smtClean="0"/>
              <a:t>the digestive tract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Secretion of necessary enzymes and other </a:t>
            </a:r>
            <a:r>
              <a:rPr lang="en-US" dirty="0" smtClean="0"/>
              <a:t>substances for </a:t>
            </a:r>
            <a:r>
              <a:rPr lang="en-US" dirty="0"/>
              <a:t>digestion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Cont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Digestion </a:t>
            </a:r>
            <a:r>
              <a:rPr lang="en-US" dirty="0"/>
              <a:t>of the food </a:t>
            </a:r>
            <a:r>
              <a:rPr lang="en-US" dirty="0" smtClean="0"/>
              <a:t>particles</a:t>
            </a:r>
          </a:p>
          <a:p>
            <a:endParaRPr lang="en-US" dirty="0"/>
          </a:p>
          <a:p>
            <a:r>
              <a:rPr lang="en-US" dirty="0" smtClean="0"/>
              <a:t>Absorption </a:t>
            </a:r>
            <a:r>
              <a:rPr lang="en-US" dirty="0"/>
              <a:t>of the digestive products (nutrients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Removal </a:t>
            </a:r>
            <a:r>
              <a:rPr lang="en-US" dirty="0"/>
              <a:t>of </a:t>
            </a:r>
            <a:r>
              <a:rPr lang="en-US" dirty="0" smtClean="0"/>
              <a:t>unwanted </a:t>
            </a:r>
            <a:r>
              <a:rPr lang="en-US" dirty="0"/>
              <a:t>substances from the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WALL OF GASTROINTESTINAL </a:t>
            </a:r>
            <a:r>
              <a:rPr lang="en-US" b="1" dirty="0" smtClean="0"/>
              <a:t>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general, wall of the GI tract is formed by </a:t>
            </a:r>
            <a:r>
              <a:rPr lang="en-US" dirty="0" smtClean="0"/>
              <a:t>       four layers which </a:t>
            </a:r>
            <a:r>
              <a:rPr lang="en-US" dirty="0"/>
              <a:t>are from inside out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Mucus </a:t>
            </a:r>
            <a:r>
              <a:rPr lang="en-US" dirty="0"/>
              <a:t>layer</a:t>
            </a:r>
          </a:p>
          <a:p>
            <a:r>
              <a:rPr lang="en-US" dirty="0" smtClean="0"/>
              <a:t>Sub mucus </a:t>
            </a:r>
            <a:r>
              <a:rPr lang="en-US" dirty="0"/>
              <a:t>layer</a:t>
            </a:r>
          </a:p>
          <a:p>
            <a:r>
              <a:rPr lang="en-US" dirty="0" smtClean="0"/>
              <a:t>Muscular </a:t>
            </a:r>
            <a:r>
              <a:rPr lang="en-US" dirty="0"/>
              <a:t>layer</a:t>
            </a:r>
          </a:p>
          <a:p>
            <a:r>
              <a:rPr lang="en-US" dirty="0" smtClean="0"/>
              <a:t>Serous </a:t>
            </a:r>
            <a:r>
              <a:rPr lang="en-US" dirty="0"/>
              <a:t>or fibrous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NERVE SUPPLY TO</a:t>
            </a:r>
            <a:br>
              <a:rPr lang="en-US" b="1" dirty="0"/>
            </a:br>
            <a:r>
              <a:rPr lang="en-US" b="1" dirty="0"/>
              <a:t>GASTROINTESTINAL </a:t>
            </a:r>
            <a:r>
              <a:rPr lang="en-US" b="1" dirty="0" smtClean="0"/>
              <a:t>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GI </a:t>
            </a:r>
            <a:r>
              <a:rPr lang="en-US" dirty="0"/>
              <a:t>tract has two types of nerve supply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Intrinsic </a:t>
            </a:r>
            <a:r>
              <a:rPr lang="en-US" sz="2800" dirty="0"/>
              <a:t>nerve </a:t>
            </a:r>
            <a:r>
              <a:rPr lang="en-US" sz="2800" dirty="0" smtClean="0"/>
              <a:t>supply</a:t>
            </a:r>
          </a:p>
          <a:p>
            <a:endParaRPr lang="en-US" sz="2800" dirty="0"/>
          </a:p>
          <a:p>
            <a:r>
              <a:rPr lang="en-US" sz="2800" dirty="0" smtClean="0"/>
              <a:t>Extrinsic </a:t>
            </a:r>
            <a:r>
              <a:rPr lang="en-US" sz="2800" dirty="0"/>
              <a:t>nerve supply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62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Digestion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Mouth – ingestion of food; chewing (mastication) &amp; swallowing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Bolus – portion of food swallowed at one time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2.  Saliva - water, salts, </a:t>
            </a:r>
            <a:r>
              <a:rPr lang="en-US" sz="2800" dirty="0" err="1" smtClean="0"/>
              <a:t>enzymes,mucus</a:t>
            </a:r>
            <a:r>
              <a:rPr lang="en-US" sz="2800" dirty="0" smtClean="0"/>
              <a:t> secreted by salivary glands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     a.  Moisten food &amp; aids swallowing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     b.  Begins carbohydrate digestion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Secretions of Digestion</a:t>
            </a:r>
          </a:p>
        </p:txBody>
      </p:sp>
      <p:pic>
        <p:nvPicPr>
          <p:cNvPr id="6147" name="Picture 4" descr="fig03_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143000"/>
            <a:ext cx="4419600" cy="54102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Digestion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Esophagus – connects mouth to stomach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1.  Epiglottis – closes airway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2.  Bolus moved along by  peristalsis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3.  Cardiac sphincter – keeps food from backing up into esophagus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00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Digestion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000" dirty="0" smtClean="0"/>
              <a:t>Stomach – collecting &amp; churning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1.  Gastric glands secrete:  gastric juice (water, </a:t>
            </a:r>
            <a:r>
              <a:rPr lang="en-US" sz="2400" dirty="0" err="1" smtClean="0"/>
              <a:t>enzymes,hydrochloric</a:t>
            </a:r>
            <a:r>
              <a:rPr lang="en-US" sz="2400" dirty="0" smtClean="0"/>
              <a:t> acid) that  kills most bacteria and begins protein digestion and mucus to protect lining.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2.  </a:t>
            </a:r>
            <a:r>
              <a:rPr lang="en-US" sz="2400" dirty="0" err="1" smtClean="0"/>
              <a:t>Chyme</a:t>
            </a:r>
            <a:r>
              <a:rPr lang="en-US" sz="2400" dirty="0" smtClean="0"/>
              <a:t> – semi-liquid mass of partially digested food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3.  Pyloric sphincter – regulates passage of </a:t>
            </a:r>
            <a:r>
              <a:rPr lang="en-US" sz="2400" dirty="0" err="1" smtClean="0"/>
              <a:t>chyme</a:t>
            </a:r>
            <a:r>
              <a:rPr lang="en-US" sz="2400" dirty="0" smtClean="0"/>
              <a:t> into small intestine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 PROCESS OF AHARA PAKA AND DIGESTION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342900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3778508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Vd</a:t>
            </a:r>
            <a:r>
              <a:rPr lang="en-US" sz="2800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. Mrinal N </a:t>
            </a:r>
            <a:r>
              <a:rPr lang="en-US" sz="2800" dirty="0" err="1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Rudragoudar</a:t>
            </a:r>
            <a:endParaRPr lang="en-US" sz="2800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dirty="0" err="1">
                <a:latin typeface="Andalus" pitchFamily="18" charset="-78"/>
                <a:cs typeface="Andalus" pitchFamily="18" charset="-78"/>
              </a:rPr>
              <a:t>Asst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Professor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Dept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Of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Kriya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Sharir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dirty="0">
                <a:latin typeface="Andalus" pitchFamily="18" charset="-78"/>
                <a:cs typeface="Andalus" pitchFamily="18" charset="-78"/>
              </a:rPr>
              <a:t>SMVVS RKM AMCH &amp; RESEARCH CENTER </a:t>
            </a:r>
          </a:p>
          <a:p>
            <a:pPr algn="ctr"/>
            <a:r>
              <a:rPr lang="en-US" sz="2800" dirty="0">
                <a:latin typeface="Andalus" pitchFamily="18" charset="-78"/>
                <a:cs typeface="Andalus" pitchFamily="18" charset="-78"/>
                <a:hlinkClick r:id="rId2"/>
              </a:rPr>
              <a:t>Email-drmnr1991@gmail.com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dirty="0">
                <a:latin typeface="Andalus" pitchFamily="18" charset="-78"/>
                <a:cs typeface="Andalus" pitchFamily="18" charset="-78"/>
              </a:rPr>
              <a:t>Mobile -9036632670</a:t>
            </a:r>
          </a:p>
          <a:p>
            <a:pPr algn="ctr"/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102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00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Digestion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Small Intestine – 3 segments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1.  Duodenum – opening from common bile duct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secretes fluids from: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a.  Liver &amp; Gallbladder – bile emulsifies fat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b.  Pancreas – amylase break down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carbohydrate, sodium bicarbonate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neutralizes the acidic </a:t>
            </a:r>
            <a:r>
              <a:rPr lang="en-US" sz="2400" dirty="0" err="1" smtClean="0"/>
              <a:t>chyme</a:t>
            </a:r>
            <a:r>
              <a:rPr lang="en-US" sz="2400" dirty="0" smtClean="0"/>
              <a:t> and lipase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2.  Jejunum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3.  Ileum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a.  </a:t>
            </a:r>
            <a:r>
              <a:rPr lang="en-US" sz="2400" dirty="0" err="1" smtClean="0"/>
              <a:t>Ileocecal</a:t>
            </a:r>
            <a:r>
              <a:rPr lang="en-US" sz="2400" dirty="0" smtClean="0"/>
              <a:t> valve – sphincter that regulates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passage of </a:t>
            </a:r>
            <a:r>
              <a:rPr lang="en-US" sz="2400" dirty="0" err="1" smtClean="0"/>
              <a:t>chyme</a:t>
            </a:r>
            <a:r>
              <a:rPr lang="en-US" sz="2400" dirty="0" smtClean="0"/>
              <a:t> into large intestine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3838"/>
            <a:ext cx="8229600" cy="868362"/>
          </a:xfrm>
        </p:spPr>
        <p:txBody>
          <a:bodyPr/>
          <a:lstStyle/>
          <a:p>
            <a:pPr eaLnBrk="1" hangingPunct="1"/>
            <a:r>
              <a:rPr lang="en-US" sz="4800" dirty="0" smtClean="0"/>
              <a:t>Digestion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000" dirty="0" smtClean="0"/>
              <a:t>Large intestine (colon) - reabsorbing &amp; eliminating</a:t>
            </a:r>
          </a:p>
          <a:p>
            <a:pPr eaLnBrk="1" hangingPunct="1"/>
            <a:endParaRPr lang="en-US" sz="30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1.  Fermentation of undigested residues by bacteria occurs.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2.  Terminates at rectum, where water some minerals are absorbed.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3.  Anus – sphincter that controls defecation (excretion of fiber residue, wastes and some water)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The Final Stage</a:t>
            </a:r>
          </a:p>
        </p:txBody>
      </p:sp>
      <p:pic>
        <p:nvPicPr>
          <p:cNvPr id="12291" name="Picture 4" descr="fig03_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90600"/>
            <a:ext cx="7086600" cy="54864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5238"/>
            <a:ext cx="8229600" cy="1020762"/>
          </a:xfrm>
        </p:spPr>
        <p:txBody>
          <a:bodyPr/>
          <a:lstStyle/>
          <a:p>
            <a:pPr eaLnBrk="1" hangingPunct="1"/>
            <a:r>
              <a:rPr lang="en-US" sz="4800" dirty="0" smtClean="0"/>
              <a:t>Digestion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000" dirty="0" smtClean="0"/>
              <a:t>Muscular action helps to propel liquefied food through the G.I. tract by:</a:t>
            </a:r>
          </a:p>
          <a:p>
            <a:pPr eaLnBrk="1" hangingPunct="1"/>
            <a:endParaRPr lang="en-US" sz="30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1</a:t>
            </a:r>
            <a:r>
              <a:rPr lang="en-US" sz="2800" dirty="0" smtClean="0"/>
              <a:t>.  Peristalsis – muscular contractions that push contents forward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2.  Segmentation – inward squeezing for  greater mixing of secretions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3.  Sphincter contractions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48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Peristalsis </a:t>
            </a:r>
          </a:p>
        </p:txBody>
      </p:sp>
      <p:pic>
        <p:nvPicPr>
          <p:cNvPr id="14339" name="Picture 4" descr="fig03_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12"/>
          <a:stretch>
            <a:fillRect/>
          </a:stretch>
        </p:blipFill>
        <p:spPr>
          <a:xfrm>
            <a:off x="609600" y="2514600"/>
            <a:ext cx="8229600" cy="40386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7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Segmentation</a:t>
            </a:r>
          </a:p>
        </p:txBody>
      </p:sp>
      <p:pic>
        <p:nvPicPr>
          <p:cNvPr id="15363" name="Picture 4" descr="fig03_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0"/>
          <a:stretch>
            <a:fillRect/>
          </a:stretch>
        </p:blipFill>
        <p:spPr>
          <a:xfrm>
            <a:off x="1143000" y="2209800"/>
            <a:ext cx="6781800" cy="42672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7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Sphincter Contractions</a:t>
            </a:r>
          </a:p>
        </p:txBody>
      </p:sp>
      <p:pic>
        <p:nvPicPr>
          <p:cNvPr id="16387" name="Picture 4" descr="fig03_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133600"/>
            <a:ext cx="7162800" cy="43434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Applied Aspects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Aadhmaana</a:t>
            </a:r>
            <a:r>
              <a:rPr lang="en-US" dirty="0" smtClean="0"/>
              <a:t>- </a:t>
            </a:r>
            <a:r>
              <a:rPr lang="en-US" dirty="0" err="1" smtClean="0"/>
              <a:t>Distenstion</a:t>
            </a:r>
            <a:r>
              <a:rPr lang="en-US" dirty="0" smtClean="0"/>
              <a:t> Of Abdomen</a:t>
            </a:r>
          </a:p>
          <a:p>
            <a:r>
              <a:rPr lang="en-US" dirty="0" err="1" smtClean="0"/>
              <a:t>Arochaka</a:t>
            </a:r>
            <a:r>
              <a:rPr lang="en-US" dirty="0" smtClean="0"/>
              <a:t>- Anorexia </a:t>
            </a:r>
          </a:p>
          <a:p>
            <a:r>
              <a:rPr lang="en-US" dirty="0" smtClean="0"/>
              <a:t>Shula-pain In Abdomen</a:t>
            </a:r>
          </a:p>
          <a:p>
            <a:r>
              <a:rPr lang="en-US" dirty="0" smtClean="0"/>
              <a:t>Anna </a:t>
            </a:r>
            <a:r>
              <a:rPr lang="en-US" dirty="0" err="1" smtClean="0"/>
              <a:t>Dwesha</a:t>
            </a:r>
            <a:r>
              <a:rPr lang="en-US" dirty="0" smtClean="0"/>
              <a:t>- Aversion Towards Food </a:t>
            </a:r>
          </a:p>
          <a:p>
            <a:r>
              <a:rPr lang="en-US" dirty="0" err="1" smtClean="0"/>
              <a:t>Chardhi</a:t>
            </a:r>
            <a:r>
              <a:rPr lang="en-US" dirty="0" smtClean="0"/>
              <a:t>-vomiting</a:t>
            </a:r>
          </a:p>
          <a:p>
            <a:r>
              <a:rPr lang="en-US" dirty="0" err="1" smtClean="0"/>
              <a:t>Pipasa</a:t>
            </a:r>
            <a:r>
              <a:rPr lang="en-US" dirty="0" smtClean="0"/>
              <a:t>- thirst</a:t>
            </a:r>
          </a:p>
          <a:p>
            <a:r>
              <a:rPr lang="en-US" dirty="0" err="1" smtClean="0"/>
              <a:t>Aandhya</a:t>
            </a:r>
            <a:r>
              <a:rPr lang="en-US" dirty="0" smtClean="0"/>
              <a:t>-blindness </a:t>
            </a:r>
          </a:p>
          <a:p>
            <a:r>
              <a:rPr lang="en-US" dirty="0" err="1" smtClean="0"/>
              <a:t>Maranam</a:t>
            </a:r>
            <a:r>
              <a:rPr lang="en-US" dirty="0" smtClean="0"/>
              <a:t> - death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 err="1" smtClean="0"/>
              <a:t>Aahara</a:t>
            </a:r>
            <a:r>
              <a:rPr lang="en-US" sz="2800" dirty="0" smtClean="0"/>
              <a:t> </a:t>
            </a:r>
            <a:r>
              <a:rPr lang="en-US" sz="2800" dirty="0" err="1" smtClean="0"/>
              <a:t>Paka</a:t>
            </a:r>
            <a:r>
              <a:rPr lang="en-US" sz="2800" dirty="0" smtClean="0"/>
              <a:t> </a:t>
            </a:r>
            <a:r>
              <a:rPr lang="en-US" sz="2800" dirty="0" err="1" smtClean="0"/>
              <a:t>Krama</a:t>
            </a:r>
            <a:r>
              <a:rPr lang="en-US" sz="2800" dirty="0" smtClean="0"/>
              <a:t> takes </a:t>
            </a:r>
            <a:r>
              <a:rPr lang="en-US" sz="2800" dirty="0"/>
              <a:t>place in </a:t>
            </a:r>
            <a:r>
              <a:rPr lang="en-US" sz="2800" dirty="0" err="1" smtClean="0"/>
              <a:t>Annavaha</a:t>
            </a:r>
            <a:r>
              <a:rPr lang="en-US" sz="2800" dirty="0" smtClean="0"/>
              <a:t> </a:t>
            </a:r>
            <a:r>
              <a:rPr lang="en-US" sz="2800" dirty="0" err="1" smtClean="0"/>
              <a:t>Srotas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/>
            <a:r>
              <a:rPr lang="en-US" sz="2800" dirty="0"/>
              <a:t>In the same way the digestion </a:t>
            </a:r>
            <a:r>
              <a:rPr lang="en-US" sz="2800" dirty="0" smtClean="0"/>
              <a:t> takes </a:t>
            </a:r>
            <a:r>
              <a:rPr lang="en-US" sz="2800" dirty="0"/>
              <a:t>place in gastro intestinal tract 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Here </a:t>
            </a:r>
            <a:r>
              <a:rPr lang="en-US" sz="2800" dirty="0" err="1" smtClean="0"/>
              <a:t>Ahara</a:t>
            </a:r>
            <a:r>
              <a:rPr lang="en-US" sz="2800" dirty="0" smtClean="0"/>
              <a:t> </a:t>
            </a:r>
            <a:r>
              <a:rPr lang="en-US" sz="2800" dirty="0" err="1" smtClean="0"/>
              <a:t>Paka</a:t>
            </a:r>
            <a:r>
              <a:rPr lang="en-US" sz="2800" dirty="0" smtClean="0"/>
              <a:t> </a:t>
            </a:r>
            <a:r>
              <a:rPr lang="en-US" sz="2800" dirty="0" err="1" smtClean="0"/>
              <a:t>Referes</a:t>
            </a:r>
            <a:r>
              <a:rPr lang="en-US" sz="2800" dirty="0" smtClean="0"/>
              <a:t> as breakdown of </a:t>
            </a:r>
            <a:r>
              <a:rPr lang="en-US" sz="2800" dirty="0" err="1" smtClean="0"/>
              <a:t>Aahara</a:t>
            </a:r>
            <a:r>
              <a:rPr lang="en-US" sz="2800" dirty="0" smtClean="0"/>
              <a:t> taken </a:t>
            </a:r>
          </a:p>
          <a:p>
            <a:pPr algn="just"/>
            <a:r>
              <a:rPr lang="en-US" sz="2800" dirty="0" smtClean="0"/>
              <a:t>Digestion also refers the same as break down of food taken into micro substances that they can be absorbed .</a:t>
            </a:r>
          </a:p>
          <a:p>
            <a:pPr algn="just"/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VATA DOSHA  AS  MOVEMENTS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Gati</a:t>
            </a:r>
            <a:r>
              <a:rPr lang="en-US" dirty="0" smtClean="0"/>
              <a:t> of </a:t>
            </a:r>
            <a:r>
              <a:rPr lang="en-US" dirty="0" err="1" smtClean="0"/>
              <a:t>Aahara</a:t>
            </a:r>
            <a:r>
              <a:rPr lang="en-US" dirty="0" smtClean="0"/>
              <a:t> in </a:t>
            </a:r>
            <a:r>
              <a:rPr lang="en-US" dirty="0" err="1" smtClean="0"/>
              <a:t>Aahara</a:t>
            </a:r>
            <a:r>
              <a:rPr lang="en-US" dirty="0" smtClean="0"/>
              <a:t> </a:t>
            </a:r>
            <a:r>
              <a:rPr lang="en-US" dirty="0" err="1" smtClean="0"/>
              <a:t>Paka</a:t>
            </a:r>
            <a:r>
              <a:rPr lang="en-US" dirty="0" smtClean="0"/>
              <a:t> </a:t>
            </a:r>
            <a:r>
              <a:rPr lang="en-US" dirty="0" err="1" smtClean="0"/>
              <a:t>Krama</a:t>
            </a:r>
            <a:r>
              <a:rPr lang="en-US" dirty="0" smtClean="0"/>
              <a:t> is governed by </a:t>
            </a:r>
            <a:r>
              <a:rPr lang="en-US" dirty="0" err="1" smtClean="0"/>
              <a:t>Prana</a:t>
            </a:r>
            <a:r>
              <a:rPr lang="en-US" dirty="0" smtClean="0"/>
              <a:t>, </a:t>
            </a:r>
            <a:r>
              <a:rPr lang="en-US" dirty="0" err="1" smtClean="0"/>
              <a:t>Samaana</a:t>
            </a:r>
            <a:r>
              <a:rPr lang="en-US" dirty="0" smtClean="0"/>
              <a:t>, </a:t>
            </a:r>
            <a:r>
              <a:rPr lang="en-US" dirty="0" err="1" smtClean="0"/>
              <a:t>Apana</a:t>
            </a:r>
            <a:r>
              <a:rPr lang="en-US" dirty="0" smtClean="0"/>
              <a:t> </a:t>
            </a:r>
            <a:r>
              <a:rPr lang="en-US" dirty="0" err="1" smtClean="0"/>
              <a:t>Vayu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 the other hand the movements of food in the GIT governed by enteric nervous system , deglutition &amp; defecation reflex's.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CONTENTS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/>
              <a:t>Factors responsible for </a:t>
            </a:r>
            <a:r>
              <a:rPr lang="en-US" dirty="0" err="1"/>
              <a:t>Paka</a:t>
            </a:r>
            <a:endParaRPr lang="en-US" dirty="0"/>
          </a:p>
          <a:p>
            <a:r>
              <a:rPr lang="en-US" dirty="0"/>
              <a:t>Digestion</a:t>
            </a:r>
          </a:p>
          <a:p>
            <a:r>
              <a:rPr lang="en-US" dirty="0"/>
              <a:t>Discussion </a:t>
            </a:r>
          </a:p>
          <a:p>
            <a:r>
              <a:rPr lang="en-US" dirty="0"/>
              <a:t>Conclusion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19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22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900" dirty="0" smtClean="0">
                <a:latin typeface="Aharoni" pitchFamily="2" charset="-79"/>
                <a:cs typeface="Aharoni" pitchFamily="2" charset="-79"/>
              </a:rPr>
              <a:t>Pitta </a:t>
            </a:r>
            <a:r>
              <a:rPr lang="en-US" sz="3900" dirty="0" err="1" smtClean="0">
                <a:latin typeface="Aharoni" pitchFamily="2" charset="-79"/>
                <a:cs typeface="Aharoni" pitchFamily="2" charset="-79"/>
              </a:rPr>
              <a:t>dosha</a:t>
            </a:r>
            <a:r>
              <a:rPr lang="en-US" sz="3900" dirty="0" smtClean="0">
                <a:latin typeface="Aharoni" pitchFamily="2" charset="-79"/>
                <a:cs typeface="Aharoni" pitchFamily="2" charset="-79"/>
              </a:rPr>
              <a:t> as enzymes/secretions </a:t>
            </a:r>
            <a:endParaRPr lang="en-US" sz="39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pachana</a:t>
            </a:r>
            <a:r>
              <a:rPr lang="en-US" dirty="0"/>
              <a:t> of consumed </a:t>
            </a:r>
            <a:r>
              <a:rPr lang="en-US" dirty="0" err="1"/>
              <a:t>aahara</a:t>
            </a:r>
            <a:r>
              <a:rPr lang="en-US" dirty="0"/>
              <a:t> is taken by </a:t>
            </a:r>
            <a:r>
              <a:rPr lang="en-US" dirty="0" err="1"/>
              <a:t>paachaka</a:t>
            </a:r>
            <a:r>
              <a:rPr lang="en-US" dirty="0"/>
              <a:t> pitta and pitta </a:t>
            </a:r>
            <a:r>
              <a:rPr lang="en-US" dirty="0" err="1"/>
              <a:t>dhara</a:t>
            </a:r>
            <a:r>
              <a:rPr lang="en-US" dirty="0"/>
              <a:t> </a:t>
            </a:r>
            <a:r>
              <a:rPr lang="en-US" dirty="0" err="1"/>
              <a:t>kala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On the other hand the digestion of consumed food is taken by enzymes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Kapha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dosha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as mucus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membarane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r>
              <a:rPr lang="en-US" sz="2800" dirty="0" err="1"/>
              <a:t>Aahara</a:t>
            </a:r>
            <a:r>
              <a:rPr lang="en-US" sz="2800" dirty="0"/>
              <a:t> gets </a:t>
            </a:r>
            <a:r>
              <a:rPr lang="en-US" sz="2800" dirty="0" err="1"/>
              <a:t>kledatha</a:t>
            </a:r>
            <a:r>
              <a:rPr lang="en-US" sz="2800" dirty="0"/>
              <a:t> due to </a:t>
            </a:r>
            <a:r>
              <a:rPr lang="en-US" sz="2800" dirty="0" err="1"/>
              <a:t>kapha</a:t>
            </a:r>
            <a:r>
              <a:rPr lang="en-US" sz="2800" dirty="0"/>
              <a:t> .</a:t>
            </a:r>
          </a:p>
          <a:p>
            <a:r>
              <a:rPr lang="en-US" sz="2800" dirty="0"/>
              <a:t>In the same way the food gets moistening by mucus.</a:t>
            </a:r>
          </a:p>
          <a:p>
            <a:r>
              <a:rPr lang="en-US" sz="2800" dirty="0" smtClean="0"/>
              <a:t>And gets breakdown easily.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1440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473476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functions of </a:t>
            </a:r>
            <a:r>
              <a:rPr lang="en-US" sz="2400" i="1" dirty="0" err="1"/>
              <a:t>Samana</a:t>
            </a:r>
            <a:r>
              <a:rPr lang="en-US" sz="2400" i="1" dirty="0"/>
              <a:t> </a:t>
            </a:r>
            <a:r>
              <a:rPr lang="en-US" sz="2400" i="1" dirty="0" err="1"/>
              <a:t>Vata</a:t>
            </a:r>
            <a:r>
              <a:rPr lang="en-US" sz="2400" i="1" dirty="0"/>
              <a:t> </a:t>
            </a:r>
            <a:r>
              <a:rPr lang="en-US" sz="2400" dirty="0"/>
              <a:t>is said to be </a:t>
            </a:r>
            <a:r>
              <a:rPr lang="en-US" sz="2400" i="1" dirty="0" err="1" smtClean="0"/>
              <a:t>Grahana</a:t>
            </a:r>
            <a:r>
              <a:rPr lang="en-US" sz="2400" i="1" dirty="0" smtClean="0"/>
              <a:t>,</a:t>
            </a:r>
            <a:r>
              <a:rPr lang="en-US" sz="2400" i="1" dirty="0"/>
              <a:t> </a:t>
            </a:r>
            <a:r>
              <a:rPr lang="en-US" sz="2400" i="1" dirty="0" err="1" smtClean="0"/>
              <a:t>Pachana</a:t>
            </a:r>
            <a:r>
              <a:rPr lang="en-US" sz="2400" i="1" dirty="0" smtClean="0"/>
              <a:t>,</a:t>
            </a:r>
            <a:r>
              <a:rPr lang="en-US" sz="2400" i="1" dirty="0"/>
              <a:t> </a:t>
            </a:r>
            <a:r>
              <a:rPr lang="en-US" sz="2400" i="1" dirty="0" err="1" smtClean="0"/>
              <a:t>Vivechana</a:t>
            </a:r>
            <a:r>
              <a:rPr lang="en-US" sz="2400" i="1" dirty="0" smtClean="0"/>
              <a:t>,</a:t>
            </a:r>
            <a:r>
              <a:rPr lang="en-US" sz="2400" i="1" dirty="0"/>
              <a:t> </a:t>
            </a:r>
            <a:r>
              <a:rPr lang="en-US" sz="2400" i="1" dirty="0" err="1" smtClean="0"/>
              <a:t>Munchana</a:t>
            </a:r>
            <a:r>
              <a:rPr lang="en-US" sz="2400" i="1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 ingested food.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myenteric</a:t>
            </a:r>
            <a:r>
              <a:rPr lang="en-US" sz="2400" dirty="0"/>
              <a:t> plexus, or plexus of </a:t>
            </a:r>
            <a:r>
              <a:rPr lang="en-US" sz="2400" dirty="0" err="1"/>
              <a:t>Auerbach</a:t>
            </a:r>
            <a:r>
              <a:rPr lang="en-US" sz="2400" dirty="0"/>
              <a:t>, is </a:t>
            </a:r>
            <a:r>
              <a:rPr lang="en-US" sz="2400" dirty="0" smtClean="0"/>
              <a:t>located between </a:t>
            </a:r>
            <a:r>
              <a:rPr lang="en-US" sz="2400" dirty="0"/>
              <a:t>the longitudinal and circular smooth muscle layers </a:t>
            </a:r>
            <a:r>
              <a:rPr lang="en-US" sz="2400" dirty="0" smtClean="0"/>
              <a:t>of the </a:t>
            </a:r>
            <a:r>
              <a:rPr lang="en-US" sz="2400" dirty="0" err="1"/>
              <a:t>muscularis</a:t>
            </a:r>
            <a:r>
              <a:rPr lang="en-US" sz="2400" dirty="0"/>
              <a:t>, this plexus controls GI tract </a:t>
            </a:r>
            <a:r>
              <a:rPr lang="en-US" sz="2400" dirty="0" smtClean="0"/>
              <a:t>motility, particularly </a:t>
            </a:r>
            <a:r>
              <a:rPr lang="en-US" sz="2400" dirty="0"/>
              <a:t>the frequency and strength of contraction.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857923"/>
            <a:ext cx="8915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i="1" dirty="0"/>
              <a:t>Agni </a:t>
            </a:r>
            <a:r>
              <a:rPr lang="en-US" sz="2300" dirty="0"/>
              <a:t>converts food in the form of energy, which is responsible for all the vital </a:t>
            </a:r>
            <a:endParaRPr lang="en-US" sz="2300" dirty="0" smtClean="0"/>
          </a:p>
          <a:p>
            <a:r>
              <a:rPr lang="en-US" sz="2300" dirty="0" smtClean="0"/>
              <a:t>       functions </a:t>
            </a:r>
            <a:r>
              <a:rPr lang="en-US" sz="2300" dirty="0"/>
              <a:t>of our </a:t>
            </a:r>
            <a:r>
              <a:rPr lang="en-US" sz="2300" dirty="0" smtClean="0"/>
              <a:t>body.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300" i="1" dirty="0"/>
              <a:t>Agni </a:t>
            </a:r>
            <a:r>
              <a:rPr lang="en-US" sz="2300" dirty="0"/>
              <a:t>is the invariable agent in the process of </a:t>
            </a:r>
            <a:r>
              <a:rPr lang="en-US" sz="2300" i="1" dirty="0" err="1"/>
              <a:t>ahara</a:t>
            </a:r>
            <a:r>
              <a:rPr lang="en-US" sz="2300" i="1" dirty="0"/>
              <a:t> </a:t>
            </a:r>
            <a:r>
              <a:rPr lang="en-US" sz="2300" i="1" dirty="0" err="1"/>
              <a:t>paka</a:t>
            </a:r>
            <a:r>
              <a:rPr lang="en-US" sz="2300" i="1" dirty="0"/>
              <a:t> </a:t>
            </a:r>
            <a:r>
              <a:rPr lang="en-US" sz="2300" dirty="0"/>
              <a:t>(metabolic transformations). </a:t>
            </a:r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i="1" dirty="0"/>
              <a:t>Agni </a:t>
            </a:r>
            <a:r>
              <a:rPr lang="en-US" sz="2300" dirty="0"/>
              <a:t>means it is a substance responsible for digestion and metabolism </a:t>
            </a:r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i="1" dirty="0"/>
              <a:t>Ayurveda </a:t>
            </a:r>
            <a:r>
              <a:rPr lang="en-US" sz="2300" dirty="0"/>
              <a:t>signifies its relevance with modern physiology of digestion and metabolism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To conclude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aahara </a:t>
            </a:r>
            <a:r>
              <a:rPr lang="en-US" sz="2800" dirty="0" err="1" smtClean="0"/>
              <a:t>paka</a:t>
            </a:r>
            <a:r>
              <a:rPr lang="en-US" sz="2800" dirty="0" smtClean="0"/>
              <a:t> </a:t>
            </a:r>
            <a:r>
              <a:rPr lang="en-US" sz="2800" dirty="0" err="1" smtClean="0"/>
              <a:t>krama</a:t>
            </a:r>
            <a:r>
              <a:rPr lang="en-US" sz="2800" dirty="0" smtClean="0"/>
              <a:t> is nothing but the digestion of food 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Ahara</a:t>
            </a:r>
            <a:r>
              <a:rPr lang="en-US" sz="2800" dirty="0" smtClean="0"/>
              <a:t> </a:t>
            </a:r>
            <a:r>
              <a:rPr lang="en-US" sz="2800" dirty="0" err="1" smtClean="0"/>
              <a:t>paka</a:t>
            </a:r>
            <a:r>
              <a:rPr lang="en-US" sz="2800" dirty="0" smtClean="0"/>
              <a:t> mainly depends on </a:t>
            </a:r>
            <a:r>
              <a:rPr lang="en-US" sz="2800" dirty="0" err="1" smtClean="0"/>
              <a:t>agni</a:t>
            </a:r>
            <a:r>
              <a:rPr lang="en-US" sz="2800" dirty="0" smtClean="0"/>
              <a:t>, </a:t>
            </a:r>
            <a:r>
              <a:rPr lang="en-US" sz="2800" dirty="0" err="1" smtClean="0"/>
              <a:t>doshas,kalaa</a:t>
            </a:r>
            <a:r>
              <a:rPr lang="en-US" sz="2800" dirty="0" smtClean="0"/>
              <a:t> ,</a:t>
            </a:r>
            <a:r>
              <a:rPr lang="en-US" sz="2800" dirty="0" err="1" smtClean="0"/>
              <a:t>parinamakara</a:t>
            </a:r>
            <a:r>
              <a:rPr lang="en-US" sz="2800" dirty="0" smtClean="0"/>
              <a:t> </a:t>
            </a:r>
            <a:r>
              <a:rPr lang="en-US" sz="2800" dirty="0" err="1" smtClean="0"/>
              <a:t>bahavas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srotas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/>
              <a:t>Hences</a:t>
            </a:r>
            <a:r>
              <a:rPr lang="en-US" sz="2800" dirty="0"/>
              <a:t> the factors responsible for </a:t>
            </a:r>
            <a:r>
              <a:rPr lang="en-US" sz="2800" dirty="0" err="1"/>
              <a:t>aahara</a:t>
            </a:r>
            <a:r>
              <a:rPr lang="en-US" sz="2800" dirty="0"/>
              <a:t> </a:t>
            </a:r>
            <a:r>
              <a:rPr lang="en-US" sz="2800" dirty="0" err="1"/>
              <a:t>paka</a:t>
            </a:r>
            <a:r>
              <a:rPr lang="en-US" sz="2800" dirty="0"/>
              <a:t> and the factors responsible for digestion can be related to each other.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30480"/>
            <a:ext cx="4953000" cy="49072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5410200"/>
            <a:ext cx="50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Decide what u wan to 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90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INTRODUCTION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915400" cy="457200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err="1" smtClean="0">
                <a:solidFill>
                  <a:schemeClr val="tx1"/>
                </a:solidFill>
              </a:rPr>
              <a:t>Ahara</a:t>
            </a:r>
            <a:r>
              <a:rPr lang="en-US" sz="2600" dirty="0" smtClean="0">
                <a:solidFill>
                  <a:schemeClr val="tx1"/>
                </a:solidFill>
              </a:rPr>
              <a:t> is one of the three significant pillars of Ayurveda.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According </a:t>
            </a:r>
            <a:r>
              <a:rPr lang="en-US" sz="2600" dirty="0">
                <a:solidFill>
                  <a:schemeClr val="tx1"/>
                </a:solidFill>
              </a:rPr>
              <a:t>to </a:t>
            </a:r>
            <a:r>
              <a:rPr lang="en-US" sz="2600" i="1" dirty="0">
                <a:solidFill>
                  <a:schemeClr val="tx1"/>
                </a:solidFill>
              </a:rPr>
              <a:t>Ayurveda </a:t>
            </a:r>
            <a:r>
              <a:rPr lang="en-US" sz="2600" dirty="0">
                <a:solidFill>
                  <a:schemeClr val="tx1"/>
                </a:solidFill>
              </a:rPr>
              <a:t>"</a:t>
            </a:r>
            <a:r>
              <a:rPr lang="en-US" sz="2600" i="1" dirty="0" err="1">
                <a:solidFill>
                  <a:schemeClr val="tx1"/>
                </a:solidFill>
              </a:rPr>
              <a:t>Sarvam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dravyam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Panchabhautikam</a:t>
            </a:r>
            <a:r>
              <a:rPr lang="en-US" sz="2600" dirty="0">
                <a:solidFill>
                  <a:schemeClr val="tx1"/>
                </a:solidFill>
              </a:rPr>
              <a:t>" </a:t>
            </a:r>
            <a:r>
              <a:rPr lang="en-US" sz="2600" dirty="0" err="1">
                <a:solidFill>
                  <a:schemeClr val="tx1"/>
                </a:solidFill>
              </a:rPr>
              <a:t>i.e</a:t>
            </a:r>
            <a:r>
              <a:rPr lang="en-US" sz="2600" dirty="0">
                <a:solidFill>
                  <a:schemeClr val="tx1"/>
                </a:solidFill>
              </a:rPr>
              <a:t> all creation arises out of five great elements known as </a:t>
            </a:r>
            <a:r>
              <a:rPr lang="en-US" sz="2600" i="1" dirty="0" err="1" smtClean="0">
                <a:solidFill>
                  <a:schemeClr val="tx1"/>
                </a:solidFill>
              </a:rPr>
              <a:t>Mahabhutas</a:t>
            </a:r>
            <a:r>
              <a:rPr lang="en-US" sz="26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 </a:t>
            </a: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en-US" sz="2600" dirty="0" smtClean="0">
                <a:solidFill>
                  <a:schemeClr val="tx1"/>
                </a:solidFill>
              </a:rPr>
              <a:t>his </a:t>
            </a:r>
            <a:r>
              <a:rPr lang="en-US" sz="2600" i="1" dirty="0" err="1" smtClean="0">
                <a:solidFill>
                  <a:schemeClr val="tx1"/>
                </a:solidFill>
              </a:rPr>
              <a:t>Pancabautika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</a:rPr>
              <a:t>Sharira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various </a:t>
            </a:r>
            <a:r>
              <a:rPr lang="en-US" sz="2600" i="1" dirty="0" err="1" smtClean="0">
                <a:solidFill>
                  <a:schemeClr val="tx1"/>
                </a:solidFill>
              </a:rPr>
              <a:t>Paka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(</a:t>
            </a:r>
            <a:r>
              <a:rPr lang="en-US" sz="2600" dirty="0">
                <a:solidFill>
                  <a:schemeClr val="tx1"/>
                </a:solidFill>
              </a:rPr>
              <a:t>metabolic </a:t>
            </a:r>
            <a:r>
              <a:rPr lang="en-US" sz="2600" dirty="0" smtClean="0">
                <a:solidFill>
                  <a:schemeClr val="tx1"/>
                </a:solidFill>
              </a:rPr>
              <a:t>      transformations</a:t>
            </a:r>
            <a:r>
              <a:rPr lang="en-US" sz="2600" dirty="0">
                <a:solidFill>
                  <a:schemeClr val="tx1"/>
                </a:solidFill>
              </a:rPr>
              <a:t>) are going on continuously.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Cotn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..</a:t>
            </a:r>
          </a:p>
          <a:p>
            <a:endParaRPr lang="en-US" sz="2400" dirty="0" smtClean="0"/>
          </a:p>
          <a:p>
            <a:r>
              <a:rPr lang="en-US" sz="2600" dirty="0" err="1" smtClean="0"/>
              <a:t>Paka</a:t>
            </a:r>
            <a:r>
              <a:rPr lang="en-US" sz="2600" dirty="0" smtClean="0"/>
              <a:t> is digestion of ingested food materials. It involves changing from structure and taste .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Agni is a key factor in transformation of consumed </a:t>
            </a:r>
            <a:r>
              <a:rPr lang="en-US" sz="2600" dirty="0" smtClean="0"/>
              <a:t> </a:t>
            </a:r>
            <a:r>
              <a:rPr lang="en-US" sz="2600" i="1" dirty="0" err="1" smtClean="0"/>
              <a:t>Ahara</a:t>
            </a:r>
            <a:r>
              <a:rPr lang="en-US" sz="2600" i="1" dirty="0"/>
              <a:t>.</a:t>
            </a:r>
            <a:endParaRPr lang="en-US" sz="2600" i="1" dirty="0" smtClean="0"/>
          </a:p>
          <a:p>
            <a:pPr marL="0" indent="0">
              <a:buNone/>
            </a:pPr>
            <a:endParaRPr lang="en-US" sz="2600" i="1" dirty="0"/>
          </a:p>
          <a:p>
            <a:r>
              <a:rPr lang="en-US" sz="2600" dirty="0"/>
              <a:t> Digestion  involves the breakdown of food into smaller and smaller components, until they can be absorbed and assimilated into the body.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Aahara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To Be Consumed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7"/>
            <a:ext cx="8229600" cy="4525963"/>
          </a:xfrm>
        </p:spPr>
        <p:txBody>
          <a:bodyPr/>
          <a:lstStyle/>
          <a:p>
            <a:r>
              <a:rPr lang="hi-IN" dirty="0"/>
              <a:t>तत्र </a:t>
            </a:r>
            <a:r>
              <a:rPr lang="hi-IN" dirty="0" smtClean="0"/>
              <a:t> </a:t>
            </a:r>
            <a:r>
              <a:rPr lang="hi-IN" dirty="0"/>
              <a:t>पाञ्चभौतिकस्य चतुर्विधस्य षड्रसस्य </a:t>
            </a:r>
            <a:r>
              <a:rPr lang="hi-IN" baseline="30000" dirty="0"/>
              <a:t>[</a:t>
            </a:r>
            <a:r>
              <a:rPr lang="hi-IN" baseline="30000" dirty="0">
                <a:hlinkClick r:id="rId3"/>
              </a:rPr>
              <a:t>२</a:t>
            </a:r>
            <a:r>
              <a:rPr lang="hi-IN" baseline="30000" dirty="0"/>
              <a:t>]</a:t>
            </a:r>
            <a:r>
              <a:rPr lang="hi-IN" dirty="0"/>
              <a:t> द्विविधवीर्यस्याष्टविधवीर्यस्य वाऽनेकगुणस्योपयुक्तस्याहारस्य सम्यक्परिणतस्य यस्तेजोभूतः सारः परमसूक्ष्मः स `रसः’ </a:t>
            </a:r>
            <a:r>
              <a:rPr lang="hi-IN" dirty="0" smtClean="0"/>
              <a:t>इत्युच्यते</a:t>
            </a:r>
            <a:r>
              <a:rPr lang="en-US" dirty="0" smtClean="0"/>
              <a:t>||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Su </a:t>
            </a:r>
            <a:r>
              <a:rPr lang="en-US" dirty="0" err="1" smtClean="0"/>
              <a:t>su</a:t>
            </a:r>
            <a:r>
              <a:rPr lang="en-US" dirty="0" smtClean="0"/>
              <a:t> 14/3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1533266"/>
              </p:ext>
            </p:extLst>
          </p:nvPr>
        </p:nvGraphicFramePr>
        <p:xfrm>
          <a:off x="179512" y="116632"/>
          <a:ext cx="856895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3" descr="animatedUfi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623" y="4054726"/>
            <a:ext cx="2520280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6238"/>
            <a:ext cx="8229600" cy="868362"/>
          </a:xfrm>
        </p:spPr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Paka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krama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4906963"/>
          </a:xfrm>
        </p:spPr>
        <p:txBody>
          <a:bodyPr/>
          <a:lstStyle/>
          <a:p>
            <a:r>
              <a:rPr lang="hi-IN" dirty="0"/>
              <a:t>अन्नमादानकर्मा तु प्राणः कोष्ठं प्रकर्षति| </a:t>
            </a:r>
            <a:br>
              <a:rPr lang="hi-IN" dirty="0"/>
            </a:br>
            <a:r>
              <a:rPr lang="hi-IN" dirty="0"/>
              <a:t>तद्द्रवैर्भिन्नसङ्घातं स्नेहेन मृदुतां गतम्||६|| </a:t>
            </a:r>
            <a:br>
              <a:rPr lang="hi-IN" dirty="0"/>
            </a:br>
            <a:r>
              <a:rPr lang="hi-IN" dirty="0"/>
              <a:t>समानेनावधूतोऽग्निरुदर्यः </a:t>
            </a:r>
            <a:r>
              <a:rPr lang="hi-IN" dirty="0" smtClean="0"/>
              <a:t> </a:t>
            </a:r>
            <a:r>
              <a:rPr lang="hi-IN" dirty="0"/>
              <a:t>पवनोद्वहः| </a:t>
            </a:r>
            <a:br>
              <a:rPr lang="hi-IN" dirty="0"/>
            </a:br>
            <a:r>
              <a:rPr lang="hi-IN" dirty="0"/>
              <a:t>काले भुक्तं समं सम्यक् पचत्यायुर्विवृद्धये||७|| </a:t>
            </a:r>
            <a:br>
              <a:rPr lang="hi-IN" dirty="0"/>
            </a:br>
            <a:r>
              <a:rPr lang="hi-IN" dirty="0"/>
              <a:t>एवं रसमलायान्नमाशयस्थमधः स्थितः| </a:t>
            </a:r>
            <a:br>
              <a:rPr lang="hi-IN" dirty="0"/>
            </a:br>
            <a:r>
              <a:rPr lang="hi-IN" dirty="0"/>
              <a:t>पचत्यग्निर्यथा स्थाल्यामोदनायाम्बुतण्डुलम्||८|| </a:t>
            </a:r>
            <a:r>
              <a:rPr lang="en-US" dirty="0" smtClean="0"/>
              <a:t>                                                                                                                      						ch.ci 15/6-8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1495</Words>
  <Application>Microsoft Office PowerPoint</Application>
  <PresentationFormat>On-screen Show (4:3)</PresentationFormat>
  <Paragraphs>322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THE PROCESS OF AHARA PAKA AND DIGESTION</vt:lpstr>
      <vt:lpstr>PowerPoint Presentation</vt:lpstr>
      <vt:lpstr>INTRODUCTION</vt:lpstr>
      <vt:lpstr>PowerPoint Presentation</vt:lpstr>
      <vt:lpstr>Aahara To Be Consumed </vt:lpstr>
      <vt:lpstr>PowerPoint Presentation</vt:lpstr>
      <vt:lpstr>Paka krama</vt:lpstr>
      <vt:lpstr>Paka krama</vt:lpstr>
      <vt:lpstr>FACTORS RESPONSIBLE FOR PAKA</vt:lpstr>
      <vt:lpstr>FACTORS RESPONSIBLE FOR PAKA</vt:lpstr>
      <vt:lpstr>Agni</vt:lpstr>
      <vt:lpstr>kala</vt:lpstr>
      <vt:lpstr>Cont…..</vt:lpstr>
      <vt:lpstr>Parinamakara bavas</vt:lpstr>
      <vt:lpstr>PowerPoint Presentation</vt:lpstr>
      <vt:lpstr>Srotas</vt:lpstr>
      <vt:lpstr>PowerPoint Presentation</vt:lpstr>
      <vt:lpstr>Digestion </vt:lpstr>
      <vt:lpstr>GI Tract Is Formed By Two Types Of Organs</vt:lpstr>
      <vt:lpstr>The Functions Of Digestive System Include: </vt:lpstr>
      <vt:lpstr>Cont…</vt:lpstr>
      <vt:lpstr>WALL OF GASTROINTESTINAL TRACT</vt:lpstr>
      <vt:lpstr>NERVE SUPPLY TO GASTROINTESTINAL TRACT</vt:lpstr>
      <vt:lpstr>Digestion</vt:lpstr>
      <vt:lpstr>Secretions of Digestion</vt:lpstr>
      <vt:lpstr>Digestion</vt:lpstr>
      <vt:lpstr>Digestion</vt:lpstr>
      <vt:lpstr>Digestion</vt:lpstr>
      <vt:lpstr>Digestion</vt:lpstr>
      <vt:lpstr>The Final Stage</vt:lpstr>
      <vt:lpstr>Digestion</vt:lpstr>
      <vt:lpstr>Peristalsis </vt:lpstr>
      <vt:lpstr>Segmentation</vt:lpstr>
      <vt:lpstr>Sphincter Contractions</vt:lpstr>
      <vt:lpstr>Applied Aspects </vt:lpstr>
      <vt:lpstr>Discussion </vt:lpstr>
      <vt:lpstr>VATA DOSHA  AS  MOVEMENTS </vt:lpstr>
      <vt:lpstr>Pitta dosha as enzymes/secretions </vt:lpstr>
      <vt:lpstr>Kapha dosha as mucus membarane</vt:lpstr>
      <vt:lpstr>PowerPoint Presentation</vt:lpstr>
      <vt:lpstr>PowerPoint Presentation</vt:lpstr>
      <vt:lpstr>To conclude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AHARA PAKA KRAMA AND DIGESTION</dc:title>
  <dc:creator>Dr.mrinal.N.R</dc:creator>
  <cp:lastModifiedBy>hp</cp:lastModifiedBy>
  <cp:revision>59</cp:revision>
  <dcterms:created xsi:type="dcterms:W3CDTF">2006-08-16T00:00:00Z</dcterms:created>
  <dcterms:modified xsi:type="dcterms:W3CDTF">2020-03-28T07:12:21Z</dcterms:modified>
</cp:coreProperties>
</file>