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4" r:id="rId4"/>
    <p:sldId id="263" r:id="rId5"/>
    <p:sldId id="262" r:id="rId6"/>
    <p:sldId id="261" r:id="rId7"/>
    <p:sldId id="260" r:id="rId8"/>
    <p:sldId id="259" r:id="rId9"/>
    <p:sldId id="268" r:id="rId10"/>
    <p:sldId id="272" r:id="rId11"/>
    <p:sldId id="271" r:id="rId12"/>
    <p:sldId id="270" r:id="rId13"/>
    <p:sldId id="269" r:id="rId14"/>
    <p:sldId id="267" r:id="rId15"/>
    <p:sldId id="258" r:id="rId16"/>
    <p:sldId id="273" r:id="rId17"/>
    <p:sldId id="274" r:id="rId18"/>
    <p:sldId id="277"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8B24F0-7427-436A-96E4-5E5657017BA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B24F0-7427-436A-96E4-5E5657017BA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B24F0-7427-436A-96E4-5E5657017BA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8B24F0-7427-436A-96E4-5E5657017BA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8B24F0-7427-436A-96E4-5E5657017BAD}" type="datetimeFigureOut">
              <a:rPr lang="en-US" smtClean="0"/>
              <a:pPr/>
              <a:t>4/8/2020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8B24F0-7427-436A-96E4-5E5657017BAD}"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8B24F0-7427-436A-96E4-5E5657017BAD}" type="datetimeFigureOut">
              <a:rPr lang="en-US" smtClean="0"/>
              <a:pPr/>
              <a:t>4/8/2020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8B24F0-7427-436A-96E4-5E5657017BAD}" type="datetimeFigureOut">
              <a:rPr lang="en-US" smtClean="0"/>
              <a:pPr/>
              <a:t>4/8/2020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B24F0-7427-436A-96E4-5E5657017BAD}" type="datetimeFigureOut">
              <a:rPr lang="en-US" smtClean="0"/>
              <a:pPr/>
              <a:t>4/8/2020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B24F0-7427-436A-96E4-5E5657017BAD}"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8B24F0-7427-436A-96E4-5E5657017BAD}" type="datetimeFigureOut">
              <a:rPr lang="en-US" smtClean="0"/>
              <a:pPr/>
              <a:t>4/8/2020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4157A-12F8-405A-B018-103EAD8504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B24F0-7427-436A-96E4-5E5657017BAD}" type="datetimeFigureOut">
              <a:rPr lang="en-US" smtClean="0"/>
              <a:pPr/>
              <a:t>4/8/2020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4157A-12F8-405A-B018-103EAD8504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b="1" i="1" dirty="0" smtClean="0"/>
              <a:t>            </a:t>
            </a:r>
            <a:r>
              <a:rPr lang="en-US" sz="6600" b="1" i="1" dirty="0" smtClean="0"/>
              <a:t>TRISHNA </a:t>
            </a:r>
            <a:r>
              <a:rPr lang="en-US" sz="6600" b="1" i="1" dirty="0" smtClean="0"/>
              <a:t>ROGA</a:t>
            </a:r>
          </a:p>
          <a:p>
            <a:pPr>
              <a:buNone/>
            </a:pPr>
            <a:endParaRPr lang="en-US" sz="6600" b="1" i="1" dirty="0" smtClean="0"/>
          </a:p>
          <a:p>
            <a:pPr>
              <a:buNone/>
            </a:pPr>
            <a:r>
              <a:rPr lang="en-US" sz="2800" dirty="0" smtClean="0"/>
              <a:t>By </a:t>
            </a:r>
            <a:endParaRPr lang="en-US" sz="2800" dirty="0" smtClean="0"/>
          </a:p>
          <a:p>
            <a:pPr>
              <a:buNone/>
            </a:pPr>
            <a:r>
              <a:rPr lang="en-US" sz="2800" dirty="0" err="1" smtClean="0"/>
              <a:t>Dr.Mahantesh</a:t>
            </a:r>
            <a:r>
              <a:rPr lang="en-US" sz="2800" dirty="0" smtClean="0"/>
              <a:t> </a:t>
            </a:r>
            <a:r>
              <a:rPr lang="en-US" sz="2800" dirty="0" err="1" smtClean="0"/>
              <a:t>Nimbal</a:t>
            </a:r>
            <a:r>
              <a:rPr lang="en-US" sz="2800" dirty="0" smtClean="0"/>
              <a:t> </a:t>
            </a:r>
          </a:p>
          <a:p>
            <a:pPr>
              <a:buNone/>
            </a:pPr>
            <a:r>
              <a:rPr lang="en-US" sz="2800" dirty="0" smtClean="0"/>
              <a:t>Asst Professor Dept of </a:t>
            </a:r>
            <a:r>
              <a:rPr lang="en-US" sz="2800" dirty="0" err="1" smtClean="0"/>
              <a:t>Panchakarma</a:t>
            </a:r>
            <a:endParaRPr lang="en-US" sz="2800" dirty="0" smtClean="0"/>
          </a:p>
          <a:p>
            <a:pPr>
              <a:buNone/>
            </a:pPr>
            <a:r>
              <a:rPr lang="en-US" sz="2800" dirty="0" smtClean="0"/>
              <a:t>SMVVS </a:t>
            </a:r>
            <a:r>
              <a:rPr lang="en-US" sz="2800" dirty="0" smtClean="0"/>
              <a:t>RKM AMC </a:t>
            </a:r>
            <a:r>
              <a:rPr lang="en-US" sz="2800" dirty="0" err="1" smtClean="0"/>
              <a:t>Vijayapur</a:t>
            </a:r>
            <a:endParaRPr lang="en-US" sz="2800" i="1" dirty="0"/>
          </a:p>
          <a:p>
            <a:pPr>
              <a:buNone/>
            </a:pPr>
            <a:endParaRPr lang="en-US" sz="6600"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a:t>
            </a:r>
            <a:r>
              <a:rPr lang="en-US" b="1" dirty="0" err="1" smtClean="0"/>
              <a:t>Kaphaja</a:t>
            </a:r>
            <a:r>
              <a:rPr lang="en-US" b="1" dirty="0" smtClean="0"/>
              <a:t> </a:t>
            </a:r>
            <a:r>
              <a:rPr lang="en-US" b="1" dirty="0" err="1"/>
              <a:t>Trishna</a:t>
            </a:r>
            <a:r>
              <a:rPr lang="en-US" b="1" dirty="0"/>
              <a:t> </a:t>
            </a:r>
            <a:r>
              <a:rPr lang="en-US" b="1" dirty="0" err="1"/>
              <a:t>Lakshana</a:t>
            </a:r>
            <a:endParaRPr lang="en-US" dirty="0"/>
          </a:p>
          <a:p>
            <a:pPr>
              <a:buNone/>
            </a:pPr>
            <a:r>
              <a:rPr lang="en-US" dirty="0" smtClean="0"/>
              <a:t>Edema </a:t>
            </a:r>
            <a:r>
              <a:rPr lang="en-US" dirty="0"/>
              <a:t>on extremities</a:t>
            </a:r>
          </a:p>
          <a:p>
            <a:pPr>
              <a:buNone/>
            </a:pPr>
            <a:r>
              <a:rPr lang="en-US" dirty="0" smtClean="0"/>
              <a:t>Heaviness </a:t>
            </a:r>
            <a:r>
              <a:rPr lang="en-US" dirty="0"/>
              <a:t>in the body</a:t>
            </a:r>
          </a:p>
          <a:p>
            <a:pPr>
              <a:buNone/>
            </a:pPr>
            <a:r>
              <a:rPr lang="en-US" dirty="0" smtClean="0"/>
              <a:t>Vomiting</a:t>
            </a:r>
            <a:endParaRPr lang="en-US" dirty="0"/>
          </a:p>
          <a:p>
            <a:pPr>
              <a:buNone/>
            </a:pPr>
            <a:r>
              <a:rPr lang="en-US" dirty="0" smtClean="0"/>
              <a:t>Anorexia </a:t>
            </a:r>
            <a:r>
              <a:rPr lang="en-US" dirty="0"/>
              <a:t>with indigestion</a:t>
            </a:r>
          </a:p>
          <a:p>
            <a:pPr>
              <a:buNone/>
            </a:pPr>
            <a:r>
              <a:rPr lang="en-US" dirty="0" smtClean="0"/>
              <a:t>Throat </a:t>
            </a:r>
            <a:r>
              <a:rPr lang="en-US" dirty="0"/>
              <a:t>smeared with mucus</a:t>
            </a:r>
          </a:p>
          <a:p>
            <a:pPr>
              <a:buNone/>
            </a:pPr>
            <a:r>
              <a:rPr lang="en-US" dirty="0" smtClean="0"/>
              <a:t>Slimy </a:t>
            </a:r>
            <a:r>
              <a:rPr lang="en-US" dirty="0"/>
              <a:t>feeling in the mouth</a:t>
            </a:r>
          </a:p>
          <a:p>
            <a:pPr>
              <a:buNone/>
            </a:pPr>
            <a:r>
              <a:rPr lang="en-US" dirty="0" smtClean="0"/>
              <a:t>Sweet </a:t>
            </a:r>
            <a:r>
              <a:rPr lang="en-US" dirty="0"/>
              <a:t>taste </a:t>
            </a:r>
          </a:p>
          <a:p>
            <a:pPr>
              <a:buNone/>
            </a:pPr>
            <a:r>
              <a:rPr lang="en-US" dirty="0" smtClean="0"/>
              <a:t>Severe </a:t>
            </a:r>
            <a:r>
              <a:rPr lang="en-US" dirty="0"/>
              <a:t>emaciation</a:t>
            </a:r>
          </a:p>
          <a:p>
            <a:pPr>
              <a:buNone/>
            </a:pPr>
            <a:r>
              <a:rPr lang="en-US" dirty="0" smtClean="0"/>
              <a:t>Sleepy</a:t>
            </a:r>
            <a:endParaRPr lang="en-US" dirty="0"/>
          </a:p>
          <a:p>
            <a:pPr>
              <a:buNone/>
            </a:pPr>
            <a:r>
              <a:rPr lang="en-US" dirty="0" smtClean="0"/>
              <a:t>Fever </a:t>
            </a:r>
            <a:r>
              <a:rPr lang="en-US" dirty="0"/>
              <a:t>with rigors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a:t>
            </a:r>
            <a:r>
              <a:rPr lang="en-US" b="1" dirty="0" err="1" smtClean="0"/>
              <a:t>Rasakshayaja</a:t>
            </a:r>
            <a:r>
              <a:rPr lang="en-US" b="1" dirty="0" smtClean="0"/>
              <a:t> </a:t>
            </a:r>
            <a:r>
              <a:rPr lang="en-US" b="1" dirty="0" err="1"/>
              <a:t>Trishna</a:t>
            </a:r>
            <a:endParaRPr lang="en-US" dirty="0"/>
          </a:p>
          <a:p>
            <a:pPr>
              <a:buNone/>
            </a:pPr>
            <a:r>
              <a:rPr lang="en-US" dirty="0" smtClean="0"/>
              <a:t>     </a:t>
            </a:r>
            <a:r>
              <a:rPr lang="en-US" dirty="0"/>
              <a:t>	The body water which is in the form of rasa </a:t>
            </a:r>
            <a:r>
              <a:rPr lang="en-US" dirty="0" err="1"/>
              <a:t>dhatu</a:t>
            </a:r>
            <a:r>
              <a:rPr lang="en-US" dirty="0"/>
              <a:t> nourishes all other </a:t>
            </a:r>
            <a:r>
              <a:rPr lang="en-US" dirty="0" err="1"/>
              <a:t>dhatus</a:t>
            </a:r>
            <a:r>
              <a:rPr lang="en-US" dirty="0"/>
              <a:t> of the body. If it is decreased the body water also get </a:t>
            </a:r>
            <a:r>
              <a:rPr lang="en-US" dirty="0" smtClean="0"/>
              <a:t>decreased.  </a:t>
            </a:r>
            <a:r>
              <a:rPr lang="en-US" dirty="0"/>
              <a:t>Therefore to compensate the fluid loss, there is severe demand for water that causes thirst. Besides </a:t>
            </a:r>
            <a:r>
              <a:rPr lang="en-US" dirty="0" err="1"/>
              <a:t>Trishna</a:t>
            </a:r>
            <a:r>
              <a:rPr lang="en-US" dirty="0"/>
              <a:t> other symptoms of rasa </a:t>
            </a:r>
            <a:r>
              <a:rPr lang="en-US" dirty="0" err="1"/>
              <a:t>kshaya</a:t>
            </a:r>
            <a:r>
              <a:rPr lang="en-US" dirty="0"/>
              <a:t> such as </a:t>
            </a:r>
            <a:r>
              <a:rPr lang="en-US" dirty="0" err="1"/>
              <a:t>hrutpeeda</a:t>
            </a:r>
            <a:r>
              <a:rPr lang="en-US" dirty="0"/>
              <a:t>, </a:t>
            </a:r>
            <a:r>
              <a:rPr lang="en-US" dirty="0" err="1"/>
              <a:t>kampa</a:t>
            </a:r>
            <a:r>
              <a:rPr lang="en-US" dirty="0"/>
              <a:t>, </a:t>
            </a:r>
            <a:r>
              <a:rPr lang="en-US" dirty="0" err="1"/>
              <a:t>shoonya</a:t>
            </a:r>
            <a:r>
              <a:rPr lang="en-US" dirty="0"/>
              <a:t> are also observed in the patient.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                           </a:t>
            </a:r>
            <a:r>
              <a:rPr lang="en-US" b="1" dirty="0" err="1" smtClean="0"/>
              <a:t>Oupasargika</a:t>
            </a:r>
            <a:r>
              <a:rPr lang="en-US" b="1" dirty="0" smtClean="0"/>
              <a:t> </a:t>
            </a:r>
            <a:r>
              <a:rPr lang="en-US" b="1" dirty="0" err="1"/>
              <a:t>Trishna</a:t>
            </a:r>
            <a:endParaRPr lang="en-US" dirty="0"/>
          </a:p>
          <a:p>
            <a:pPr>
              <a:buNone/>
            </a:pPr>
            <a:r>
              <a:rPr lang="en-US" dirty="0" smtClean="0"/>
              <a:t>           that </a:t>
            </a:r>
            <a:r>
              <a:rPr lang="en-US" dirty="0"/>
              <a:t>means </a:t>
            </a:r>
            <a:r>
              <a:rPr lang="en-US" dirty="0" err="1"/>
              <a:t>Trishna</a:t>
            </a:r>
            <a:r>
              <a:rPr lang="en-US" dirty="0"/>
              <a:t> caused as a result of sequel to some disorders </a:t>
            </a:r>
            <a:r>
              <a:rPr lang="en-US" dirty="0" smtClean="0"/>
              <a:t>like </a:t>
            </a:r>
            <a:r>
              <a:rPr lang="en-US" dirty="0" err="1" smtClean="0"/>
              <a:t>prameha,atisara,chardi,jwara.swasa,kasa</a:t>
            </a:r>
            <a:r>
              <a:rPr lang="en-US" dirty="0" smtClean="0"/>
              <a:t>  ,</a:t>
            </a:r>
            <a:r>
              <a:rPr lang="en-US" dirty="0" err="1" smtClean="0"/>
              <a:t>shosh</a:t>
            </a:r>
            <a:r>
              <a:rPr lang="en-US" dirty="0" smtClean="0"/>
              <a:t> etc</a:t>
            </a:r>
            <a:r>
              <a:rPr lang="en-US" dirty="0"/>
              <a:t>.  The chronic conditions of these above said diseases lead to </a:t>
            </a:r>
            <a:r>
              <a:rPr lang="en-US" dirty="0" err="1"/>
              <a:t>Trishna</a:t>
            </a:r>
            <a:r>
              <a:rPr lang="en-US" dirty="0"/>
              <a:t>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buNone/>
            </a:pPr>
            <a:r>
              <a:rPr lang="en-US" b="1" dirty="0" smtClean="0"/>
              <a:t>                                              </a:t>
            </a:r>
            <a:r>
              <a:rPr lang="en-US" b="1" dirty="0" err="1" smtClean="0"/>
              <a:t>Madyaja</a:t>
            </a:r>
            <a:r>
              <a:rPr lang="en-US" b="1" dirty="0" smtClean="0"/>
              <a:t> </a:t>
            </a:r>
            <a:r>
              <a:rPr lang="en-US" b="1" dirty="0" err="1"/>
              <a:t>Trishna</a:t>
            </a:r>
            <a:endParaRPr lang="en-US" dirty="0"/>
          </a:p>
          <a:p>
            <a:pPr>
              <a:buNone/>
            </a:pPr>
            <a:r>
              <a:rPr lang="en-US" dirty="0" smtClean="0"/>
              <a:t>             An </a:t>
            </a:r>
            <a:r>
              <a:rPr lang="en-US" dirty="0"/>
              <a:t>individual, who is in habit of drinking alcohol regularly, is affected with </a:t>
            </a:r>
            <a:r>
              <a:rPr lang="en-US" dirty="0" err="1"/>
              <a:t>madyaja</a:t>
            </a:r>
            <a:r>
              <a:rPr lang="en-US" dirty="0"/>
              <a:t> </a:t>
            </a:r>
            <a:r>
              <a:rPr lang="en-US" dirty="0" err="1"/>
              <a:t>Trishna</a:t>
            </a:r>
            <a:r>
              <a:rPr lang="en-US" dirty="0"/>
              <a:t>. As alcohol posses the properties of </a:t>
            </a:r>
            <a:r>
              <a:rPr lang="en-US" dirty="0" err="1"/>
              <a:t>ushna</a:t>
            </a:r>
            <a:r>
              <a:rPr lang="en-US" dirty="0"/>
              <a:t>, </a:t>
            </a:r>
            <a:r>
              <a:rPr lang="en-US" dirty="0" err="1"/>
              <a:t>teekshna</a:t>
            </a:r>
            <a:r>
              <a:rPr lang="en-US" dirty="0"/>
              <a:t>, </a:t>
            </a:r>
            <a:r>
              <a:rPr lang="en-US" dirty="0" err="1"/>
              <a:t>rooksha</a:t>
            </a:r>
            <a:r>
              <a:rPr lang="en-US" dirty="0"/>
              <a:t> etc, </a:t>
            </a:r>
            <a:r>
              <a:rPr lang="en-US" dirty="0" err="1"/>
              <a:t>vata</a:t>
            </a:r>
            <a:r>
              <a:rPr lang="en-US" dirty="0"/>
              <a:t> and </a:t>
            </a:r>
            <a:r>
              <a:rPr lang="en-US" dirty="0" err="1"/>
              <a:t>pitta</a:t>
            </a:r>
            <a:r>
              <a:rPr lang="en-US" dirty="0"/>
              <a:t> are aggravated. These two factors are capable of absorbing the body fluid and causing dehydration. The water contents of the body are dried up very quickly like that of water poured over hot sand. Thirst is relieved by drinking ice cooled water. </a:t>
            </a:r>
          </a:p>
          <a:p>
            <a:pPr>
              <a:buNone/>
            </a:pPr>
            <a:r>
              <a:rPr lang="en-US" b="1" dirty="0"/>
              <a:t> </a:t>
            </a:r>
            <a:endParaRPr lang="en-US" dirty="0"/>
          </a:p>
          <a:p>
            <a:pPr>
              <a:buNone/>
            </a:pPr>
            <a:r>
              <a:rPr lang="en-US" b="1" dirty="0" smtClean="0"/>
              <a:t>                                               </a:t>
            </a:r>
            <a:r>
              <a:rPr lang="en-US" b="1" dirty="0" err="1" smtClean="0"/>
              <a:t>Amaja</a:t>
            </a:r>
            <a:r>
              <a:rPr lang="en-US" b="1" dirty="0" smtClean="0"/>
              <a:t> </a:t>
            </a:r>
            <a:r>
              <a:rPr lang="en-US" b="1" dirty="0" err="1"/>
              <a:t>Trishna</a:t>
            </a:r>
            <a:endParaRPr lang="en-US" dirty="0"/>
          </a:p>
          <a:p>
            <a:pPr>
              <a:buNone/>
            </a:pPr>
            <a:r>
              <a:rPr lang="en-US" dirty="0" smtClean="0"/>
              <a:t>       </a:t>
            </a:r>
            <a:r>
              <a:rPr lang="en-US" dirty="0"/>
              <a:t>	</a:t>
            </a:r>
            <a:r>
              <a:rPr lang="en-US" dirty="0" err="1"/>
              <a:t>Trishna</a:t>
            </a:r>
            <a:r>
              <a:rPr lang="en-US" dirty="0"/>
              <a:t> caused due to </a:t>
            </a:r>
            <a:r>
              <a:rPr lang="en-US" dirty="0" err="1"/>
              <a:t>ama</a:t>
            </a:r>
            <a:r>
              <a:rPr lang="en-US" dirty="0"/>
              <a:t> is called </a:t>
            </a:r>
            <a:r>
              <a:rPr lang="en-US" dirty="0" err="1"/>
              <a:t>amaja</a:t>
            </a:r>
            <a:r>
              <a:rPr lang="en-US" dirty="0"/>
              <a:t> </a:t>
            </a:r>
            <a:r>
              <a:rPr lang="en-US" dirty="0" err="1"/>
              <a:t>Trishna</a:t>
            </a:r>
            <a:r>
              <a:rPr lang="en-US" dirty="0"/>
              <a:t>. This occurs due to vitiated </a:t>
            </a:r>
            <a:r>
              <a:rPr lang="en-US" dirty="0" err="1"/>
              <a:t>pitta</a:t>
            </a:r>
            <a:r>
              <a:rPr lang="en-US" dirty="0"/>
              <a:t> and </a:t>
            </a:r>
            <a:r>
              <a:rPr lang="en-US" dirty="0" err="1"/>
              <a:t>ama</a:t>
            </a:r>
            <a:r>
              <a:rPr lang="en-US" dirty="0"/>
              <a:t>, hence it is considered as </a:t>
            </a:r>
            <a:r>
              <a:rPr lang="en-US" dirty="0" smtClean="0"/>
              <a:t>Patient </a:t>
            </a:r>
            <a:r>
              <a:rPr lang="en-US" dirty="0"/>
              <a:t>suffers from </a:t>
            </a:r>
            <a:r>
              <a:rPr lang="en-US" dirty="0" err="1"/>
              <a:t>aruchi</a:t>
            </a:r>
            <a:r>
              <a:rPr lang="en-US" dirty="0"/>
              <a:t>, </a:t>
            </a:r>
            <a:r>
              <a:rPr lang="en-US" dirty="0" err="1"/>
              <a:t>adhmana</a:t>
            </a:r>
            <a:r>
              <a:rPr lang="en-US" dirty="0"/>
              <a:t> and </a:t>
            </a:r>
            <a:r>
              <a:rPr lang="en-US" dirty="0" err="1"/>
              <a:t>kapha</a:t>
            </a:r>
            <a:r>
              <a:rPr lang="en-US" dirty="0"/>
              <a:t> </a:t>
            </a:r>
            <a:r>
              <a:rPr lang="en-US" dirty="0" err="1"/>
              <a:t>praseka</a:t>
            </a:r>
            <a:r>
              <a:rPr lang="en-US" dirty="0"/>
              <a:t>. </a:t>
            </a:r>
            <a:r>
              <a:rPr lang="en-US" dirty="0" err="1"/>
              <a:t>Bhavaprakasha</a:t>
            </a:r>
            <a:r>
              <a:rPr lang="en-US" dirty="0"/>
              <a:t> opines that </a:t>
            </a:r>
            <a:r>
              <a:rPr lang="en-US" dirty="0" err="1"/>
              <a:t>amaja</a:t>
            </a:r>
            <a:r>
              <a:rPr lang="en-US" dirty="0"/>
              <a:t> </a:t>
            </a:r>
            <a:r>
              <a:rPr lang="en-US" dirty="0" err="1"/>
              <a:t>Trishna</a:t>
            </a:r>
            <a:r>
              <a:rPr lang="en-US" dirty="0"/>
              <a:t> is caused due to vitiation of </a:t>
            </a:r>
            <a:r>
              <a:rPr lang="en-US" dirty="0" err="1"/>
              <a:t>tridosha</a:t>
            </a:r>
            <a:r>
              <a:rPr lang="en-US" dirty="0"/>
              <a:t> and produces the symptoms such </a:t>
            </a:r>
            <a:r>
              <a:rPr lang="en-US" dirty="0" smtClean="0"/>
              <a:t>as, </a:t>
            </a:r>
            <a:endParaRPr lang="en-US" dirty="0"/>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TRISHNA CHIKITSA</a:t>
            </a:r>
          </a:p>
          <a:p>
            <a:pPr>
              <a:buNone/>
            </a:pPr>
            <a:r>
              <a:rPr lang="en-US" dirty="0" smtClean="0"/>
              <a:t>           </a:t>
            </a:r>
            <a:r>
              <a:rPr lang="en-US" dirty="0" err="1" smtClean="0"/>
              <a:t>Dalhana</a:t>
            </a:r>
            <a:r>
              <a:rPr lang="en-US" dirty="0" smtClean="0"/>
              <a:t> </a:t>
            </a:r>
            <a:r>
              <a:rPr lang="en-US" dirty="0"/>
              <a:t>commenting on treatment of </a:t>
            </a:r>
            <a:r>
              <a:rPr lang="en-US" dirty="0" err="1"/>
              <a:t>rasakshaya</a:t>
            </a:r>
            <a:r>
              <a:rPr lang="en-US" dirty="0"/>
              <a:t> on Su.Su.15 says that, when </a:t>
            </a:r>
            <a:r>
              <a:rPr lang="en-US" dirty="0" err="1"/>
              <a:t>doshas</a:t>
            </a:r>
            <a:r>
              <a:rPr lang="en-US" dirty="0"/>
              <a:t>,  </a:t>
            </a:r>
            <a:r>
              <a:rPr lang="en-US" dirty="0" err="1"/>
              <a:t>dhatus</a:t>
            </a:r>
            <a:r>
              <a:rPr lang="en-US" dirty="0"/>
              <a:t> and </a:t>
            </a:r>
            <a:r>
              <a:rPr lang="en-US" dirty="0" err="1"/>
              <a:t>malas</a:t>
            </a:r>
            <a:r>
              <a:rPr lang="en-US" dirty="0"/>
              <a:t> are decreased in the body, that should be treated by administration of the drugs which possess similar qualities and properties of respective </a:t>
            </a:r>
            <a:r>
              <a:rPr lang="en-US" dirty="0" err="1"/>
              <a:t>dosha</a:t>
            </a:r>
            <a:r>
              <a:rPr lang="en-US" dirty="0"/>
              <a:t>, </a:t>
            </a:r>
            <a:r>
              <a:rPr lang="en-US" dirty="0" err="1"/>
              <a:t>dhatu</a:t>
            </a:r>
            <a:r>
              <a:rPr lang="en-US" dirty="0"/>
              <a:t> and </a:t>
            </a:r>
            <a:r>
              <a:rPr lang="en-US" dirty="0" smtClean="0"/>
              <a:t>mala. </a:t>
            </a:r>
            <a:r>
              <a:rPr lang="en-US" dirty="0"/>
              <a:t>Similarly water is replaced in the body when it is reduced. </a:t>
            </a:r>
          </a:p>
          <a:p>
            <a:pPr>
              <a:buNone/>
            </a:pPr>
            <a:endParaRPr lang="en-US" dirty="0"/>
          </a:p>
          <a:p>
            <a:pPr>
              <a:buNone/>
            </a:pPr>
            <a:endParaRPr lang="en-US" dirty="0"/>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lvl="0">
              <a:buNone/>
            </a:pPr>
            <a:r>
              <a:rPr lang="en-US" dirty="0" smtClean="0"/>
              <a:t>          With </a:t>
            </a:r>
            <a:r>
              <a:rPr lang="en-US" dirty="0"/>
              <a:t>water honey and sugar is added and advised to take orally, the important point to be observed is that sugar is also replaced in the body along with water </a:t>
            </a:r>
            <a:r>
              <a:rPr lang="en-US" dirty="0" smtClean="0"/>
              <a:t> </a:t>
            </a:r>
            <a:r>
              <a:rPr lang="en-US" dirty="0"/>
              <a:t>because, with the water sugar and electrolytes are also depleted in dehydration. </a:t>
            </a:r>
          </a:p>
          <a:p>
            <a:pPr lvl="0">
              <a:buNone/>
            </a:pPr>
            <a:r>
              <a:rPr lang="en-US" dirty="0" smtClean="0"/>
              <a:t>          There </a:t>
            </a:r>
            <a:r>
              <a:rPr lang="en-US" dirty="0"/>
              <a:t>are number of drinks such as </a:t>
            </a:r>
            <a:r>
              <a:rPr lang="en-US" dirty="0" err="1"/>
              <a:t>kwatha</a:t>
            </a:r>
            <a:r>
              <a:rPr lang="en-US" dirty="0"/>
              <a:t>, </a:t>
            </a:r>
            <a:r>
              <a:rPr lang="en-US" dirty="0" err="1"/>
              <a:t>paneeya</a:t>
            </a:r>
            <a:r>
              <a:rPr lang="en-US" dirty="0"/>
              <a:t>, </a:t>
            </a:r>
            <a:r>
              <a:rPr lang="en-US" dirty="0" err="1"/>
              <a:t>madhurodaka</a:t>
            </a:r>
            <a:r>
              <a:rPr lang="en-US" dirty="0"/>
              <a:t> etc. that are recommended in </a:t>
            </a:r>
            <a:r>
              <a:rPr lang="en-US" dirty="0" err="1"/>
              <a:t>Trishna</a:t>
            </a:r>
            <a:r>
              <a:rPr lang="en-US" dirty="0"/>
              <a:t> in the form of ice cooled </a:t>
            </a:r>
            <a:r>
              <a:rPr lang="en-US" dirty="0" smtClean="0"/>
              <a:t>drinks). </a:t>
            </a:r>
            <a:endParaRPr lang="en-US" dirty="0"/>
          </a:p>
          <a:p>
            <a:pPr lvl="0">
              <a:buNone/>
            </a:pPr>
            <a:r>
              <a:rPr lang="en-US" dirty="0"/>
              <a:t> </a:t>
            </a:r>
            <a:r>
              <a:rPr lang="en-US" dirty="0" smtClean="0"/>
              <a:t>       </a:t>
            </a:r>
            <a:r>
              <a:rPr lang="en-US" dirty="0"/>
              <a:t>rain water is indicated in </a:t>
            </a:r>
            <a:r>
              <a:rPr lang="en-US" dirty="0" err="1"/>
              <a:t>Trishna</a:t>
            </a:r>
            <a:r>
              <a:rPr lang="en-US" dirty="0"/>
              <a:t>, </a:t>
            </a:r>
          </a:p>
          <a:p>
            <a:pPr lvl="0">
              <a:buNone/>
            </a:pPr>
            <a:r>
              <a:rPr lang="en-US" dirty="0" smtClean="0"/>
              <a:t>      </a:t>
            </a:r>
            <a:r>
              <a:rPr lang="en-US" dirty="0" err="1" smtClean="0"/>
              <a:t>shadanga</a:t>
            </a:r>
            <a:r>
              <a:rPr lang="en-US" dirty="0" smtClean="0"/>
              <a:t> </a:t>
            </a:r>
            <a:r>
              <a:rPr lang="en-US" dirty="0" err="1" smtClean="0"/>
              <a:t>paniya</a:t>
            </a:r>
            <a:r>
              <a:rPr lang="en-US" dirty="0" smtClean="0"/>
              <a:t>  drink </a:t>
            </a:r>
            <a:r>
              <a:rPr lang="en-US" dirty="0"/>
              <a:t>is instituted orally and encouraged to drink repeatedly from the beginning.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410200"/>
          </a:xfrm>
        </p:spPr>
        <p:txBody>
          <a:bodyPr>
            <a:normAutofit fontScale="47500" lnSpcReduction="20000"/>
          </a:bodyPr>
          <a:lstStyle/>
          <a:p>
            <a:pPr>
              <a:buNone/>
            </a:pPr>
            <a:r>
              <a:rPr lang="en-US" b="1" dirty="0" smtClean="0"/>
              <a:t>                                                             </a:t>
            </a:r>
            <a:r>
              <a:rPr lang="en-US" b="1" dirty="0" err="1" smtClean="0"/>
              <a:t>Vataja</a:t>
            </a:r>
            <a:r>
              <a:rPr lang="en-US" b="1" dirty="0" smtClean="0"/>
              <a:t> </a:t>
            </a:r>
            <a:r>
              <a:rPr lang="en-US" b="1" dirty="0" err="1"/>
              <a:t>Trishna</a:t>
            </a:r>
            <a:r>
              <a:rPr lang="en-US" b="1" dirty="0"/>
              <a:t> </a:t>
            </a:r>
            <a:r>
              <a:rPr lang="en-US" b="1" dirty="0" err="1"/>
              <a:t>Chikitsa</a:t>
            </a:r>
            <a:endParaRPr lang="en-US" dirty="0"/>
          </a:p>
          <a:p>
            <a:pPr lvl="0">
              <a:buNone/>
            </a:pPr>
            <a:r>
              <a:rPr lang="en-US" dirty="0" smtClean="0"/>
              <a:t>         The </a:t>
            </a:r>
            <a:r>
              <a:rPr lang="en-US" dirty="0"/>
              <a:t>drugs, </a:t>
            </a:r>
            <a:r>
              <a:rPr lang="en-US" dirty="0" err="1"/>
              <a:t>ghrita</a:t>
            </a:r>
            <a:r>
              <a:rPr lang="en-US" dirty="0"/>
              <a:t>, </a:t>
            </a:r>
            <a:r>
              <a:rPr lang="en-US" dirty="0" err="1"/>
              <a:t>ksheera</a:t>
            </a:r>
            <a:r>
              <a:rPr lang="en-US" dirty="0"/>
              <a:t> that are used in </a:t>
            </a:r>
            <a:r>
              <a:rPr lang="en-US" dirty="0" err="1"/>
              <a:t>kshayaja</a:t>
            </a:r>
            <a:r>
              <a:rPr lang="en-US" dirty="0"/>
              <a:t> </a:t>
            </a:r>
            <a:r>
              <a:rPr lang="en-US" dirty="0" err="1"/>
              <a:t>kasa</a:t>
            </a:r>
            <a:r>
              <a:rPr lang="en-US" dirty="0"/>
              <a:t> are also effective remedy in </a:t>
            </a:r>
            <a:r>
              <a:rPr lang="en-US" dirty="0" err="1"/>
              <a:t>vataja</a:t>
            </a:r>
            <a:r>
              <a:rPr lang="en-US" dirty="0"/>
              <a:t> </a:t>
            </a:r>
            <a:r>
              <a:rPr lang="en-US" dirty="0" err="1"/>
              <a:t>Trishna</a:t>
            </a:r>
            <a:r>
              <a:rPr lang="en-US" dirty="0"/>
              <a:t>. </a:t>
            </a:r>
          </a:p>
          <a:p>
            <a:pPr lvl="0">
              <a:buNone/>
            </a:pPr>
            <a:r>
              <a:rPr lang="en-US" dirty="0" smtClean="0"/>
              <a:t>         The </a:t>
            </a:r>
            <a:r>
              <a:rPr lang="en-US" dirty="0" err="1"/>
              <a:t>kwatha</a:t>
            </a:r>
            <a:r>
              <a:rPr lang="en-US" dirty="0"/>
              <a:t> is prepared with </a:t>
            </a:r>
            <a:r>
              <a:rPr lang="en-US" dirty="0" err="1"/>
              <a:t>vidaryadigana</a:t>
            </a:r>
            <a:r>
              <a:rPr lang="en-US" dirty="0"/>
              <a:t> drugs and advised to take </a:t>
            </a:r>
            <a:r>
              <a:rPr lang="en-US" dirty="0" smtClean="0"/>
              <a:t>orally. </a:t>
            </a:r>
          </a:p>
          <a:p>
            <a:pPr lvl="0">
              <a:buNone/>
            </a:pPr>
            <a:r>
              <a:rPr lang="en-US" dirty="0" smtClean="0"/>
              <a:t>         </a:t>
            </a:r>
            <a:r>
              <a:rPr lang="en-US" dirty="0" err="1" smtClean="0"/>
              <a:t>Kwatha</a:t>
            </a:r>
            <a:r>
              <a:rPr lang="en-US" dirty="0" smtClean="0"/>
              <a:t> of </a:t>
            </a:r>
            <a:r>
              <a:rPr lang="en-US" dirty="0" err="1" smtClean="0"/>
              <a:t>laghu</a:t>
            </a:r>
            <a:r>
              <a:rPr lang="en-US" dirty="0" smtClean="0"/>
              <a:t> </a:t>
            </a:r>
            <a:r>
              <a:rPr lang="en-US" dirty="0" err="1" smtClean="0"/>
              <a:t>panchamoola</a:t>
            </a:r>
            <a:r>
              <a:rPr lang="en-US" dirty="0" smtClean="0"/>
              <a:t> or </a:t>
            </a:r>
            <a:r>
              <a:rPr lang="en-US" dirty="0" err="1" smtClean="0"/>
              <a:t>brihat</a:t>
            </a:r>
            <a:r>
              <a:rPr lang="en-US" dirty="0" smtClean="0"/>
              <a:t> </a:t>
            </a:r>
            <a:r>
              <a:rPr lang="en-US" dirty="0" err="1" smtClean="0"/>
              <a:t>panchamoola</a:t>
            </a:r>
            <a:r>
              <a:rPr lang="en-US" dirty="0" smtClean="0"/>
              <a:t> are recommended orally. </a:t>
            </a:r>
          </a:p>
          <a:p>
            <a:pPr lvl="0">
              <a:buNone/>
            </a:pPr>
            <a:r>
              <a:rPr lang="en-US" dirty="0" smtClean="0"/>
              <a:t>         </a:t>
            </a:r>
            <a:r>
              <a:rPr lang="en-US" dirty="0" err="1" smtClean="0"/>
              <a:t>Gudichi</a:t>
            </a:r>
            <a:r>
              <a:rPr lang="en-US" dirty="0" smtClean="0"/>
              <a:t> </a:t>
            </a:r>
            <a:r>
              <a:rPr lang="en-US" dirty="0" err="1"/>
              <a:t>swarasa</a:t>
            </a:r>
            <a:r>
              <a:rPr lang="en-US" dirty="0"/>
              <a:t> is administered orally. </a:t>
            </a:r>
          </a:p>
          <a:p>
            <a:pPr lvl="0">
              <a:buNone/>
            </a:pPr>
            <a:r>
              <a:rPr lang="en-US" dirty="0" smtClean="0"/>
              <a:t>          Diet </a:t>
            </a:r>
            <a:r>
              <a:rPr lang="en-US" dirty="0"/>
              <a:t>– Easily digestible food </a:t>
            </a:r>
            <a:r>
              <a:rPr lang="en-US" dirty="0" smtClean="0"/>
              <a:t>, </a:t>
            </a:r>
            <a:r>
              <a:rPr lang="en-US" dirty="0"/>
              <a:t>soft </a:t>
            </a:r>
            <a:r>
              <a:rPr lang="en-US" dirty="0" smtClean="0"/>
              <a:t> cold </a:t>
            </a:r>
            <a:r>
              <a:rPr lang="en-US" dirty="0"/>
              <a:t>is advised in </a:t>
            </a:r>
            <a:r>
              <a:rPr lang="en-US" dirty="0" err="1"/>
              <a:t>vataja</a:t>
            </a:r>
            <a:r>
              <a:rPr lang="en-US" dirty="0"/>
              <a:t> </a:t>
            </a:r>
            <a:r>
              <a:rPr lang="en-US" dirty="0" err="1"/>
              <a:t>Trishna</a:t>
            </a:r>
            <a:r>
              <a:rPr lang="en-US" dirty="0"/>
              <a:t>. </a:t>
            </a:r>
          </a:p>
          <a:p>
            <a:pPr lvl="0">
              <a:buNone/>
            </a:pPr>
            <a:r>
              <a:rPr lang="en-US" dirty="0" smtClean="0"/>
              <a:t>         </a:t>
            </a:r>
            <a:r>
              <a:rPr lang="en-US" dirty="0" err="1" smtClean="0"/>
              <a:t>Jaggary</a:t>
            </a:r>
            <a:r>
              <a:rPr lang="en-US" dirty="0" smtClean="0"/>
              <a:t> </a:t>
            </a:r>
            <a:r>
              <a:rPr lang="en-US" dirty="0"/>
              <a:t>with milk or </a:t>
            </a:r>
            <a:r>
              <a:rPr lang="en-US" dirty="0" err="1"/>
              <a:t>mamsarasa</a:t>
            </a:r>
            <a:r>
              <a:rPr lang="en-US" dirty="0"/>
              <a:t> are advised as food. </a:t>
            </a:r>
          </a:p>
          <a:p>
            <a:pPr>
              <a:buNone/>
            </a:pPr>
            <a:r>
              <a:rPr lang="en-US" dirty="0"/>
              <a:t> </a:t>
            </a:r>
          </a:p>
          <a:p>
            <a:pPr>
              <a:buNone/>
            </a:pPr>
            <a:r>
              <a:rPr lang="en-US" dirty="0"/>
              <a:t> </a:t>
            </a:r>
          </a:p>
          <a:p>
            <a:pPr>
              <a:buNone/>
            </a:pPr>
            <a:r>
              <a:rPr lang="en-US" dirty="0"/>
              <a:t> </a:t>
            </a:r>
          </a:p>
          <a:p>
            <a:pPr>
              <a:buNone/>
            </a:pPr>
            <a:r>
              <a:rPr lang="en-US" b="1" dirty="0" smtClean="0"/>
              <a:t>                                                            </a:t>
            </a:r>
            <a:r>
              <a:rPr lang="en-US" b="1" dirty="0" err="1" smtClean="0"/>
              <a:t>Pittaja</a:t>
            </a:r>
            <a:r>
              <a:rPr lang="en-US" b="1" dirty="0" smtClean="0"/>
              <a:t> </a:t>
            </a:r>
            <a:r>
              <a:rPr lang="en-US" b="1" dirty="0" err="1"/>
              <a:t>Trishna</a:t>
            </a:r>
            <a:r>
              <a:rPr lang="en-US" b="1" dirty="0"/>
              <a:t> </a:t>
            </a:r>
            <a:r>
              <a:rPr lang="en-US" b="1" dirty="0" err="1"/>
              <a:t>Chikitsa</a:t>
            </a:r>
            <a:endParaRPr lang="en-US" dirty="0"/>
          </a:p>
          <a:p>
            <a:pPr lvl="0">
              <a:buNone/>
            </a:pPr>
            <a:r>
              <a:rPr lang="en-US" dirty="0" smtClean="0"/>
              <a:t>        </a:t>
            </a:r>
            <a:r>
              <a:rPr lang="en-US" dirty="0" err="1" smtClean="0"/>
              <a:t>Pakwodumbara</a:t>
            </a:r>
            <a:r>
              <a:rPr lang="en-US" dirty="0" smtClean="0"/>
              <a:t> </a:t>
            </a:r>
            <a:r>
              <a:rPr lang="en-US" dirty="0" err="1"/>
              <a:t>phala</a:t>
            </a:r>
            <a:r>
              <a:rPr lang="en-US" dirty="0"/>
              <a:t> </a:t>
            </a:r>
            <a:r>
              <a:rPr lang="en-US" dirty="0" err="1"/>
              <a:t>swarasa</a:t>
            </a:r>
            <a:r>
              <a:rPr lang="en-US" dirty="0"/>
              <a:t> with sugar, for oral administration, followed by </a:t>
            </a:r>
            <a:r>
              <a:rPr lang="en-US" dirty="0" err="1"/>
              <a:t>mantha</a:t>
            </a:r>
            <a:r>
              <a:rPr lang="en-US" dirty="0"/>
              <a:t>, </a:t>
            </a:r>
            <a:r>
              <a:rPr lang="en-US" dirty="0" err="1"/>
              <a:t>payas</a:t>
            </a:r>
            <a:r>
              <a:rPr lang="en-US" dirty="0"/>
              <a:t> and </a:t>
            </a:r>
            <a:r>
              <a:rPr lang="en-US" dirty="0" err="1"/>
              <a:t>laja</a:t>
            </a:r>
            <a:r>
              <a:rPr lang="en-US" dirty="0"/>
              <a:t>. </a:t>
            </a:r>
          </a:p>
          <a:p>
            <a:pPr lvl="0">
              <a:buNone/>
            </a:pPr>
            <a:r>
              <a:rPr lang="en-US" dirty="0" smtClean="0"/>
              <a:t>         </a:t>
            </a:r>
            <a:r>
              <a:rPr lang="en-US" dirty="0" err="1" smtClean="0"/>
              <a:t>Jalapaka</a:t>
            </a:r>
            <a:r>
              <a:rPr lang="en-US" dirty="0" smtClean="0"/>
              <a:t> </a:t>
            </a:r>
            <a:r>
              <a:rPr lang="en-US" dirty="0"/>
              <a:t>is prepared with the drugs </a:t>
            </a:r>
            <a:r>
              <a:rPr lang="en-US" dirty="0" err="1"/>
              <a:t>kashmari</a:t>
            </a:r>
            <a:r>
              <a:rPr lang="en-US" dirty="0"/>
              <a:t>, </a:t>
            </a:r>
            <a:r>
              <a:rPr lang="en-US" dirty="0" err="1"/>
              <a:t>chanadana</a:t>
            </a:r>
            <a:r>
              <a:rPr lang="en-US" dirty="0"/>
              <a:t>, </a:t>
            </a:r>
            <a:r>
              <a:rPr lang="en-US" dirty="0" err="1"/>
              <a:t>usheera</a:t>
            </a:r>
            <a:r>
              <a:rPr lang="en-US" dirty="0"/>
              <a:t>, </a:t>
            </a:r>
            <a:r>
              <a:rPr lang="en-US" dirty="0" err="1"/>
              <a:t>padmaka</a:t>
            </a:r>
            <a:r>
              <a:rPr lang="en-US" dirty="0"/>
              <a:t>, </a:t>
            </a:r>
            <a:r>
              <a:rPr lang="en-US" dirty="0" err="1"/>
              <a:t>draksha</a:t>
            </a:r>
            <a:r>
              <a:rPr lang="en-US" dirty="0"/>
              <a:t>, </a:t>
            </a:r>
            <a:r>
              <a:rPr lang="en-US" dirty="0" err="1"/>
              <a:t>madhuka</a:t>
            </a:r>
            <a:r>
              <a:rPr lang="en-US" dirty="0"/>
              <a:t>, sugar is added and recommended orally. </a:t>
            </a:r>
          </a:p>
          <a:p>
            <a:pPr lvl="0">
              <a:buNone/>
            </a:pPr>
            <a:r>
              <a:rPr lang="en-US" dirty="0" smtClean="0"/>
              <a:t>         </a:t>
            </a:r>
            <a:r>
              <a:rPr lang="en-US" dirty="0" err="1" smtClean="0"/>
              <a:t>Sarivadi</a:t>
            </a:r>
            <a:r>
              <a:rPr lang="en-US" dirty="0" smtClean="0"/>
              <a:t> </a:t>
            </a:r>
            <a:r>
              <a:rPr lang="en-US" dirty="0" err="1"/>
              <a:t>gana</a:t>
            </a:r>
            <a:r>
              <a:rPr lang="en-US" dirty="0"/>
              <a:t> </a:t>
            </a:r>
            <a:r>
              <a:rPr lang="en-US" dirty="0" err="1"/>
              <a:t>kwatha</a:t>
            </a:r>
            <a:r>
              <a:rPr lang="en-US" dirty="0"/>
              <a:t> - Sugar candy and honey are mixed in the </a:t>
            </a:r>
            <a:r>
              <a:rPr lang="en-US" dirty="0" err="1"/>
              <a:t>Sarivadi</a:t>
            </a:r>
            <a:r>
              <a:rPr lang="en-US" dirty="0"/>
              <a:t> </a:t>
            </a:r>
            <a:r>
              <a:rPr lang="en-US" dirty="0" err="1"/>
              <a:t>gana</a:t>
            </a:r>
            <a:r>
              <a:rPr lang="en-US" dirty="0"/>
              <a:t> </a:t>
            </a:r>
            <a:r>
              <a:rPr lang="en-US" dirty="0" err="1"/>
              <a:t>kwatha</a:t>
            </a:r>
            <a:r>
              <a:rPr lang="en-US" dirty="0"/>
              <a:t>, advised orally in cooled condition. </a:t>
            </a:r>
            <a:endParaRPr lang="en-US" dirty="0" smtClean="0"/>
          </a:p>
          <a:p>
            <a:pPr lvl="0">
              <a:buNone/>
            </a:pPr>
            <a:r>
              <a:rPr lang="en-US" dirty="0" smtClean="0"/>
              <a:t>          </a:t>
            </a:r>
            <a:r>
              <a:rPr lang="en-US" dirty="0" err="1" smtClean="0"/>
              <a:t>Utpaladi</a:t>
            </a:r>
            <a:r>
              <a:rPr lang="en-US" dirty="0" smtClean="0"/>
              <a:t> </a:t>
            </a:r>
            <a:r>
              <a:rPr lang="en-US" dirty="0" err="1" smtClean="0"/>
              <a:t>gana</a:t>
            </a:r>
            <a:r>
              <a:rPr lang="en-US" dirty="0" smtClean="0"/>
              <a:t> </a:t>
            </a:r>
            <a:r>
              <a:rPr lang="en-US" dirty="0" err="1" smtClean="0"/>
              <a:t>kwatha</a:t>
            </a:r>
            <a:r>
              <a:rPr lang="en-US" dirty="0" smtClean="0"/>
              <a:t> – Sugar and honey are mixed in </a:t>
            </a:r>
            <a:r>
              <a:rPr lang="en-US" dirty="0" err="1" smtClean="0"/>
              <a:t>utpaladi</a:t>
            </a:r>
            <a:r>
              <a:rPr lang="en-US" dirty="0" smtClean="0"/>
              <a:t> </a:t>
            </a:r>
            <a:r>
              <a:rPr lang="en-US" dirty="0" err="1" smtClean="0"/>
              <a:t>gana</a:t>
            </a:r>
            <a:r>
              <a:rPr lang="en-US" dirty="0" smtClean="0"/>
              <a:t> or </a:t>
            </a:r>
            <a:r>
              <a:rPr lang="en-US" dirty="0" err="1" smtClean="0"/>
              <a:t>kakolyadi</a:t>
            </a:r>
            <a:r>
              <a:rPr lang="en-US" dirty="0" smtClean="0"/>
              <a:t> </a:t>
            </a:r>
            <a:r>
              <a:rPr lang="en-US" dirty="0" err="1" smtClean="0"/>
              <a:t>gana</a:t>
            </a:r>
            <a:r>
              <a:rPr lang="en-US" dirty="0" smtClean="0"/>
              <a:t> </a:t>
            </a:r>
            <a:r>
              <a:rPr lang="en-US" dirty="0" err="1" smtClean="0"/>
              <a:t>kwatha</a:t>
            </a:r>
            <a:r>
              <a:rPr lang="en-US" dirty="0" smtClean="0"/>
              <a:t> for oral administration. </a:t>
            </a:r>
          </a:p>
          <a:p>
            <a:pPr lvl="0">
              <a:buNone/>
            </a:pPr>
            <a:r>
              <a:rPr lang="en-US" dirty="0" smtClean="0"/>
              <a:t>         </a:t>
            </a:r>
            <a:r>
              <a:rPr lang="en-US" dirty="0" err="1" smtClean="0"/>
              <a:t>Ksheerapaka</a:t>
            </a:r>
            <a:r>
              <a:rPr lang="en-US" dirty="0" smtClean="0"/>
              <a:t> </a:t>
            </a:r>
            <a:r>
              <a:rPr lang="en-US" dirty="0"/>
              <a:t>prepared out of </a:t>
            </a:r>
            <a:r>
              <a:rPr lang="en-US" dirty="0" err="1"/>
              <a:t>jeevaneeya</a:t>
            </a:r>
            <a:r>
              <a:rPr lang="en-US" dirty="0"/>
              <a:t> </a:t>
            </a:r>
            <a:r>
              <a:rPr lang="en-US" dirty="0" err="1"/>
              <a:t>gana</a:t>
            </a:r>
            <a:r>
              <a:rPr lang="en-US" dirty="0"/>
              <a:t> drugs and used for oral administration.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US" sz="1600" b="1" dirty="0" smtClean="0"/>
              <a:t>                                                                </a:t>
            </a:r>
            <a:r>
              <a:rPr lang="en-US" sz="1600" b="1" dirty="0" err="1" smtClean="0"/>
              <a:t>Kaphaja</a:t>
            </a:r>
            <a:r>
              <a:rPr lang="en-US" sz="1600" b="1" dirty="0" smtClean="0"/>
              <a:t> </a:t>
            </a:r>
            <a:r>
              <a:rPr lang="en-US" sz="1600" b="1" dirty="0" err="1"/>
              <a:t>Trishna</a:t>
            </a:r>
            <a:r>
              <a:rPr lang="en-US" sz="1600" b="1" dirty="0"/>
              <a:t> </a:t>
            </a:r>
            <a:r>
              <a:rPr lang="en-US" sz="1600" b="1" dirty="0" err="1"/>
              <a:t>Chikitsa</a:t>
            </a:r>
            <a:endParaRPr lang="en-US" sz="1600" dirty="0"/>
          </a:p>
          <a:p>
            <a:pPr lvl="0">
              <a:buNone/>
            </a:pPr>
            <a:r>
              <a:rPr lang="en-US" sz="1600" dirty="0"/>
              <a:t>Vamana – Mild vamana is induced by </a:t>
            </a:r>
            <a:r>
              <a:rPr lang="en-US" sz="1600" dirty="0" err="1"/>
              <a:t>nimba</a:t>
            </a:r>
            <a:r>
              <a:rPr lang="en-US" sz="1600" dirty="0"/>
              <a:t> </a:t>
            </a:r>
            <a:r>
              <a:rPr lang="en-US" sz="1600" dirty="0" err="1"/>
              <a:t>kwatha</a:t>
            </a:r>
            <a:r>
              <a:rPr lang="en-US" sz="1600" dirty="0"/>
              <a:t>. </a:t>
            </a:r>
          </a:p>
          <a:p>
            <a:pPr lvl="0">
              <a:buNone/>
            </a:pPr>
            <a:r>
              <a:rPr lang="en-US" sz="1600" dirty="0" err="1"/>
              <a:t>Yogaratnakara</a:t>
            </a:r>
            <a:r>
              <a:rPr lang="en-US" sz="1600" dirty="0"/>
              <a:t> opines that </a:t>
            </a:r>
            <a:r>
              <a:rPr lang="en-US" sz="1600" dirty="0" err="1"/>
              <a:t>kaphja</a:t>
            </a:r>
            <a:r>
              <a:rPr lang="en-US" sz="1600" dirty="0"/>
              <a:t> </a:t>
            </a:r>
            <a:r>
              <a:rPr lang="en-US" sz="1600" dirty="0" err="1"/>
              <a:t>Trishna</a:t>
            </a:r>
            <a:r>
              <a:rPr lang="en-US" sz="1600" dirty="0"/>
              <a:t> should be treated on the line of treatment of </a:t>
            </a:r>
            <a:r>
              <a:rPr lang="en-US" sz="1600" dirty="0" err="1"/>
              <a:t>kaphaja</a:t>
            </a:r>
            <a:r>
              <a:rPr lang="en-US" sz="1600" dirty="0"/>
              <a:t> </a:t>
            </a:r>
            <a:r>
              <a:rPr lang="en-US" sz="1600" dirty="0" err="1" smtClean="0"/>
              <a:t>chardi</a:t>
            </a:r>
            <a:r>
              <a:rPr lang="en-US" sz="1600" dirty="0" smtClean="0"/>
              <a:t>). </a:t>
            </a:r>
            <a:r>
              <a:rPr lang="en-US" sz="1600" dirty="0"/>
              <a:t>Naturally there will be </a:t>
            </a:r>
            <a:r>
              <a:rPr lang="en-US" sz="1600" dirty="0" err="1"/>
              <a:t>Trishna</a:t>
            </a:r>
            <a:r>
              <a:rPr lang="en-US" sz="1600" dirty="0"/>
              <a:t> in </a:t>
            </a:r>
            <a:r>
              <a:rPr lang="en-US" sz="1600" dirty="0" err="1"/>
              <a:t>chardi</a:t>
            </a:r>
            <a:r>
              <a:rPr lang="en-US" sz="1600" dirty="0"/>
              <a:t>. Hence mild vamana is induced. Honey and curds are administered for </a:t>
            </a:r>
            <a:r>
              <a:rPr lang="en-US" sz="1600" dirty="0" err="1"/>
              <a:t>EiYsÉåvÉlÉ</a:t>
            </a:r>
            <a:r>
              <a:rPr lang="en-US" sz="1600" dirty="0"/>
              <a:t> of </a:t>
            </a:r>
            <a:r>
              <a:rPr lang="en-US" sz="1600" dirty="0" err="1"/>
              <a:t>kapha</a:t>
            </a:r>
            <a:r>
              <a:rPr lang="en-US" sz="1600" dirty="0"/>
              <a:t> and then water mixed with </a:t>
            </a:r>
            <a:r>
              <a:rPr lang="en-US" sz="1600" dirty="0" err="1"/>
              <a:t>saindhava</a:t>
            </a:r>
            <a:r>
              <a:rPr lang="en-US" sz="1600" dirty="0"/>
              <a:t> is instituted to drink to induce vamana. </a:t>
            </a:r>
          </a:p>
          <a:p>
            <a:pPr lvl="0">
              <a:buNone/>
            </a:pPr>
            <a:r>
              <a:rPr lang="en-US" sz="1600" dirty="0" err="1"/>
              <a:t>Kwatha</a:t>
            </a:r>
            <a:r>
              <a:rPr lang="en-US" sz="1600" dirty="0"/>
              <a:t> prepared with </a:t>
            </a:r>
            <a:r>
              <a:rPr lang="en-US" sz="1600" dirty="0" err="1"/>
              <a:t>bilwa</a:t>
            </a:r>
            <a:r>
              <a:rPr lang="en-US" sz="1600" dirty="0"/>
              <a:t> </a:t>
            </a:r>
            <a:r>
              <a:rPr lang="en-US" sz="1600" dirty="0" err="1"/>
              <a:t>twak</a:t>
            </a:r>
            <a:r>
              <a:rPr lang="en-US" sz="1600" dirty="0"/>
              <a:t>, </a:t>
            </a:r>
            <a:r>
              <a:rPr lang="en-US" sz="1600" dirty="0" err="1"/>
              <a:t>adhakimoola</a:t>
            </a:r>
            <a:r>
              <a:rPr lang="en-US" sz="1600" dirty="0"/>
              <a:t>, </a:t>
            </a:r>
            <a:r>
              <a:rPr lang="en-US" sz="1600" dirty="0" err="1"/>
              <a:t>laghupanchamoola</a:t>
            </a:r>
            <a:r>
              <a:rPr lang="en-US" sz="1600" dirty="0"/>
              <a:t> and </a:t>
            </a:r>
            <a:r>
              <a:rPr lang="en-US" sz="1600" dirty="0" err="1"/>
              <a:t>dashamoola</a:t>
            </a:r>
            <a:r>
              <a:rPr lang="en-US" sz="1600" dirty="0"/>
              <a:t> for oral administration. </a:t>
            </a:r>
          </a:p>
          <a:p>
            <a:pPr lvl="0">
              <a:buNone/>
            </a:pPr>
            <a:r>
              <a:rPr lang="en-US" sz="1600" dirty="0" err="1"/>
              <a:t>Dugdha</a:t>
            </a:r>
            <a:r>
              <a:rPr lang="en-US" sz="1600" dirty="0"/>
              <a:t>, </a:t>
            </a:r>
            <a:r>
              <a:rPr lang="en-US" sz="1600" dirty="0" err="1"/>
              <a:t>haridra</a:t>
            </a:r>
            <a:r>
              <a:rPr lang="en-US" sz="1600" dirty="0"/>
              <a:t>, </a:t>
            </a:r>
            <a:r>
              <a:rPr lang="en-US" sz="1600" dirty="0" err="1"/>
              <a:t>madhu</a:t>
            </a:r>
            <a:r>
              <a:rPr lang="en-US" sz="1600" dirty="0"/>
              <a:t> and </a:t>
            </a:r>
            <a:r>
              <a:rPr lang="en-US" sz="1600" dirty="0" err="1"/>
              <a:t>sharkara</a:t>
            </a:r>
            <a:r>
              <a:rPr lang="en-US" sz="1600" dirty="0"/>
              <a:t> are mixed together for oral administration. </a:t>
            </a:r>
            <a:endParaRPr lang="en-US" sz="1600" dirty="0" smtClean="0"/>
          </a:p>
          <a:p>
            <a:pPr lvl="0"/>
            <a:endParaRPr lang="en-US" sz="1600" dirty="0"/>
          </a:p>
          <a:p>
            <a:pPr>
              <a:buNone/>
            </a:pPr>
            <a:r>
              <a:rPr lang="en-US" sz="1600" b="1" dirty="0" smtClean="0"/>
              <a:t>                                              </a:t>
            </a:r>
            <a:r>
              <a:rPr lang="en-US" sz="1600" b="1" dirty="0" err="1" smtClean="0"/>
              <a:t>Amaja</a:t>
            </a:r>
            <a:r>
              <a:rPr lang="en-US" sz="1600" b="1" dirty="0" smtClean="0"/>
              <a:t> </a:t>
            </a:r>
            <a:r>
              <a:rPr lang="en-US" sz="1600" b="1" dirty="0" err="1"/>
              <a:t>Trishna</a:t>
            </a:r>
            <a:r>
              <a:rPr lang="en-US" sz="1600" b="1" dirty="0"/>
              <a:t> </a:t>
            </a:r>
            <a:r>
              <a:rPr lang="en-US" sz="1600" b="1" dirty="0" err="1"/>
              <a:t>Chikitsa</a:t>
            </a:r>
            <a:endParaRPr lang="en-US" sz="1600" dirty="0"/>
          </a:p>
          <a:p>
            <a:pPr>
              <a:buNone/>
            </a:pPr>
            <a:r>
              <a:rPr lang="en-US" sz="1600" dirty="0" err="1"/>
              <a:t>Ama</a:t>
            </a:r>
            <a:r>
              <a:rPr lang="en-US" sz="1600" dirty="0"/>
              <a:t> and </a:t>
            </a:r>
            <a:r>
              <a:rPr lang="en-US" sz="1600" dirty="0" err="1"/>
              <a:t>pitta</a:t>
            </a:r>
            <a:r>
              <a:rPr lang="en-US" sz="1600" dirty="0"/>
              <a:t> both are involved in </a:t>
            </a:r>
            <a:r>
              <a:rPr lang="en-US" sz="1600" dirty="0" err="1"/>
              <a:t>amaja</a:t>
            </a:r>
            <a:r>
              <a:rPr lang="en-US" sz="1600" dirty="0"/>
              <a:t> </a:t>
            </a:r>
            <a:r>
              <a:rPr lang="en-US" sz="1600" dirty="0" err="1"/>
              <a:t>Trishna</a:t>
            </a:r>
            <a:r>
              <a:rPr lang="en-US" sz="1600" dirty="0"/>
              <a:t>. </a:t>
            </a:r>
          </a:p>
          <a:p>
            <a:pPr lvl="0">
              <a:buNone/>
            </a:pPr>
            <a:r>
              <a:rPr lang="en-US" sz="1600" dirty="0" err="1"/>
              <a:t>Mrudu</a:t>
            </a:r>
            <a:r>
              <a:rPr lang="en-US" sz="1600" dirty="0"/>
              <a:t> vamana is induced with hot water or </a:t>
            </a:r>
            <a:r>
              <a:rPr lang="en-US" sz="1600" dirty="0" err="1"/>
              <a:t>dadhi</a:t>
            </a:r>
            <a:r>
              <a:rPr lang="en-US" sz="1600" dirty="0"/>
              <a:t> </a:t>
            </a:r>
            <a:r>
              <a:rPr lang="en-US" sz="1600" dirty="0" err="1"/>
              <a:t>mastu</a:t>
            </a:r>
            <a:r>
              <a:rPr lang="en-US" sz="1600" dirty="0"/>
              <a:t> (</a:t>
            </a:r>
            <a:r>
              <a:rPr lang="en-US" sz="1600" dirty="0" err="1"/>
              <a:t>Vagbhata</a:t>
            </a:r>
            <a:r>
              <a:rPr lang="en-US" sz="1600" dirty="0"/>
              <a:t>) </a:t>
            </a:r>
          </a:p>
          <a:p>
            <a:pPr lvl="0">
              <a:buNone/>
            </a:pPr>
            <a:r>
              <a:rPr lang="en-US" sz="1600" dirty="0" err="1"/>
              <a:t>Bilwa</a:t>
            </a:r>
            <a:r>
              <a:rPr lang="en-US" sz="1600" dirty="0"/>
              <a:t> and </a:t>
            </a:r>
            <a:r>
              <a:rPr lang="en-US" sz="1600" dirty="0" err="1"/>
              <a:t>vacha</a:t>
            </a:r>
            <a:r>
              <a:rPr lang="en-US" sz="1600" dirty="0"/>
              <a:t> are drugs of choice in </a:t>
            </a:r>
            <a:r>
              <a:rPr lang="en-US" sz="1600" dirty="0" err="1"/>
              <a:t>amaja</a:t>
            </a:r>
            <a:r>
              <a:rPr lang="en-US" sz="1600" dirty="0"/>
              <a:t> </a:t>
            </a:r>
            <a:r>
              <a:rPr lang="en-US" sz="1600" dirty="0" err="1"/>
              <a:t>Trishna</a:t>
            </a:r>
            <a:r>
              <a:rPr lang="en-US" sz="1600" dirty="0"/>
              <a:t>. </a:t>
            </a:r>
          </a:p>
          <a:p>
            <a:pPr lvl="0">
              <a:buNone/>
            </a:pPr>
            <a:r>
              <a:rPr lang="en-US" sz="1600" dirty="0" err="1"/>
              <a:t>Kashaya</a:t>
            </a:r>
            <a:r>
              <a:rPr lang="en-US" sz="1600" dirty="0"/>
              <a:t> prepared with </a:t>
            </a:r>
            <a:r>
              <a:rPr lang="en-US" sz="1600" dirty="0" err="1"/>
              <a:t>trikatu</a:t>
            </a:r>
            <a:r>
              <a:rPr lang="en-US" sz="1600" dirty="0"/>
              <a:t>, </a:t>
            </a:r>
            <a:r>
              <a:rPr lang="en-US" sz="1600" dirty="0" err="1"/>
              <a:t>vacha</a:t>
            </a:r>
            <a:r>
              <a:rPr lang="en-US" sz="1600" dirty="0"/>
              <a:t>, </a:t>
            </a:r>
            <a:r>
              <a:rPr lang="en-US" sz="1600" dirty="0" err="1"/>
              <a:t>bhallataka</a:t>
            </a:r>
            <a:r>
              <a:rPr lang="en-US" sz="1600" dirty="0"/>
              <a:t> and </a:t>
            </a:r>
            <a:r>
              <a:rPr lang="en-US" sz="1600" dirty="0" err="1"/>
              <a:t>tiktaka</a:t>
            </a:r>
            <a:r>
              <a:rPr lang="en-US" sz="1600" dirty="0"/>
              <a:t> drugs is advised. </a:t>
            </a:r>
          </a:p>
          <a:p>
            <a:endParaRPr lang="en-US" sz="1600"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                      </a:t>
            </a:r>
            <a:r>
              <a:rPr lang="en-US" b="1" dirty="0" err="1" smtClean="0"/>
              <a:t>Madyaja</a:t>
            </a:r>
            <a:r>
              <a:rPr lang="en-US" b="1" dirty="0" smtClean="0"/>
              <a:t> </a:t>
            </a:r>
            <a:r>
              <a:rPr lang="en-US" b="1" dirty="0" err="1"/>
              <a:t>Trishna</a:t>
            </a:r>
            <a:r>
              <a:rPr lang="en-US" b="1" dirty="0"/>
              <a:t> </a:t>
            </a:r>
            <a:r>
              <a:rPr lang="en-US" b="1" dirty="0" err="1"/>
              <a:t>Chikitsa</a:t>
            </a:r>
            <a:endParaRPr lang="en-US" dirty="0"/>
          </a:p>
          <a:p>
            <a:pPr>
              <a:buNone/>
            </a:pPr>
            <a:r>
              <a:rPr lang="en-US" dirty="0" smtClean="0"/>
              <a:t>           Alcohol </a:t>
            </a:r>
            <a:r>
              <a:rPr lang="en-US" dirty="0"/>
              <a:t>in </a:t>
            </a:r>
            <a:r>
              <a:rPr lang="en-US" dirty="0" err="1"/>
              <a:t>madyaja</a:t>
            </a:r>
            <a:r>
              <a:rPr lang="en-US" dirty="0"/>
              <a:t> </a:t>
            </a:r>
            <a:r>
              <a:rPr lang="en-US" dirty="0" err="1"/>
              <a:t>Trishna</a:t>
            </a:r>
            <a:r>
              <a:rPr lang="en-US" dirty="0"/>
              <a:t> – </a:t>
            </a:r>
            <a:r>
              <a:rPr lang="en-US" dirty="0" err="1"/>
              <a:t>Madya</a:t>
            </a:r>
            <a:r>
              <a:rPr lang="en-US" dirty="0"/>
              <a:t> is mixed in equal quantity of water, </a:t>
            </a:r>
            <a:r>
              <a:rPr lang="en-US" dirty="0" err="1"/>
              <a:t>dadima</a:t>
            </a:r>
            <a:r>
              <a:rPr lang="en-US" dirty="0"/>
              <a:t>, </a:t>
            </a:r>
            <a:r>
              <a:rPr lang="en-US" dirty="0" err="1"/>
              <a:t>saindhavalavana</a:t>
            </a:r>
            <a:r>
              <a:rPr lang="en-US" dirty="0"/>
              <a:t>, </a:t>
            </a:r>
            <a:r>
              <a:rPr lang="en-US" dirty="0" err="1"/>
              <a:t>gandhadyaha</a:t>
            </a:r>
            <a:r>
              <a:rPr lang="en-US" dirty="0"/>
              <a:t> (</a:t>
            </a:r>
            <a:r>
              <a:rPr lang="en-US" dirty="0" err="1"/>
              <a:t>jatiphala</a:t>
            </a:r>
            <a:r>
              <a:rPr lang="en-US" dirty="0"/>
              <a:t>), are mixed in water, and advised orally.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6000" b="1" dirty="0" smtClean="0"/>
              <a:t>        </a:t>
            </a:r>
            <a:r>
              <a:rPr lang="en-US" sz="9600" b="1" dirty="0" smtClean="0"/>
              <a:t>Thank You</a:t>
            </a:r>
            <a:endParaRPr lang="en-US" sz="9600" b="1"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953000"/>
          </a:xfrm>
        </p:spPr>
        <p:txBody>
          <a:bodyPr>
            <a:normAutofit fontScale="92500"/>
          </a:bodyPr>
          <a:lstStyle/>
          <a:p>
            <a:pPr>
              <a:buNone/>
            </a:pPr>
            <a:r>
              <a:rPr lang="en-US" dirty="0" smtClean="0"/>
              <a:t>         Even </a:t>
            </a:r>
            <a:r>
              <a:rPr lang="en-US" dirty="0"/>
              <a:t>after drinking water if thirst is not quenched, it is called </a:t>
            </a:r>
            <a:r>
              <a:rPr lang="en-US" dirty="0" err="1"/>
              <a:t>Trishna</a:t>
            </a:r>
            <a:r>
              <a:rPr lang="en-US" dirty="0"/>
              <a:t>. It is a strong desire to drink water repeatedly, in other words it is marked </a:t>
            </a:r>
            <a:r>
              <a:rPr lang="en-US" dirty="0" smtClean="0"/>
              <a:t>thirst. </a:t>
            </a:r>
            <a:r>
              <a:rPr lang="en-US" dirty="0"/>
              <a:t>Hence to compensate the loss, the body demands water. Modern medical science says that, the considerable decrease in the body fluid is nothing but dehydration. </a:t>
            </a:r>
            <a:r>
              <a:rPr lang="en-US" dirty="0" err="1"/>
              <a:t>Trishna</a:t>
            </a:r>
            <a:r>
              <a:rPr lang="en-US" dirty="0"/>
              <a:t> is also an important symptom of dehydration. At the same time the line of treatment followed in </a:t>
            </a:r>
            <a:r>
              <a:rPr lang="en-US" dirty="0" err="1"/>
              <a:t>Trishna</a:t>
            </a:r>
            <a:r>
              <a:rPr lang="en-US" dirty="0"/>
              <a:t> is also supportive to rehydration therapy</a:t>
            </a:r>
          </a:p>
        </p:txBody>
      </p:sp>
      <p:pic>
        <p:nvPicPr>
          <p:cNvPr id="5"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Body </a:t>
            </a:r>
            <a:r>
              <a:rPr lang="en-US" dirty="0"/>
              <a:t>is formed by solids and liquids; the liquid part is more than 2\3 of whole body. In human being the total water varies from 60 - 65 % in normal young male adult, in female 50-55%. The total quantity of body water in an average human being weighing 70 Kg is about 40 liters. </a:t>
            </a:r>
          </a:p>
          <a:p>
            <a:pPr>
              <a:buNone/>
            </a:pPr>
            <a:r>
              <a:rPr lang="en-US" b="1" dirty="0" smtClean="0"/>
              <a:t>         Definition</a:t>
            </a:r>
            <a:r>
              <a:rPr lang="en-US" b="1" dirty="0"/>
              <a:t>: </a:t>
            </a:r>
            <a:r>
              <a:rPr lang="en-US" dirty="0" smtClean="0"/>
              <a:t> </a:t>
            </a:r>
            <a:r>
              <a:rPr lang="en-US" dirty="0"/>
              <a:t>a strong desire to drink water. </a:t>
            </a:r>
            <a:r>
              <a:rPr lang="en-US" dirty="0" err="1"/>
              <a:t>Inspite</a:t>
            </a:r>
            <a:r>
              <a:rPr lang="en-US" dirty="0"/>
              <a:t> of drinking water repeatedly thirst is not quenched. This occurs due to enormous decrease of water content in the body. </a:t>
            </a:r>
          </a:p>
          <a:p>
            <a:pPr>
              <a:buNone/>
            </a:pPr>
            <a:r>
              <a:rPr lang="en-US" b="1" dirty="0" smtClean="0"/>
              <a:t>         Definition </a:t>
            </a:r>
            <a:r>
              <a:rPr lang="en-US" b="1" dirty="0"/>
              <a:t>of Dehydration</a:t>
            </a:r>
            <a:r>
              <a:rPr lang="en-US" dirty="0"/>
              <a:t> - Significant decrease in water content of the body is called dehydration.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447800"/>
            <a:ext cx="8229600" cy="5410200"/>
          </a:xfrm>
        </p:spPr>
        <p:txBody>
          <a:bodyPr>
            <a:normAutofit fontScale="70000" lnSpcReduction="20000"/>
          </a:bodyPr>
          <a:lstStyle/>
          <a:p>
            <a:pPr lvl="0">
              <a:buNone/>
            </a:pPr>
            <a:r>
              <a:rPr lang="en-US" dirty="0" smtClean="0"/>
              <a:t>NIDANA         </a:t>
            </a:r>
            <a:r>
              <a:rPr lang="en-US" dirty="0"/>
              <a:t>Due to over dose of </a:t>
            </a:r>
            <a:r>
              <a:rPr lang="en-US" dirty="0" err="1"/>
              <a:t>madana</a:t>
            </a:r>
            <a:r>
              <a:rPr lang="en-US" dirty="0"/>
              <a:t> </a:t>
            </a:r>
            <a:r>
              <a:rPr lang="en-US" dirty="0" err="1"/>
              <a:t>phala</a:t>
            </a:r>
            <a:r>
              <a:rPr lang="en-US" dirty="0"/>
              <a:t> or any emetic drug administered during the process of vamana therapy causes </a:t>
            </a:r>
            <a:r>
              <a:rPr lang="en-US" dirty="0" err="1"/>
              <a:t>Trishna</a:t>
            </a:r>
            <a:r>
              <a:rPr lang="en-US" dirty="0"/>
              <a:t>. Because </a:t>
            </a:r>
            <a:r>
              <a:rPr lang="en-US" dirty="0" err="1"/>
              <a:t>hyperemesis</a:t>
            </a:r>
            <a:r>
              <a:rPr lang="en-US" dirty="0"/>
              <a:t> leads to decrease in the body fluid, and </a:t>
            </a:r>
            <a:r>
              <a:rPr lang="en-US" dirty="0" err="1"/>
              <a:t>Trishna</a:t>
            </a:r>
            <a:r>
              <a:rPr lang="en-US" dirty="0"/>
              <a:t> occurs due to dehydration. </a:t>
            </a:r>
          </a:p>
          <a:p>
            <a:pPr lvl="0">
              <a:buNone/>
            </a:pPr>
            <a:r>
              <a:rPr lang="en-US" dirty="0"/>
              <a:t> </a:t>
            </a:r>
            <a:r>
              <a:rPr lang="en-US" dirty="0" smtClean="0"/>
              <a:t>            Severe </a:t>
            </a:r>
            <a:r>
              <a:rPr lang="en-US" dirty="0"/>
              <a:t>vomiting leads to loss of body fluid. As a result of this dehydration leads to </a:t>
            </a:r>
            <a:r>
              <a:rPr lang="en-US" dirty="0" err="1"/>
              <a:t>Trishna</a:t>
            </a:r>
            <a:r>
              <a:rPr lang="en-US" dirty="0"/>
              <a:t>. </a:t>
            </a:r>
            <a:r>
              <a:rPr lang="en-US" dirty="0" err="1"/>
              <a:t>Madhukosha</a:t>
            </a:r>
            <a:r>
              <a:rPr lang="en-US" dirty="0"/>
              <a:t> opines that </a:t>
            </a:r>
            <a:r>
              <a:rPr lang="en-US" dirty="0" err="1"/>
              <a:t>chhardi</a:t>
            </a:r>
            <a:r>
              <a:rPr lang="en-US" dirty="0"/>
              <a:t> causes </a:t>
            </a:r>
            <a:r>
              <a:rPr lang="en-US" dirty="0" err="1"/>
              <a:t>Trishna</a:t>
            </a:r>
            <a:r>
              <a:rPr lang="en-US" dirty="0"/>
              <a:t> therefore; after the disease </a:t>
            </a:r>
            <a:r>
              <a:rPr lang="en-US" dirty="0" err="1"/>
              <a:t>chhardi</a:t>
            </a:r>
            <a:r>
              <a:rPr lang="en-US" dirty="0"/>
              <a:t> the chapter </a:t>
            </a:r>
            <a:r>
              <a:rPr lang="en-US" dirty="0" err="1"/>
              <a:t>Trishna</a:t>
            </a:r>
            <a:r>
              <a:rPr lang="en-US" dirty="0"/>
              <a:t> is followed. </a:t>
            </a:r>
          </a:p>
          <a:p>
            <a:pPr lvl="0">
              <a:buNone/>
            </a:pPr>
            <a:r>
              <a:rPr lang="en-US" dirty="0"/>
              <a:t> </a:t>
            </a:r>
            <a:r>
              <a:rPr lang="en-US" dirty="0" smtClean="0"/>
              <a:t>              Severe </a:t>
            </a:r>
            <a:r>
              <a:rPr lang="en-US" dirty="0" err="1"/>
              <a:t>atisara</a:t>
            </a:r>
            <a:r>
              <a:rPr lang="en-US" dirty="0"/>
              <a:t> (diarrhea) leads to decrease in body water, sodium and electrolytes that cause dehydration hence </a:t>
            </a:r>
            <a:r>
              <a:rPr lang="en-US" dirty="0" err="1"/>
              <a:t>Trishna</a:t>
            </a:r>
            <a:r>
              <a:rPr lang="en-US" dirty="0"/>
              <a:t> occurs. </a:t>
            </a:r>
          </a:p>
          <a:p>
            <a:pPr lvl="0">
              <a:buNone/>
            </a:pPr>
            <a:r>
              <a:rPr lang="en-US" dirty="0"/>
              <a:t> </a:t>
            </a:r>
            <a:r>
              <a:rPr lang="en-US" dirty="0" smtClean="0"/>
              <a:t>             </a:t>
            </a:r>
            <a:r>
              <a:rPr lang="en-US" dirty="0" err="1"/>
              <a:t>Charaka</a:t>
            </a:r>
            <a:r>
              <a:rPr lang="en-US" dirty="0"/>
              <a:t> opines that </a:t>
            </a:r>
            <a:r>
              <a:rPr lang="en-US" dirty="0" err="1"/>
              <a:t>prameha</a:t>
            </a:r>
            <a:r>
              <a:rPr lang="en-US" dirty="0"/>
              <a:t> is one of the cause of the </a:t>
            </a:r>
            <a:r>
              <a:rPr lang="en-US" dirty="0" err="1"/>
              <a:t>Trishna</a:t>
            </a:r>
            <a:r>
              <a:rPr lang="en-US" dirty="0"/>
              <a:t>. Especially in </a:t>
            </a:r>
            <a:r>
              <a:rPr lang="en-US" dirty="0" err="1"/>
              <a:t>udakameha</a:t>
            </a:r>
            <a:r>
              <a:rPr lang="en-US" dirty="0"/>
              <a:t>, </a:t>
            </a:r>
            <a:r>
              <a:rPr lang="en-US" dirty="0" err="1"/>
              <a:t>madhumeha</a:t>
            </a:r>
            <a:r>
              <a:rPr lang="en-US" dirty="0"/>
              <a:t>, </a:t>
            </a:r>
            <a:r>
              <a:rPr lang="en-US" dirty="0" err="1"/>
              <a:t>hastimeha</a:t>
            </a:r>
            <a:r>
              <a:rPr lang="en-US" dirty="0"/>
              <a:t>, there is increase urinary output. The </a:t>
            </a:r>
            <a:r>
              <a:rPr lang="en-US" dirty="0" err="1"/>
              <a:t>reabsorption</a:t>
            </a:r>
            <a:r>
              <a:rPr lang="en-US" dirty="0"/>
              <a:t> of water by the renal tubules is reduced, hence dehydration occurs with </a:t>
            </a:r>
            <a:r>
              <a:rPr lang="en-US" dirty="0" err="1"/>
              <a:t>Trishna</a:t>
            </a:r>
            <a:r>
              <a:rPr lang="en-US" dirty="0"/>
              <a:t>. </a:t>
            </a:r>
          </a:p>
          <a:p>
            <a:pPr lvl="0">
              <a:buNone/>
            </a:pPr>
            <a:r>
              <a:rPr lang="en-US" dirty="0"/>
              <a:t> </a:t>
            </a:r>
            <a:r>
              <a:rPr lang="en-US" dirty="0" smtClean="0"/>
              <a:t>            </a:t>
            </a:r>
            <a:r>
              <a:rPr lang="en-US" dirty="0"/>
              <a:t>Constant exposure to hot sun causes </a:t>
            </a:r>
            <a:r>
              <a:rPr lang="en-US" dirty="0" err="1"/>
              <a:t>Trishna</a:t>
            </a:r>
            <a:r>
              <a:rPr lang="en-US" dirty="0"/>
              <a:t> because excessive perspiration leads to heat frustration i.e. extreme loss body water, leading to dehydration and </a:t>
            </a:r>
            <a:r>
              <a:rPr lang="en-US" dirty="0" err="1"/>
              <a:t>Trishna</a:t>
            </a:r>
            <a:r>
              <a:rPr lang="en-US" dirty="0"/>
              <a:t>.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371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pPr>
              <a:buNone/>
            </a:pPr>
            <a:r>
              <a:rPr lang="en-US" b="1" dirty="0" smtClean="0"/>
              <a:t>                                         SAMPRAPTI</a:t>
            </a:r>
            <a:endParaRPr lang="en-US" dirty="0"/>
          </a:p>
          <a:p>
            <a:pPr>
              <a:buNone/>
            </a:pPr>
            <a:r>
              <a:rPr lang="en-US" dirty="0" smtClean="0"/>
              <a:t>             The </a:t>
            </a:r>
            <a:r>
              <a:rPr lang="en-US" dirty="0"/>
              <a:t>above said etiological factors aggravate </a:t>
            </a:r>
            <a:r>
              <a:rPr lang="en-US" dirty="0" err="1"/>
              <a:t>vata</a:t>
            </a:r>
            <a:r>
              <a:rPr lang="en-US" dirty="0"/>
              <a:t> and </a:t>
            </a:r>
            <a:r>
              <a:rPr lang="en-US" dirty="0" err="1"/>
              <a:t>pitta</a:t>
            </a:r>
            <a:r>
              <a:rPr lang="en-US" dirty="0"/>
              <a:t> </a:t>
            </a:r>
            <a:r>
              <a:rPr lang="en-US" dirty="0" err="1"/>
              <a:t>dosha</a:t>
            </a:r>
            <a:r>
              <a:rPr lang="en-US" dirty="0"/>
              <a:t> in the body that affects the channels </a:t>
            </a:r>
            <a:r>
              <a:rPr lang="en-US" dirty="0" smtClean="0"/>
              <a:t>of. </a:t>
            </a:r>
            <a:r>
              <a:rPr lang="en-US" dirty="0"/>
              <a:t>In this context </a:t>
            </a:r>
            <a:r>
              <a:rPr lang="en-US" dirty="0" err="1"/>
              <a:t>udaka</a:t>
            </a:r>
            <a:r>
              <a:rPr lang="en-US" dirty="0"/>
              <a:t>, </a:t>
            </a:r>
            <a:r>
              <a:rPr lang="en-US" dirty="0" err="1"/>
              <a:t>ambu</a:t>
            </a:r>
            <a:r>
              <a:rPr lang="en-US" dirty="0"/>
              <a:t> and rasa are considered as water contents of the body. </a:t>
            </a:r>
            <a:r>
              <a:rPr lang="en-US" dirty="0" err="1"/>
              <a:t>Charaka</a:t>
            </a:r>
            <a:r>
              <a:rPr lang="en-US" dirty="0"/>
              <a:t> opines these watery elements </a:t>
            </a:r>
            <a:r>
              <a:rPr lang="en-US" dirty="0" smtClean="0"/>
              <a:t>as, </a:t>
            </a:r>
            <a:r>
              <a:rPr lang="en-US" dirty="0"/>
              <a:t>and </a:t>
            </a:r>
            <a:r>
              <a:rPr lang="en-US" dirty="0" smtClean="0"/>
              <a:t>includes, under. </a:t>
            </a:r>
            <a:r>
              <a:rPr lang="en-US" dirty="0" err="1"/>
              <a:t>Dalhana</a:t>
            </a:r>
            <a:r>
              <a:rPr lang="en-US" dirty="0"/>
              <a:t> comments </a:t>
            </a:r>
            <a:r>
              <a:rPr lang="en-US" dirty="0" smtClean="0"/>
              <a:t> </a:t>
            </a:r>
            <a:r>
              <a:rPr lang="en-US" dirty="0"/>
              <a:t>as the channels which carry water to tongue, throat, pharynx </a:t>
            </a:r>
            <a:r>
              <a:rPr lang="en-US" dirty="0" smtClean="0"/>
              <a:t>etc. </a:t>
            </a:r>
            <a:r>
              <a:rPr lang="en-US" dirty="0"/>
              <a:t>In general the liquid contents of the body dries up </a:t>
            </a:r>
            <a:r>
              <a:rPr lang="en-US" dirty="0" smtClean="0"/>
              <a:t>and </a:t>
            </a:r>
            <a:r>
              <a:rPr lang="en-US" dirty="0"/>
              <a:t>the channels which carry water to the tongue throat etc dries up. As a result loss of fluid or dehydration occurs in the body </a:t>
            </a:r>
            <a:r>
              <a:rPr lang="en-US" dirty="0" smtClean="0"/>
              <a:t> </a:t>
            </a:r>
            <a:r>
              <a:rPr lang="en-US" dirty="0"/>
              <a:t>giving rise to signs and symptoms of dehydration. To compensate the fluid balance in the body patient drinks water repeatedly.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POORVAROOPA </a:t>
            </a:r>
            <a:endParaRPr lang="en-US" dirty="0"/>
          </a:p>
          <a:p>
            <a:pPr lvl="0">
              <a:buNone/>
            </a:pPr>
            <a:r>
              <a:rPr lang="en-US" dirty="0" smtClean="0"/>
              <a:t> </a:t>
            </a:r>
            <a:r>
              <a:rPr lang="en-US" dirty="0"/>
              <a:t>Dryness in the face, drawn face, shrunken eyes. </a:t>
            </a:r>
          </a:p>
          <a:p>
            <a:pPr lvl="0">
              <a:buNone/>
            </a:pPr>
            <a:r>
              <a:rPr lang="en-US" dirty="0" smtClean="0"/>
              <a:t> </a:t>
            </a:r>
            <a:r>
              <a:rPr lang="en-US" dirty="0"/>
              <a:t>Marked thirst. </a:t>
            </a:r>
          </a:p>
          <a:p>
            <a:pPr lvl="0">
              <a:buNone/>
            </a:pPr>
            <a:r>
              <a:rPr lang="en-US" dirty="0" smtClean="0"/>
              <a:t> </a:t>
            </a:r>
            <a:r>
              <a:rPr lang="en-US" dirty="0"/>
              <a:t>Dryness of the mouth, lips, pharynx. </a:t>
            </a:r>
          </a:p>
          <a:p>
            <a:pPr lvl="0">
              <a:buNone/>
            </a:pPr>
            <a:r>
              <a:rPr lang="en-US" dirty="0" smtClean="0"/>
              <a:t> </a:t>
            </a:r>
            <a:r>
              <a:rPr lang="en-US" dirty="0"/>
              <a:t>Burning </a:t>
            </a:r>
            <a:r>
              <a:rPr lang="en-US" dirty="0" err="1"/>
              <a:t>senstion</a:t>
            </a:r>
            <a:r>
              <a:rPr lang="en-US" dirty="0"/>
              <a:t>.</a:t>
            </a:r>
          </a:p>
          <a:p>
            <a:pPr lvl="0">
              <a:buNone/>
            </a:pPr>
            <a:r>
              <a:rPr lang="en-US" dirty="0" smtClean="0"/>
              <a:t> </a:t>
            </a:r>
            <a:r>
              <a:rPr lang="en-US" dirty="0"/>
              <a:t>Mental confusion</a:t>
            </a:r>
          </a:p>
          <a:p>
            <a:pPr lvl="0">
              <a:buNone/>
            </a:pPr>
            <a:r>
              <a:rPr lang="en-US" dirty="0" smtClean="0"/>
              <a:t> </a:t>
            </a:r>
            <a:r>
              <a:rPr lang="en-US" dirty="0" err="1"/>
              <a:t>Gidiness</a:t>
            </a:r>
            <a:endParaRPr lang="en-US" dirty="0"/>
          </a:p>
          <a:p>
            <a:pPr lvl="0">
              <a:buNone/>
            </a:pPr>
            <a:r>
              <a:rPr lang="en-US" dirty="0" smtClean="0"/>
              <a:t> </a:t>
            </a:r>
            <a:r>
              <a:rPr lang="en-US" dirty="0"/>
              <a:t>Delirium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buNone/>
            </a:pPr>
            <a:r>
              <a:rPr lang="en-US" b="1" dirty="0" smtClean="0"/>
              <a:t>                                          SAMANYA </a:t>
            </a:r>
            <a:r>
              <a:rPr lang="en-US" b="1" dirty="0"/>
              <a:t>LAKSHNA </a:t>
            </a:r>
            <a:endParaRPr lang="en-US" dirty="0"/>
          </a:p>
          <a:p>
            <a:pPr lvl="0">
              <a:buNone/>
            </a:pPr>
            <a:r>
              <a:rPr lang="en-US" dirty="0" smtClean="0"/>
              <a:t>Dryness </a:t>
            </a:r>
            <a:r>
              <a:rPr lang="en-US" dirty="0"/>
              <a:t>in the face, drawn face, shrunken eyes. It occurs due to loss of fluid in the body. This is the common symptom observed in all the types of </a:t>
            </a:r>
            <a:r>
              <a:rPr lang="en-US" dirty="0" err="1"/>
              <a:t>Trishna</a:t>
            </a:r>
            <a:r>
              <a:rPr lang="en-US" dirty="0"/>
              <a:t>.</a:t>
            </a:r>
          </a:p>
          <a:p>
            <a:pPr lvl="0">
              <a:buNone/>
            </a:pPr>
            <a:r>
              <a:rPr lang="en-US" dirty="0" smtClean="0"/>
              <a:t>Dry </a:t>
            </a:r>
            <a:r>
              <a:rPr lang="en-US" dirty="0"/>
              <a:t>and rough tongue, dry lips and mouth occur due to loss of body fluid which is observed in all the types of </a:t>
            </a:r>
            <a:r>
              <a:rPr lang="en-US" dirty="0" err="1"/>
              <a:t>Trishna</a:t>
            </a:r>
            <a:r>
              <a:rPr lang="en-US" dirty="0"/>
              <a:t>. </a:t>
            </a:r>
          </a:p>
          <a:p>
            <a:pPr lvl="0">
              <a:buNone/>
            </a:pPr>
            <a:r>
              <a:rPr lang="en-US" dirty="0" smtClean="0"/>
              <a:t>Mental </a:t>
            </a:r>
            <a:r>
              <a:rPr lang="en-US" dirty="0"/>
              <a:t>confusion, occurs due to severe dehydration. </a:t>
            </a:r>
          </a:p>
          <a:p>
            <a:pPr lvl="0">
              <a:buNone/>
            </a:pPr>
            <a:r>
              <a:rPr lang="en-US" dirty="0" smtClean="0"/>
              <a:t> </a:t>
            </a:r>
            <a:r>
              <a:rPr lang="en-US" dirty="0"/>
              <a:t>Protrusion of tongue. </a:t>
            </a:r>
          </a:p>
          <a:p>
            <a:pPr lvl="0">
              <a:buNone/>
            </a:pPr>
            <a:r>
              <a:rPr lang="en-US" dirty="0" smtClean="0"/>
              <a:t> </a:t>
            </a:r>
            <a:r>
              <a:rPr lang="en-US" dirty="0" err="1"/>
              <a:t>Gidiness</a:t>
            </a:r>
            <a:endParaRPr lang="en-US" dirty="0"/>
          </a:p>
          <a:p>
            <a:pPr lvl="0">
              <a:buNone/>
            </a:pPr>
            <a:r>
              <a:rPr lang="en-US" dirty="0" smtClean="0"/>
              <a:t>Deafness</a:t>
            </a:r>
            <a:r>
              <a:rPr lang="en-US" dirty="0"/>
              <a:t>.</a:t>
            </a:r>
          </a:p>
          <a:p>
            <a:pPr lvl="0">
              <a:buNone/>
            </a:pPr>
            <a:r>
              <a:rPr lang="en-US" dirty="0" smtClean="0"/>
              <a:t> </a:t>
            </a:r>
            <a:r>
              <a:rPr lang="en-US" dirty="0"/>
              <a:t>Burning sensation in the body. </a:t>
            </a:r>
          </a:p>
          <a:p>
            <a:pPr lvl="0">
              <a:buNone/>
            </a:pPr>
            <a:r>
              <a:rPr lang="en-US" dirty="0" smtClean="0"/>
              <a:t> </a:t>
            </a:r>
            <a:r>
              <a:rPr lang="en-US" dirty="0"/>
              <a:t>Delirium. </a:t>
            </a:r>
          </a:p>
          <a:p>
            <a:pPr lvl="0">
              <a:buNone/>
            </a:pPr>
            <a:r>
              <a:rPr lang="en-US" dirty="0" smtClean="0"/>
              <a:t> </a:t>
            </a:r>
            <a:r>
              <a:rPr lang="en-US" dirty="0"/>
              <a:t>Coma</a:t>
            </a:r>
          </a:p>
          <a:p>
            <a:pPr lvl="0">
              <a:buNone/>
            </a:pPr>
            <a:r>
              <a:rPr lang="en-US" dirty="0" smtClean="0"/>
              <a:t> </a:t>
            </a:r>
            <a:r>
              <a:rPr lang="en-US" dirty="0"/>
              <a:t>Cardiac symptoms are present. </a:t>
            </a:r>
          </a:p>
          <a:p>
            <a:pPr lvl="0">
              <a:buNone/>
            </a:pPr>
            <a:r>
              <a:rPr lang="en-US" dirty="0" smtClean="0"/>
              <a:t> </a:t>
            </a:r>
            <a:r>
              <a:rPr lang="en-US" dirty="0"/>
              <a:t>Hoarseness of voice. </a:t>
            </a:r>
          </a:p>
          <a:p>
            <a:pPr lvl="0">
              <a:buNone/>
            </a:pPr>
            <a:r>
              <a:rPr lang="en-US" dirty="0" smtClean="0"/>
              <a:t> </a:t>
            </a:r>
            <a:r>
              <a:rPr lang="en-US" dirty="0"/>
              <a:t>Anorexia. </a:t>
            </a:r>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5257800"/>
          </a:xfrm>
        </p:spPr>
        <p:txBody>
          <a:bodyPr>
            <a:normAutofit fontScale="92500" lnSpcReduction="10000"/>
          </a:bodyPr>
          <a:lstStyle/>
          <a:p>
            <a:pPr>
              <a:buNone/>
            </a:pPr>
            <a:r>
              <a:rPr lang="en-US" b="1" dirty="0" smtClean="0"/>
              <a:t>                           </a:t>
            </a:r>
            <a:r>
              <a:rPr lang="en-US" b="1" dirty="0" err="1" smtClean="0"/>
              <a:t>Vataja</a:t>
            </a:r>
            <a:r>
              <a:rPr lang="en-US" b="1" dirty="0" smtClean="0"/>
              <a:t> </a:t>
            </a:r>
            <a:r>
              <a:rPr lang="en-US" b="1" dirty="0" err="1"/>
              <a:t>Trishna</a:t>
            </a:r>
            <a:r>
              <a:rPr lang="en-US" b="1" dirty="0"/>
              <a:t> </a:t>
            </a:r>
            <a:r>
              <a:rPr lang="en-US" b="1" dirty="0" err="1" smtClean="0"/>
              <a:t>Lakshana</a:t>
            </a:r>
            <a:endParaRPr lang="en-US" b="1" dirty="0" smtClean="0"/>
          </a:p>
          <a:p>
            <a:pPr>
              <a:buNone/>
            </a:pPr>
            <a:r>
              <a:rPr lang="en-US" dirty="0"/>
              <a:t> </a:t>
            </a:r>
            <a:r>
              <a:rPr lang="en-US" dirty="0" smtClean="0"/>
              <a:t>          In </a:t>
            </a:r>
            <a:r>
              <a:rPr lang="en-US" dirty="0" err="1"/>
              <a:t>vataja</a:t>
            </a:r>
            <a:r>
              <a:rPr lang="en-US" dirty="0"/>
              <a:t> </a:t>
            </a:r>
            <a:r>
              <a:rPr lang="en-US" dirty="0" err="1"/>
              <a:t>Trishna</a:t>
            </a:r>
            <a:r>
              <a:rPr lang="en-US" dirty="0"/>
              <a:t> because of loss of body fluid, patient suffers </a:t>
            </a:r>
            <a:r>
              <a:rPr lang="en-US" dirty="0" smtClean="0"/>
              <a:t>from. </a:t>
            </a:r>
            <a:r>
              <a:rPr lang="en-US" dirty="0"/>
              <a:t>Here </a:t>
            </a:r>
            <a:r>
              <a:rPr lang="en-US" dirty="0" err="1"/>
              <a:t>shushka</a:t>
            </a:r>
            <a:r>
              <a:rPr lang="en-US" dirty="0"/>
              <a:t> </a:t>
            </a:r>
            <a:r>
              <a:rPr lang="en-US" dirty="0" err="1"/>
              <a:t>mukha</a:t>
            </a:r>
            <a:r>
              <a:rPr lang="en-US" dirty="0"/>
              <a:t> is defined by dry face, drawn face and shrunken eyes. Besides these signs patient develops </a:t>
            </a:r>
            <a:r>
              <a:rPr lang="en-US" dirty="0" smtClean="0"/>
              <a:t>i.e</a:t>
            </a:r>
            <a:r>
              <a:rPr lang="en-US" dirty="0"/>
              <a:t>. dryness of tongue and whole buckle cavity. Sleeplessness, giddiness, headache are also observed. Gradually loss of hearing and smell perception occurs. Due to dry tongue patient is unable to chew the food and feels tasteless. </a:t>
            </a:r>
          </a:p>
          <a:p>
            <a:r>
              <a:rPr lang="en-US" b="1" dirty="0"/>
              <a:t> </a:t>
            </a:r>
            <a:endParaRPr lang="en-US" dirty="0"/>
          </a:p>
          <a:p>
            <a:pPr>
              <a:buNone/>
            </a:pPr>
            <a:endParaRPr lang="en-US" dirty="0"/>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                       </a:t>
            </a:r>
            <a:r>
              <a:rPr lang="en-US" b="1" dirty="0" err="1" smtClean="0"/>
              <a:t>Pittaja</a:t>
            </a:r>
            <a:r>
              <a:rPr lang="en-US" b="1" dirty="0" smtClean="0"/>
              <a:t> </a:t>
            </a:r>
            <a:r>
              <a:rPr lang="en-US" b="1" dirty="0" err="1"/>
              <a:t>Trishna</a:t>
            </a:r>
            <a:r>
              <a:rPr lang="en-US" b="1" dirty="0"/>
              <a:t> </a:t>
            </a:r>
            <a:r>
              <a:rPr lang="en-US" b="1" dirty="0" err="1" smtClean="0"/>
              <a:t>Lakshan</a:t>
            </a:r>
            <a:endParaRPr lang="en-US" dirty="0"/>
          </a:p>
          <a:p>
            <a:pPr>
              <a:buNone/>
            </a:pPr>
            <a:r>
              <a:rPr lang="en-US" dirty="0" smtClean="0"/>
              <a:t>         The </a:t>
            </a:r>
            <a:r>
              <a:rPr lang="en-US" dirty="0"/>
              <a:t>above said signs and symptoms are pertaining to </a:t>
            </a:r>
            <a:r>
              <a:rPr lang="en-US" dirty="0" err="1"/>
              <a:t>pittaja</a:t>
            </a:r>
            <a:r>
              <a:rPr lang="en-US" dirty="0"/>
              <a:t> </a:t>
            </a:r>
            <a:r>
              <a:rPr lang="en-US" dirty="0" err="1"/>
              <a:t>Trishna</a:t>
            </a:r>
            <a:r>
              <a:rPr lang="en-US" dirty="0"/>
              <a:t>. Thirst and dryness of tongue are common features observed in all varieties of </a:t>
            </a:r>
            <a:r>
              <a:rPr lang="en-US" dirty="0" err="1"/>
              <a:t>Trishna</a:t>
            </a:r>
            <a:r>
              <a:rPr lang="en-US" dirty="0"/>
              <a:t>. There are difference of opinion regarding yellow sclera </a:t>
            </a:r>
            <a:r>
              <a:rPr lang="en-US" dirty="0" smtClean="0"/>
              <a:t> </a:t>
            </a:r>
            <a:r>
              <a:rPr lang="en-US" dirty="0"/>
              <a:t>which is observed in </a:t>
            </a:r>
            <a:r>
              <a:rPr lang="en-US" dirty="0" err="1"/>
              <a:t>pittaja</a:t>
            </a:r>
            <a:r>
              <a:rPr lang="en-US" dirty="0"/>
              <a:t> </a:t>
            </a:r>
            <a:r>
              <a:rPr lang="en-US" dirty="0" err="1"/>
              <a:t>Trishna</a:t>
            </a:r>
            <a:r>
              <a:rPr lang="en-US" dirty="0"/>
              <a:t>. Charka opines </a:t>
            </a:r>
            <a:r>
              <a:rPr lang="en-US" dirty="0" smtClean="0"/>
              <a:t>, </a:t>
            </a:r>
            <a:r>
              <a:rPr lang="en-US" dirty="0"/>
              <a:t>and </a:t>
            </a:r>
            <a:r>
              <a:rPr lang="en-US" dirty="0" smtClean="0"/>
              <a:t> </a:t>
            </a:r>
            <a:r>
              <a:rPr lang="en-US" dirty="0"/>
              <a:t>are observed in </a:t>
            </a:r>
            <a:r>
              <a:rPr lang="en-US" dirty="0" err="1"/>
              <a:t>pittaja</a:t>
            </a:r>
            <a:r>
              <a:rPr lang="en-US" dirty="0"/>
              <a:t> </a:t>
            </a:r>
            <a:r>
              <a:rPr lang="en-US" dirty="0" err="1"/>
              <a:t>Trishna</a:t>
            </a:r>
            <a:r>
              <a:rPr lang="en-US" dirty="0"/>
              <a:t>, whereas </a:t>
            </a:r>
            <a:r>
              <a:rPr lang="en-US" dirty="0" err="1"/>
              <a:t>Sushruta</a:t>
            </a:r>
            <a:r>
              <a:rPr lang="en-US" dirty="0"/>
              <a:t> considers only </a:t>
            </a:r>
            <a:r>
              <a:rPr lang="en-US" dirty="0" smtClean="0"/>
              <a:t> </a:t>
            </a:r>
            <a:r>
              <a:rPr lang="en-US" dirty="0"/>
              <a:t>and </a:t>
            </a:r>
            <a:r>
              <a:rPr lang="en-US" dirty="0" err="1"/>
              <a:t>Vagbhata</a:t>
            </a:r>
            <a:r>
              <a:rPr lang="en-US" dirty="0"/>
              <a:t> says </a:t>
            </a:r>
            <a:r>
              <a:rPr lang="en-US" dirty="0" smtClean="0"/>
              <a:t> red sclera. </a:t>
            </a:r>
            <a:endParaRPr lang="en-US" dirty="0"/>
          </a:p>
          <a:p>
            <a:endParaRPr lang="en-US" dirty="0"/>
          </a:p>
        </p:txBody>
      </p:sp>
      <p:pic>
        <p:nvPicPr>
          <p:cNvPr id="4" name="Picture 2" descr="C:\Users\dell\Desktop\IMG-20200328-WA0004.jpg"/>
          <p:cNvPicPr>
            <a:picLocks noChangeAspect="1" noChangeArrowheads="1"/>
          </p:cNvPicPr>
          <p:nvPr/>
        </p:nvPicPr>
        <p:blipFill>
          <a:blip r:embed="rId2"/>
          <a:srcRect/>
          <a:stretch>
            <a:fillRect/>
          </a:stretch>
        </p:blipFill>
        <p:spPr bwMode="auto">
          <a:xfrm>
            <a:off x="0" y="0"/>
            <a:ext cx="9144000" cy="1524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1394</Words>
  <Application>Microsoft Office PowerPoint</Application>
  <PresentationFormat>On-screen Show (4:3)</PresentationFormat>
  <Paragraphs>100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10</cp:revision>
  <dcterms:created xsi:type="dcterms:W3CDTF">2020-04-07T09:59:13Z</dcterms:created>
  <dcterms:modified xsi:type="dcterms:W3CDTF">2020-04-08T10:31:14Z</dcterms:modified>
</cp:coreProperties>
</file>