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9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2714-A2BC-4813-B5C8-0EF7654B190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B83-A530-4708-82A4-8F36EEBE4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2714-A2BC-4813-B5C8-0EF7654B190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B83-A530-4708-82A4-8F36EEBE4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2714-A2BC-4813-B5C8-0EF7654B190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B83-A530-4708-82A4-8F36EEBE4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2714-A2BC-4813-B5C8-0EF7654B190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B83-A530-4708-82A4-8F36EEBE4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2714-A2BC-4813-B5C8-0EF7654B190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B83-A530-4708-82A4-8F36EEBE4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2714-A2BC-4813-B5C8-0EF7654B190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B83-A530-4708-82A4-8F36EEBE4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2714-A2BC-4813-B5C8-0EF7654B190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B83-A530-4708-82A4-8F36EEBE4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2714-A2BC-4813-B5C8-0EF7654B190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B83-A530-4708-82A4-8F36EEBE4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2714-A2BC-4813-B5C8-0EF7654B190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B83-A530-4708-82A4-8F36EEBE4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2714-A2BC-4813-B5C8-0EF7654B190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B83-A530-4708-82A4-8F36EEBE4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2714-A2BC-4813-B5C8-0EF7654B190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FB83-A530-4708-82A4-8F36EEBE4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62714-A2BC-4813-B5C8-0EF7654B190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9FB83-A530-4708-82A4-8F36EEBE4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92D050"/>
                </a:solidFill>
                <a:latin typeface="Arial Black" pitchFamily="34" charset="0"/>
              </a:rPr>
              <a:t>SWEDADHYAYA</a:t>
            </a:r>
            <a:endParaRPr lang="en-US" sz="4800" b="1" u="sng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       By – Dr S.S </a:t>
            </a:r>
            <a:r>
              <a:rPr lang="en-US" sz="2400" dirty="0" err="1" smtClean="0"/>
              <a:t>Kalyanhetti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                    Associate professor,</a:t>
            </a:r>
          </a:p>
          <a:p>
            <a:r>
              <a:rPr lang="en-US" sz="2400" dirty="0" smtClean="0"/>
              <a:t>                            Dept. of Basic principles</a:t>
            </a:r>
          </a:p>
        </p:txBody>
      </p:sp>
      <p:pic>
        <p:nvPicPr>
          <p:cNvPr id="4" name="Picture 3" descr="rkm hea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74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Importance of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Swedana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                                                     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92D050"/>
                </a:solidFill>
              </a:rPr>
              <a:t>                                </a:t>
            </a:r>
          </a:p>
          <a:p>
            <a:pPr>
              <a:buNone/>
            </a:pP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     </a:t>
            </a:r>
          </a:p>
          <a:p>
            <a:pPr>
              <a:buNone/>
            </a:pP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‘</a:t>
            </a:r>
            <a:r>
              <a:rPr lang="en-US" sz="2800" b="1" i="1" dirty="0" smtClean="0">
                <a:solidFill>
                  <a:srgbClr val="92D050"/>
                </a:solidFill>
              </a:rPr>
              <a:t>A dry stick can be bent according to our wish after proper </a:t>
            </a:r>
            <a:r>
              <a:rPr lang="en-US" sz="2800" b="1" i="1" dirty="0" err="1">
                <a:solidFill>
                  <a:srgbClr val="92D050"/>
                </a:solidFill>
              </a:rPr>
              <a:t>S</a:t>
            </a:r>
            <a:r>
              <a:rPr lang="en-US" sz="2800" b="1" i="1" dirty="0" err="1" smtClean="0">
                <a:solidFill>
                  <a:srgbClr val="92D050"/>
                </a:solidFill>
              </a:rPr>
              <a:t>nehana</a:t>
            </a:r>
            <a:r>
              <a:rPr lang="en-US" sz="2800" b="1" i="1" dirty="0" smtClean="0">
                <a:solidFill>
                  <a:srgbClr val="92D050"/>
                </a:solidFill>
              </a:rPr>
              <a:t> and </a:t>
            </a:r>
            <a:r>
              <a:rPr lang="en-US" sz="2800" b="1" i="1" dirty="0" err="1">
                <a:solidFill>
                  <a:srgbClr val="92D050"/>
                </a:solidFill>
              </a:rPr>
              <a:t>S</a:t>
            </a:r>
            <a:r>
              <a:rPr lang="en-US" sz="2800" b="1" i="1" dirty="0" err="1" smtClean="0">
                <a:solidFill>
                  <a:srgbClr val="92D050"/>
                </a:solidFill>
              </a:rPr>
              <a:t>wedana</a:t>
            </a:r>
            <a:r>
              <a:rPr lang="en-US" sz="2800" b="1" i="1" dirty="0" smtClean="0">
                <a:solidFill>
                  <a:srgbClr val="92D050"/>
                </a:solidFill>
              </a:rPr>
              <a:t> , then why can’t we give </a:t>
            </a:r>
            <a:r>
              <a:rPr lang="en-US" sz="2800" b="1" i="1" dirty="0" err="1" smtClean="0">
                <a:solidFill>
                  <a:srgbClr val="92D050"/>
                </a:solidFill>
              </a:rPr>
              <a:t>navajeevana</a:t>
            </a:r>
            <a:r>
              <a:rPr lang="en-US" sz="2800" b="1" i="1" dirty="0" smtClean="0">
                <a:solidFill>
                  <a:srgbClr val="92D050"/>
                </a:solidFill>
              </a:rPr>
              <a:t> to a </a:t>
            </a:r>
            <a:r>
              <a:rPr lang="en-US" sz="2800" b="1" i="1" dirty="0" err="1" smtClean="0">
                <a:solidFill>
                  <a:srgbClr val="92D050"/>
                </a:solidFill>
              </a:rPr>
              <a:t>purusha</a:t>
            </a:r>
            <a:r>
              <a:rPr lang="en-US" sz="2800" b="1" i="1" dirty="0" smtClean="0">
                <a:solidFill>
                  <a:srgbClr val="92D050"/>
                </a:solidFill>
              </a:rPr>
              <a:t> after proper </a:t>
            </a:r>
            <a:r>
              <a:rPr lang="en-US" sz="2800" b="1" i="1" dirty="0" err="1" smtClean="0">
                <a:solidFill>
                  <a:srgbClr val="92D050"/>
                </a:solidFill>
              </a:rPr>
              <a:t>Snehana</a:t>
            </a:r>
            <a:r>
              <a:rPr lang="en-US" sz="2800" b="1" i="1" dirty="0" smtClean="0">
                <a:solidFill>
                  <a:srgbClr val="92D050"/>
                </a:solidFill>
              </a:rPr>
              <a:t> and </a:t>
            </a:r>
            <a:r>
              <a:rPr lang="en-US" sz="2800" b="1" i="1" dirty="0" err="1" smtClean="0">
                <a:solidFill>
                  <a:srgbClr val="92D050"/>
                </a:solidFill>
              </a:rPr>
              <a:t>Swedana</a:t>
            </a:r>
            <a:r>
              <a:rPr lang="en-US" sz="2800" b="1" i="1" dirty="0" smtClean="0">
                <a:solidFill>
                  <a:srgbClr val="92D050"/>
                </a:solidFill>
              </a:rPr>
              <a:t>.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’   Ch/Su - 14/5.</a:t>
            </a:r>
            <a:endParaRPr lang="en-US" sz="28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 descr="rkm hea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74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lgerian" pitchFamily="82" charset="0"/>
              </a:rPr>
              <a:t>   </a:t>
            </a:r>
            <a:r>
              <a:rPr lang="en-US" sz="2800" dirty="0" smtClean="0">
                <a:latin typeface="Algerian" pitchFamily="82" charset="0"/>
              </a:rPr>
              <a:t> </a:t>
            </a:r>
            <a:r>
              <a:rPr lang="en-US" sz="2800" u="sng" dirty="0" smtClean="0">
                <a:solidFill>
                  <a:srgbClr val="92D050"/>
                </a:solidFill>
                <a:latin typeface="Algerian" pitchFamily="82" charset="0"/>
              </a:rPr>
              <a:t>Types of </a:t>
            </a:r>
            <a:r>
              <a:rPr lang="en-US" sz="2800" u="sng" dirty="0" err="1" smtClean="0">
                <a:solidFill>
                  <a:srgbClr val="92D050"/>
                </a:solidFill>
                <a:latin typeface="Algerian" pitchFamily="82" charset="0"/>
              </a:rPr>
              <a:t>Swedana</a:t>
            </a:r>
            <a:r>
              <a:rPr lang="en-US" sz="2800" u="sng" dirty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en-US" sz="2800" dirty="0" smtClean="0">
                <a:solidFill>
                  <a:srgbClr val="92D050"/>
                </a:solidFill>
                <a:latin typeface="Algerian" pitchFamily="82" charset="0"/>
              </a:rPr>
              <a:t>:</a:t>
            </a:r>
            <a:r>
              <a:rPr lang="en-US" sz="2800" dirty="0">
                <a:solidFill>
                  <a:srgbClr val="92D050"/>
                </a:solidFill>
                <a:latin typeface="Algerian" pitchFamily="82" charset="0"/>
              </a:rPr>
              <a:t> </a:t>
            </a:r>
            <a:endParaRPr lang="en-US" sz="2800" dirty="0" smtClean="0">
              <a:solidFill>
                <a:srgbClr val="92D050"/>
              </a:solidFill>
              <a:latin typeface="Algerian" pitchFamily="82" charset="0"/>
            </a:endParaRPr>
          </a:p>
          <a:p>
            <a:pPr>
              <a:buNone/>
            </a:pPr>
            <a:r>
              <a:rPr lang="en-US" sz="1800" dirty="0">
                <a:solidFill>
                  <a:srgbClr val="92D050"/>
                </a:solidFill>
                <a:latin typeface="Algerian" pitchFamily="82" charset="0"/>
              </a:rPr>
              <a:t>A</a:t>
            </a:r>
            <a:r>
              <a:rPr lang="en-US" sz="1800" dirty="0" smtClean="0">
                <a:solidFill>
                  <a:srgbClr val="92D050"/>
                </a:solidFill>
                <a:latin typeface="Algerian" pitchFamily="82" charset="0"/>
              </a:rPr>
              <a:t>)</a:t>
            </a:r>
            <a:endParaRPr lang="en-US" sz="1800" dirty="0">
              <a:solidFill>
                <a:srgbClr val="92D050"/>
              </a:solidFill>
              <a:latin typeface="Algerian" pitchFamily="82" charset="0"/>
            </a:endParaRPr>
          </a:p>
          <a:p>
            <a:pPr marL="514350" indent="-514350">
              <a:buAutoNum type="arabicPeriod"/>
            </a:pPr>
            <a:r>
              <a:rPr lang="en-US" sz="1800" u="sng" dirty="0" smtClean="0">
                <a:solidFill>
                  <a:srgbClr val="92D050"/>
                </a:solidFill>
                <a:latin typeface="Arial Narrow" pitchFamily="34" charset="0"/>
              </a:rPr>
              <a:t>Mahan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 :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Balawan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Roga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and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Rogi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,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Sheetakala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u="sng" dirty="0" err="1" smtClean="0">
                <a:solidFill>
                  <a:srgbClr val="92D050"/>
                </a:solidFill>
                <a:latin typeface="Arial Narrow" pitchFamily="34" charset="0"/>
              </a:rPr>
              <a:t>Madhyam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 :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Madhyama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Bala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of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Roga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and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Rogi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,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Madhyama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Sheetakala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.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AutoNum type="arabicPeriod"/>
            </a:pPr>
            <a:r>
              <a:rPr lang="en-US" sz="1800" u="sng" dirty="0" err="1" smtClean="0">
                <a:solidFill>
                  <a:srgbClr val="92D050"/>
                </a:solidFill>
                <a:latin typeface="Arial Narrow" pitchFamily="34" charset="0"/>
              </a:rPr>
              <a:t>Mrudu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: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Durabala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Rogi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,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Alpa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sheetakala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.</a:t>
            </a:r>
          </a:p>
          <a:p>
            <a:pPr marL="514350" indent="-514350">
              <a:buNone/>
            </a:pPr>
            <a:r>
              <a:rPr lang="en-US" sz="1800" dirty="0" smtClean="0">
                <a:solidFill>
                  <a:srgbClr val="92D050"/>
                </a:solidFill>
                <a:latin typeface="Algerian" pitchFamily="82" charset="0"/>
              </a:rPr>
              <a:t>B)</a:t>
            </a:r>
          </a:p>
          <a:p>
            <a:pPr marL="514350" indent="-514350">
              <a:buAutoNum type="arabicPeriod"/>
            </a:pPr>
            <a:r>
              <a:rPr lang="en-US" sz="1800" u="sng" dirty="0" err="1" smtClean="0">
                <a:solidFill>
                  <a:srgbClr val="92D050"/>
                </a:solidFill>
                <a:latin typeface="Arial Narrow" pitchFamily="34" charset="0"/>
              </a:rPr>
              <a:t>Snigdha</a:t>
            </a:r>
            <a:r>
              <a:rPr lang="en-US" sz="1800" u="sng" dirty="0" smtClean="0">
                <a:solidFill>
                  <a:srgbClr val="92D050"/>
                </a:solidFill>
                <a:latin typeface="Arial Narrow" pitchFamily="34" charset="0"/>
              </a:rPr>
              <a:t>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: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Vatajanya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Vikara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1800" u="sng" dirty="0" err="1" smtClean="0">
                <a:solidFill>
                  <a:srgbClr val="92D050"/>
                </a:solidFill>
                <a:latin typeface="Arial Narrow" pitchFamily="34" charset="0"/>
              </a:rPr>
              <a:t>Rooksha</a:t>
            </a:r>
            <a:r>
              <a:rPr lang="en-US" sz="1800" u="sng" dirty="0" smtClean="0">
                <a:solidFill>
                  <a:srgbClr val="92D050"/>
                </a:solidFill>
                <a:latin typeface="Arial Narrow" pitchFamily="34" charset="0"/>
              </a:rPr>
              <a:t>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: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Kaphajanya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Vikara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.</a:t>
            </a:r>
          </a:p>
          <a:p>
            <a:pPr marL="514350" indent="-514350">
              <a:buNone/>
            </a:pPr>
            <a:r>
              <a:rPr lang="en-US" sz="1800" dirty="0" smtClean="0">
                <a:solidFill>
                  <a:srgbClr val="92D050"/>
                </a:solidFill>
                <a:latin typeface="Algerian" pitchFamily="82" charset="0"/>
              </a:rPr>
              <a:t>C)</a:t>
            </a:r>
          </a:p>
          <a:p>
            <a:pPr marL="514350" indent="-514350">
              <a:buAutoNum type="arabicPeriod"/>
            </a:pPr>
            <a:r>
              <a:rPr lang="en-US" sz="1800" dirty="0" err="1" smtClean="0">
                <a:solidFill>
                  <a:srgbClr val="92D050"/>
                </a:solidFill>
                <a:latin typeface="Arial Narrow" pitchFamily="34" charset="0"/>
              </a:rPr>
              <a:t>Ekanga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 :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Local</a:t>
            </a:r>
          </a:p>
          <a:p>
            <a:pPr marL="514350" indent="-514350">
              <a:buAutoNum type="arabicPeriod"/>
            </a:pPr>
            <a:r>
              <a:rPr lang="en-US" sz="1800" dirty="0" err="1" smtClean="0">
                <a:solidFill>
                  <a:srgbClr val="92D050"/>
                </a:solidFill>
                <a:latin typeface="Arial Narrow" pitchFamily="34" charset="0"/>
              </a:rPr>
              <a:t>Sarvanga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 :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General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None/>
            </a:pPr>
            <a:r>
              <a:rPr lang="en-US" sz="2000" dirty="0" smtClean="0">
                <a:solidFill>
                  <a:srgbClr val="92D050"/>
                </a:solidFill>
                <a:latin typeface="Algerian" pitchFamily="82" charset="0"/>
              </a:rPr>
              <a:t> D)   </a:t>
            </a:r>
          </a:p>
          <a:p>
            <a:pPr marL="514350" indent="-514350">
              <a:buAutoNum type="arabicPeriod"/>
            </a:pPr>
            <a:r>
              <a:rPr lang="en-US" sz="1800" dirty="0" err="1" smtClean="0">
                <a:solidFill>
                  <a:srgbClr val="92D050"/>
                </a:solidFill>
                <a:latin typeface="Arial Narrow" pitchFamily="34" charset="0"/>
              </a:rPr>
              <a:t>Sagni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 :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Thermal</a:t>
            </a:r>
          </a:p>
          <a:p>
            <a:pPr marL="514350" indent="-514350">
              <a:buAutoNum type="arabicPeriod"/>
            </a:pPr>
            <a:r>
              <a:rPr lang="en-US" sz="1800" dirty="0" err="1" smtClean="0">
                <a:solidFill>
                  <a:srgbClr val="92D050"/>
                </a:solidFill>
                <a:latin typeface="Arial Narrow" pitchFamily="34" charset="0"/>
              </a:rPr>
              <a:t>Niragni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 :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Non-thermal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Picture 3" descr="rkm hea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74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1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Samyak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Swedana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Lakshana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en-US" dirty="0" smtClean="0">
                <a:solidFill>
                  <a:srgbClr val="92D050"/>
                </a:solidFill>
                <a:latin typeface="Algerian" pitchFamily="82" charset="0"/>
              </a:rPr>
              <a:t>:</a:t>
            </a: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Sheeta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and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Shoolanashana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Sthambha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and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Guruta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Nigraha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Shareera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mruduta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Sweda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pradurbhava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Picture 3" descr="rkm hea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74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Swedana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Atiyoga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Lakshana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:</a:t>
            </a: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Pittaprakopa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Moorcha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Avasada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Adhika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trushna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Shareera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daha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Adhika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sweda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pradurbhava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Swara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Anga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dourbalya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 descr="rkm hea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74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Sweda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ayogya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roga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 and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rogi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 :</a:t>
            </a: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Madirapana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                         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15.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Krodha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and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Shoka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peedita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Garbhini</a:t>
            </a: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                                </a:t>
            </a:r>
            <a:r>
              <a:rPr lang="en-US" sz="1800" smtClean="0">
                <a:solidFill>
                  <a:srgbClr val="92D050"/>
                </a:solidFill>
                <a:latin typeface="Arial Narrow" pitchFamily="34" charset="0"/>
              </a:rPr>
              <a:t>16. </a:t>
            </a: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Kamala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Raktapitta</a:t>
            </a: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rogi                                 </a:t>
            </a:r>
            <a:r>
              <a:rPr lang="en-US" sz="1800" smtClean="0">
                <a:solidFill>
                  <a:srgbClr val="92D050"/>
                </a:solidFill>
                <a:latin typeface="Arial Narrow" pitchFamily="34" charset="0"/>
              </a:rPr>
              <a:t>17. </a:t>
            </a: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Udararoga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Pittaprakruti                                     </a:t>
            </a:r>
            <a:r>
              <a:rPr lang="en-US" sz="1800" smtClean="0">
                <a:solidFill>
                  <a:srgbClr val="92D050"/>
                </a:solidFill>
                <a:latin typeface="Arial Narrow" pitchFamily="34" charset="0"/>
              </a:rPr>
              <a:t>18. </a:t>
            </a: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Urakshata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Atisara                                             </a:t>
            </a:r>
            <a:r>
              <a:rPr lang="en-US" sz="1800" smtClean="0">
                <a:solidFill>
                  <a:srgbClr val="92D050"/>
                </a:solidFill>
                <a:latin typeface="Arial Narrow" pitchFamily="34" charset="0"/>
              </a:rPr>
              <a:t>19. </a:t>
            </a: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Vatarakta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Madhumeha                                     </a:t>
            </a:r>
            <a:r>
              <a:rPr lang="en-US" sz="1800" smtClean="0">
                <a:solidFill>
                  <a:srgbClr val="92D050"/>
                </a:solidFill>
                <a:latin typeface="Arial Narrow" pitchFamily="34" charset="0"/>
              </a:rPr>
              <a:t>20</a:t>
            </a: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. Atidourbalya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Gudabhramsha                                </a:t>
            </a:r>
            <a:r>
              <a:rPr lang="en-US" sz="1800" smtClean="0">
                <a:solidFill>
                  <a:srgbClr val="92D050"/>
                </a:solidFill>
                <a:latin typeface="Arial Narrow" pitchFamily="34" charset="0"/>
              </a:rPr>
              <a:t>21. </a:t>
            </a: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Shareerashushkata 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Pakvaguda                                       </a:t>
            </a:r>
            <a:r>
              <a:rPr lang="en-US" sz="1800" smtClean="0">
                <a:solidFill>
                  <a:srgbClr val="92D050"/>
                </a:solidFill>
                <a:latin typeface="Arial Narrow" pitchFamily="34" charset="0"/>
              </a:rPr>
              <a:t>22. </a:t>
            </a: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Ojakshaya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Visha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and </a:t>
            </a:r>
            <a:r>
              <a:rPr lang="en-US" sz="1800" err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M</a:t>
            </a:r>
            <a:r>
              <a:rPr lang="en-US" sz="180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adya</a:t>
            </a: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vikara                   </a:t>
            </a:r>
            <a:r>
              <a:rPr lang="en-US" sz="1800" smtClean="0">
                <a:solidFill>
                  <a:srgbClr val="92D050"/>
                </a:solidFill>
                <a:latin typeface="Arial Narrow" pitchFamily="34" charset="0"/>
              </a:rPr>
              <a:t>23.</a:t>
            </a: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Timira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Shrama</a:t>
            </a:r>
            <a:r>
              <a:rPr lang="en-US" sz="18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                                   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Soudnyanasha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Sthoola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Trushna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Kshudha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endParaRPr lang="en-US" u="sng" dirty="0">
              <a:solidFill>
                <a:srgbClr val="92D050"/>
              </a:solidFill>
              <a:latin typeface="Algerian" pitchFamily="82" charset="0"/>
            </a:endParaRPr>
          </a:p>
        </p:txBody>
      </p:sp>
      <p:pic>
        <p:nvPicPr>
          <p:cNvPr id="4" name="Picture 3" descr="rkm hea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74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Sweda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yogya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roga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 and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rogi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en-US" dirty="0" smtClean="0">
                <a:solidFill>
                  <a:srgbClr val="92D050"/>
                </a:solidFill>
                <a:latin typeface="Algerian" pitchFamily="82" charset="0"/>
              </a:rPr>
              <a:t>:</a:t>
            </a: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Pratishyaya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15.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Vibandha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Kasa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           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16.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Mutraghata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Hikka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           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17.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Parshvagraha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Karnashula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  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18.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Prushtagraha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Manyashula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 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19.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Katigraha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Shirashula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    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20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.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Kukshigraha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Swarabheda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 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21.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Grudhrasi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Galagraha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    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22.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Mutrakruchra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Ardita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            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23.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Andakoshavruddhi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Ekangavata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  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24.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Angamarda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Sarvangavata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25.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Pada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,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Janu,Uru,Jangha,Shoola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and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Graha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Pakshaghata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 26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.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Shotharoga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Vinamaka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      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27.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Khalli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Anaha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                     </a:t>
            </a:r>
            <a:r>
              <a:rPr lang="en-US" sz="1800" dirty="0" smtClean="0">
                <a:solidFill>
                  <a:srgbClr val="92D050"/>
                </a:solidFill>
                <a:latin typeface="Arial Narrow" pitchFamily="34" charset="0"/>
              </a:rPr>
              <a:t>28.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Sthambha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,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Guruta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and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Shoonyata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>
              <a:buAutoNum type="arabicPeriod"/>
            </a:pP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Picture 3" descr="rkm hea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74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133600"/>
            <a:ext cx="91440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  <a:latin typeface="Algerian" pitchFamily="82" charset="0"/>
              </a:rPr>
              <a:t>1.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Sagni</a:t>
            </a:r>
            <a:r>
              <a:rPr lang="en-US" u="sng" dirty="0" smtClean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en-US" u="sng" dirty="0" err="1" smtClean="0">
                <a:solidFill>
                  <a:srgbClr val="92D050"/>
                </a:solidFill>
                <a:latin typeface="Algerian" pitchFamily="82" charset="0"/>
              </a:rPr>
              <a:t>Swedana</a:t>
            </a:r>
            <a:r>
              <a:rPr lang="en-US" dirty="0" smtClean="0">
                <a:solidFill>
                  <a:srgbClr val="92D050"/>
                </a:solidFill>
                <a:latin typeface="Algerian" pitchFamily="82" charset="0"/>
              </a:rPr>
              <a:t> :</a:t>
            </a: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Sankara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Sweda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: (mixed sudation)</a:t>
            </a: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Prastara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Sweda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: (Hot-bed sudation)</a:t>
            </a: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Nadi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Sweda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: (Steam-Kettle Sudation)</a:t>
            </a: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Parisheka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Sweda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: (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Affusion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Sudation)</a:t>
            </a: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Avagaman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Sweda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: ( Bath Sudation)</a:t>
            </a: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Jentaka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Sweda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: (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Sudatorium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Sudation)</a:t>
            </a: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Ashmaghana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: (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Stonebed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Sudation)</a:t>
            </a: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Kurshu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Sweda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: (Trench Sudation)</a:t>
            </a: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Kuti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Sweda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: (Cabin Sudation)</a:t>
            </a: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Bhoo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Sweda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: (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Groundbed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Sudation)</a:t>
            </a: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Kumbhika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Sweda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: (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Pitcherbed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Sudation)</a:t>
            </a: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Kupa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Sweda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: (Pit Sudation)</a:t>
            </a:r>
          </a:p>
          <a:p>
            <a:pPr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Holaka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Sweda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: (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Underbed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Sudation)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Picture 3" descr="rkm hea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7467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524000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92D050"/>
                </a:solidFill>
                <a:latin typeface="Algerian" pitchFamily="82" charset="0"/>
              </a:rPr>
              <a:t>                   </a:t>
            </a:r>
            <a:r>
              <a:rPr lang="en-US" sz="3200" u="sng" dirty="0" smtClean="0">
                <a:solidFill>
                  <a:srgbClr val="92D050"/>
                </a:solidFill>
                <a:latin typeface="Algerian" pitchFamily="82" charset="0"/>
              </a:rPr>
              <a:t>Methods of </a:t>
            </a:r>
            <a:r>
              <a:rPr lang="en-US" sz="3200" u="sng" dirty="0" err="1" smtClean="0">
                <a:solidFill>
                  <a:srgbClr val="92D050"/>
                </a:solidFill>
                <a:latin typeface="Algerian" pitchFamily="82" charset="0"/>
              </a:rPr>
              <a:t>Swedana</a:t>
            </a:r>
            <a:r>
              <a:rPr lang="en-US" sz="3200" dirty="0" smtClean="0">
                <a:solidFill>
                  <a:srgbClr val="92D050"/>
                </a:solidFill>
                <a:latin typeface="Algerian" pitchFamily="82" charset="0"/>
              </a:rPr>
              <a:t>: </a:t>
            </a:r>
          </a:p>
          <a:p>
            <a:r>
              <a:rPr lang="en-US" dirty="0" smtClean="0">
                <a:solidFill>
                  <a:srgbClr val="92D050"/>
                </a:solidFill>
                <a:latin typeface="Algerian" pitchFamily="8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</a:t>
            </a:r>
          </a:p>
          <a:p>
            <a:pPr>
              <a:buNone/>
            </a:pPr>
            <a:r>
              <a:rPr lang="en-US" sz="2800" dirty="0" smtClean="0">
                <a:solidFill>
                  <a:srgbClr val="92D050"/>
                </a:solidFill>
                <a:latin typeface="Algerian" pitchFamily="82" charset="0"/>
              </a:rPr>
              <a:t>2. </a:t>
            </a:r>
            <a:r>
              <a:rPr lang="en-US" sz="2800" u="sng" dirty="0" err="1" smtClean="0">
                <a:solidFill>
                  <a:srgbClr val="92D050"/>
                </a:solidFill>
                <a:latin typeface="Algerian" pitchFamily="82" charset="0"/>
              </a:rPr>
              <a:t>Niragni</a:t>
            </a:r>
            <a:r>
              <a:rPr lang="en-US" sz="2800" u="sng" dirty="0" smtClean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en-US" sz="2800" u="sng" dirty="0" err="1" smtClean="0">
                <a:solidFill>
                  <a:srgbClr val="92D050"/>
                </a:solidFill>
                <a:latin typeface="Algerian" pitchFamily="82" charset="0"/>
              </a:rPr>
              <a:t>Swedana</a:t>
            </a:r>
            <a:r>
              <a:rPr lang="en-US" sz="2800" u="sng" dirty="0" smtClean="0">
                <a:solidFill>
                  <a:srgbClr val="92D050"/>
                </a:solidFill>
                <a:latin typeface="Algerian" pitchFamily="82" charset="0"/>
              </a:rPr>
              <a:t> </a:t>
            </a:r>
            <a:r>
              <a:rPr lang="en-US" sz="2800" dirty="0" smtClean="0">
                <a:solidFill>
                  <a:srgbClr val="92D050"/>
                </a:solidFill>
                <a:latin typeface="Algerian" pitchFamily="82" charset="0"/>
              </a:rPr>
              <a:t>: </a:t>
            </a: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Vyayama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(Exercise)</a:t>
            </a: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Ushna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Sadana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(Warm room)</a:t>
            </a: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Gurupravarna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(Heavy Blanket)</a:t>
            </a: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Kshuda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(Hunger)</a:t>
            </a: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Bahupaan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(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Excesive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Drinking)</a:t>
            </a: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Bhaya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(Fear)</a:t>
            </a: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Krodha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(Anger)</a:t>
            </a: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Upanaha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(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Plosters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)</a:t>
            </a: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Ahava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(Fight)</a:t>
            </a:r>
          </a:p>
          <a:p>
            <a:pPr marL="514350" indent="-514350">
              <a:buClr>
                <a:srgbClr val="92D050"/>
              </a:buClr>
              <a:buFont typeface="+mj-lt"/>
              <a:buAutoNum type="arabicPeriod"/>
            </a:pP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Atapa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(Sunlight)</a:t>
            </a:r>
          </a:p>
          <a:p>
            <a:pPr marL="514350" indent="-514350">
              <a:buClr>
                <a:srgbClr val="92D050"/>
              </a:buClr>
              <a:buAutoNum type="arabicPeriod"/>
            </a:pPr>
            <a:endParaRPr lang="en-US" sz="1800" dirty="0">
              <a:solidFill>
                <a:srgbClr val="92D050"/>
              </a:solidFill>
              <a:latin typeface="Arial Narrow" pitchFamily="34" charset="0"/>
            </a:endParaRPr>
          </a:p>
        </p:txBody>
      </p:sp>
      <p:pic>
        <p:nvPicPr>
          <p:cNvPr id="4" name="Picture 3" descr="rkm hea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5746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437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SWEDADHYAYA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SWEDADHYAYA</dc:title>
  <dc:creator>asus</dc:creator>
  <cp:lastModifiedBy>asus</cp:lastModifiedBy>
  <cp:revision>16</cp:revision>
  <dcterms:created xsi:type="dcterms:W3CDTF">2020-03-29T12:45:20Z</dcterms:created>
  <dcterms:modified xsi:type="dcterms:W3CDTF">2020-03-29T15:07:03Z</dcterms:modified>
</cp:coreProperties>
</file>