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9" r:id="rId2"/>
    <p:sldId id="289" r:id="rId3"/>
    <p:sldId id="271" r:id="rId4"/>
    <p:sldId id="286" r:id="rId5"/>
    <p:sldId id="287" r:id="rId6"/>
    <p:sldId id="288" r:id="rId7"/>
    <p:sldId id="290" r:id="rId8"/>
    <p:sldId id="272" r:id="rId9"/>
    <p:sldId id="273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3A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6896C-A544-46F1-A202-CC0D31575D6B}" type="datetimeFigureOut">
              <a:rPr lang="en-US" smtClean="0"/>
              <a:pPr/>
              <a:t>4/8/2020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D78A9-DCB9-4ABB-9450-7FACB03C5FEC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202A9-97CA-4DA0-99A1-3BE1BD1E967E}" type="datetimeFigureOut">
              <a:rPr lang="en-US" smtClean="0"/>
              <a:pPr/>
              <a:t>4/8/2020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40EAA-5D0E-499C-A039-3689AE3C8D70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F484-6CFC-4241-BCE9-E7E617CBBE4E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SHALAKYA TANTRA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2E37-229D-44A3-9143-6AD1E3B44D1C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SHALAKYA TANTRA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1B4C-8CCC-421D-856C-2E53ADDEDB8F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SHALAKYA TANTRA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CEC2-2269-4ED8-A106-89C2D7579DB3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SHALAKYA TANTRA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DDEE-8BC8-4E60-A532-456664268D7E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SHALAKYA TANTRA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A695-1C37-44BF-A156-9C0433103F5A}" type="datetime1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SHALAKYA TANTRA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007-EC9B-455C-A82D-289FC174F56F}" type="datetime1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SHALAKYA TANTRA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6971-F148-4F91-8A2C-08A10965EF7E}" type="datetime1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SHALAKYA TANTRA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5D7E-F89C-4577-BF4A-C7B213E54E44}" type="datetime1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SHALAKYA TANTRA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DC31-F544-46C6-96D5-3B312B9467CF}" type="datetime1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SHALAKYA TANTRA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D9B5-630B-4B21-A529-475E880BBFEC}" type="datetime1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SHALAKYA TANTRA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88545-B52C-496A-8BD9-F7D344A8495E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Dept of SHALAKYA TANTRA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47800" y="1752600"/>
            <a:ext cx="5791200" cy="4495800"/>
          </a:xfrm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IN" sz="48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VISUAL PATHWAY</a:t>
            </a:r>
            <a:r>
              <a:rPr lang="en-IN" sz="4800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en-IN" sz="4800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</a:br>
            <a:r>
              <a:rPr lang="en-IN" sz="4800" i="1" dirty="0" smtClean="0">
                <a:latin typeface="Cambria" pitchFamily="18" charset="0"/>
                <a:ea typeface="Cambria" pitchFamily="18" charset="0"/>
              </a:rPr>
              <a:t/>
            </a:r>
            <a:br>
              <a:rPr lang="en-IN" sz="4800" i="1" dirty="0" smtClean="0">
                <a:latin typeface="Cambria" pitchFamily="18" charset="0"/>
                <a:ea typeface="Cambria" pitchFamily="18" charset="0"/>
              </a:rPr>
            </a:br>
            <a:r>
              <a:rPr lang="en-IN" sz="3200" b="1" i="1" dirty="0" smtClean="0">
                <a:latin typeface="Cambria" pitchFamily="18" charset="0"/>
                <a:ea typeface="Cambria" pitchFamily="18" charset="0"/>
              </a:rPr>
              <a:t>Dr. </a:t>
            </a:r>
            <a:r>
              <a:rPr lang="en-IN" sz="3200" b="1" i="1" dirty="0" smtClean="0">
                <a:latin typeface="Cambria" pitchFamily="18" charset="0"/>
                <a:ea typeface="Cambria" pitchFamily="18" charset="0"/>
              </a:rPr>
              <a:t>A </a:t>
            </a:r>
            <a:r>
              <a:rPr lang="en-IN" sz="3200" b="1" i="1" dirty="0" smtClean="0">
                <a:latin typeface="Cambria" pitchFamily="18" charset="0"/>
                <a:ea typeface="Cambria" pitchFamily="18" charset="0"/>
              </a:rPr>
              <a:t>M </a:t>
            </a:r>
            <a:r>
              <a:rPr lang="en-IN" sz="3200" b="1" i="1" dirty="0" err="1" smtClean="0">
                <a:latin typeface="Cambria" pitchFamily="18" charset="0"/>
                <a:ea typeface="Cambria" pitchFamily="18" charset="0"/>
              </a:rPr>
              <a:t>Madni</a:t>
            </a:r>
            <a:r>
              <a:rPr lang="en-IN" sz="3200" b="1" i="1" dirty="0" smtClean="0">
                <a:latin typeface="Cambria" pitchFamily="18" charset="0"/>
                <a:ea typeface="Cambria" pitchFamily="18" charset="0"/>
              </a:rPr>
              <a:t/>
            </a:r>
            <a:br>
              <a:rPr lang="en-IN" sz="3200" b="1" i="1" dirty="0" smtClean="0">
                <a:latin typeface="Cambria" pitchFamily="18" charset="0"/>
                <a:ea typeface="Cambria" pitchFamily="18" charset="0"/>
              </a:rPr>
            </a:br>
            <a:r>
              <a:rPr lang="en-IN" sz="2400" i="1" dirty="0" smtClean="0">
                <a:latin typeface="Cambria" pitchFamily="18" charset="0"/>
                <a:ea typeface="Cambria" pitchFamily="18" charset="0"/>
              </a:rPr>
              <a:t>Associate professor</a:t>
            </a:r>
            <a:br>
              <a:rPr lang="en-IN" sz="2400" i="1" dirty="0" smtClean="0">
                <a:latin typeface="Cambria" pitchFamily="18" charset="0"/>
                <a:ea typeface="Cambria" pitchFamily="18" charset="0"/>
              </a:rPr>
            </a:br>
            <a:r>
              <a:rPr lang="en-IN" sz="2400" i="1" dirty="0" smtClean="0">
                <a:latin typeface="Cambria" pitchFamily="18" charset="0"/>
                <a:ea typeface="Cambria" pitchFamily="18" charset="0"/>
              </a:rPr>
              <a:t>Dept of </a:t>
            </a:r>
            <a:r>
              <a:rPr lang="en-IN" sz="2400" i="1" dirty="0" err="1" smtClean="0">
                <a:latin typeface="Cambria" pitchFamily="18" charset="0"/>
                <a:ea typeface="Cambria" pitchFamily="18" charset="0"/>
              </a:rPr>
              <a:t>Shalakya</a:t>
            </a:r>
            <a:r>
              <a:rPr lang="en-IN" sz="2400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IN" sz="2400" i="1" dirty="0" err="1" smtClean="0">
                <a:latin typeface="Cambria" pitchFamily="18" charset="0"/>
                <a:ea typeface="Cambria" pitchFamily="18" charset="0"/>
              </a:rPr>
              <a:t>Tantra</a:t>
            </a:r>
            <a:r>
              <a:rPr lang="en-IN" sz="2400" i="1" dirty="0" smtClean="0">
                <a:latin typeface="Cambria" pitchFamily="18" charset="0"/>
                <a:ea typeface="Cambria" pitchFamily="18" charset="0"/>
              </a:rPr>
              <a:t/>
            </a:r>
            <a:br>
              <a:rPr lang="en-IN" sz="2400" i="1" dirty="0" smtClean="0">
                <a:latin typeface="Cambria" pitchFamily="18" charset="0"/>
                <a:ea typeface="Cambria" pitchFamily="18" charset="0"/>
              </a:rPr>
            </a:br>
            <a:r>
              <a:rPr lang="en-IN" sz="2400" i="1" dirty="0" smtClean="0">
                <a:latin typeface="Cambria" pitchFamily="18" charset="0"/>
                <a:ea typeface="Cambria" pitchFamily="18" charset="0"/>
              </a:rPr>
              <a:t>SMVVS RKM AMC, H &amp; PG RC</a:t>
            </a:r>
            <a:br>
              <a:rPr lang="en-IN" sz="2400" i="1" dirty="0" smtClean="0">
                <a:latin typeface="Cambria" pitchFamily="18" charset="0"/>
                <a:ea typeface="Cambria" pitchFamily="18" charset="0"/>
              </a:rPr>
            </a:br>
            <a:r>
              <a:rPr lang="en-IN" sz="2400" i="1" dirty="0" err="1" smtClean="0">
                <a:latin typeface="Cambria" pitchFamily="18" charset="0"/>
                <a:ea typeface="Cambria" pitchFamily="18" charset="0"/>
              </a:rPr>
              <a:t>Vijayapur</a:t>
            </a:r>
            <a:endParaRPr lang="en-IN" i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" name="Picture 2" descr="D:\Users\Anees\Desktop\New folder\IMG-20200328-WA0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420006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SHALAKYA TANTRA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Anees\Desktop\New folder\IMG-20200328-WA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SHALAKYA TANTRA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56631" y="2967335"/>
            <a:ext cx="3630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</a:t>
            </a:r>
            <a:endParaRPr lang="en-IN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05000" y="1295400"/>
            <a:ext cx="4343400" cy="715962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IN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Eye</a:t>
            </a:r>
            <a:endParaRPr lang="en-IN" b="1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pic>
        <p:nvPicPr>
          <p:cNvPr id="5" name="Picture 2" descr="C:\Users\hp\Pictures\Screenshots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0"/>
            <a:ext cx="3114675" cy="1466850"/>
          </a:xfrm>
          <a:prstGeom prst="rect">
            <a:avLst/>
          </a:prstGeom>
          <a:noFill/>
        </p:spPr>
      </p:pic>
      <p:pic>
        <p:nvPicPr>
          <p:cNvPr id="9" name="Picture 3" descr="C:\Users\hp\Pictures\Screenshots\c0434906-800px-w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286000"/>
            <a:ext cx="4876800" cy="4157472"/>
          </a:xfrm>
          <a:prstGeom prst="rect">
            <a:avLst/>
          </a:prstGeom>
          <a:noFill/>
        </p:spPr>
      </p:pic>
      <p:pic>
        <p:nvPicPr>
          <p:cNvPr id="7" name="Picture 2" descr="D:\Users\Anees\Desktop\New folder\IMG-20200328-WA00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SHALAKYA TANTRA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57400" y="1371600"/>
            <a:ext cx="4648200" cy="79216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IN" sz="36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Visual Pathway</a:t>
            </a:r>
            <a:endParaRPr lang="en-IN" sz="3600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2514600"/>
            <a:ext cx="2971800" cy="341632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u="sng" dirty="0" smtClean="0">
                <a:latin typeface="Bahnschrift Light SemiCondensed" pitchFamily="34" charset="0"/>
              </a:rPr>
              <a:t>Components:</a:t>
            </a:r>
            <a:endParaRPr lang="en-IN" u="sng" dirty="0" smtClean="0">
              <a:latin typeface="Bahnschrift Light SemiCondensed" pitchFamily="34" charset="0"/>
            </a:endParaRPr>
          </a:p>
          <a:p>
            <a:pPr>
              <a:lnSpc>
                <a:spcPct val="150000"/>
              </a:lnSpc>
            </a:pPr>
            <a:r>
              <a:rPr lang="en-IN" dirty="0" smtClean="0">
                <a:latin typeface="Bahnschrift Light SemiCondensed" pitchFamily="34" charset="0"/>
              </a:rPr>
              <a:t>A. Retina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latin typeface="Bahnschrift Light SemiCondensed" pitchFamily="34" charset="0"/>
              </a:rPr>
              <a:t>B. Optic nerve 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latin typeface="Bahnschrift Light SemiCondensed" pitchFamily="34" charset="0"/>
              </a:rPr>
              <a:t>C. Optic </a:t>
            </a:r>
            <a:r>
              <a:rPr lang="en-IN" dirty="0" err="1" smtClean="0">
                <a:latin typeface="Bahnschrift Light SemiCondensed" pitchFamily="34" charset="0"/>
              </a:rPr>
              <a:t>chiasma</a:t>
            </a:r>
            <a:r>
              <a:rPr lang="en-IN" dirty="0" smtClean="0">
                <a:latin typeface="Bahnschrift Light SemiCondensed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latin typeface="Bahnschrift Light SemiCondensed" pitchFamily="34" charset="0"/>
              </a:rPr>
              <a:t>C. Optic tract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latin typeface="Bahnschrift Light SemiCondensed" pitchFamily="34" charset="0"/>
              </a:rPr>
              <a:t>D. Lateral </a:t>
            </a:r>
            <a:r>
              <a:rPr lang="en-IN" dirty="0" err="1" smtClean="0">
                <a:latin typeface="Bahnschrift Light SemiCondensed" pitchFamily="34" charset="0"/>
              </a:rPr>
              <a:t>geniculate</a:t>
            </a:r>
            <a:r>
              <a:rPr lang="en-IN" dirty="0" smtClean="0">
                <a:latin typeface="Bahnschrift Light SemiCondensed" pitchFamily="34" charset="0"/>
              </a:rPr>
              <a:t> body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latin typeface="Bahnschrift Light SemiCondensed" pitchFamily="34" charset="0"/>
              </a:rPr>
              <a:t>E. Optic radiations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latin typeface="Bahnschrift Light SemiCondensed" pitchFamily="34" charset="0"/>
              </a:rPr>
              <a:t>F. Visual cortex</a:t>
            </a:r>
            <a:endParaRPr lang="en-IN" dirty="0">
              <a:latin typeface="Bahnschrift Light SemiCondensed" pitchFamily="34" charset="0"/>
            </a:endParaRPr>
          </a:p>
        </p:txBody>
      </p:sp>
      <p:pic>
        <p:nvPicPr>
          <p:cNvPr id="1027" name="Picture 3" descr="C:\Users\admin6\Pictures\Screenshots\afferent-visual-pathway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286000"/>
            <a:ext cx="4994402" cy="3833042"/>
          </a:xfrm>
          <a:prstGeom prst="rect">
            <a:avLst/>
          </a:prstGeom>
          <a:noFill/>
        </p:spPr>
      </p:pic>
      <p:pic>
        <p:nvPicPr>
          <p:cNvPr id="7" name="Picture 2" descr="D:\Users\Anees\Desktop\New folder\IMG-20200328-WA0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SHALAKYA TANTRA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600200"/>
            <a:ext cx="4343400" cy="4525963"/>
          </a:xfrm>
          <a:solidFill>
            <a:schemeClr val="bg2">
              <a:lumMod val="75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IN" sz="2000" b="1" u="sng" dirty="0" smtClean="0">
                <a:latin typeface="Bahnschrift Light SemiCondensed" pitchFamily="34" charset="0"/>
              </a:rPr>
              <a:t>Optic Nerve</a:t>
            </a:r>
          </a:p>
          <a:p>
            <a:pPr>
              <a:lnSpc>
                <a:spcPct val="120000"/>
              </a:lnSpc>
              <a:buNone/>
            </a:pPr>
            <a:r>
              <a:rPr lang="en-IN" sz="2000" dirty="0" smtClean="0">
                <a:latin typeface="Bahnschrift Light SemiCondensed" pitchFamily="34" charset="0"/>
              </a:rPr>
              <a:t>	The optic nerve begins anatomically at the optic disc but physiologically and functionally within the ganglion cell layer that covers the entire retina</a:t>
            </a:r>
          </a:p>
          <a:p>
            <a:pPr>
              <a:lnSpc>
                <a:spcPct val="120000"/>
              </a:lnSpc>
            </a:pPr>
            <a:endParaRPr lang="en-IN" sz="2000" dirty="0" smtClean="0">
              <a:latin typeface="Bahnschrift Light SemiCondensed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IN" sz="2000" b="1" u="sng" dirty="0" smtClean="0">
                <a:latin typeface="Bahnschrift Light SemiCondensed" pitchFamily="34" charset="0"/>
              </a:rPr>
              <a:t>Optic </a:t>
            </a:r>
            <a:r>
              <a:rPr lang="en-IN" sz="2000" b="1" u="sng" dirty="0" err="1" smtClean="0">
                <a:latin typeface="Bahnschrift Light SemiCondensed" pitchFamily="34" charset="0"/>
              </a:rPr>
              <a:t>chiasma</a:t>
            </a:r>
            <a:endParaRPr lang="en-IN" sz="2000" b="1" u="sng" dirty="0" smtClean="0">
              <a:latin typeface="Bahnschrift Light SemiCondensed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IN" sz="2000" dirty="0" smtClean="0">
                <a:latin typeface="Bahnschrift Light SemiCondensed" pitchFamily="34" charset="0"/>
              </a:rPr>
              <a:t>	The optic chiasm measures approximately 12 mm wide, 8 mm long in the </a:t>
            </a:r>
            <a:r>
              <a:rPr lang="en-IN" sz="2000" dirty="0" err="1" smtClean="0">
                <a:latin typeface="Bahnschrift Light SemiCondensed" pitchFamily="34" charset="0"/>
              </a:rPr>
              <a:t>anteroposterior</a:t>
            </a:r>
            <a:r>
              <a:rPr lang="en-IN" sz="2000" dirty="0" smtClean="0">
                <a:latin typeface="Bahnschrift Light SemiCondensed" pitchFamily="34" charset="0"/>
              </a:rPr>
              <a:t> direction, and 4 mm thick.</a:t>
            </a:r>
          </a:p>
          <a:p>
            <a:pPr>
              <a:lnSpc>
                <a:spcPct val="120000"/>
              </a:lnSpc>
              <a:buNone/>
            </a:pPr>
            <a:r>
              <a:rPr lang="en-IN" sz="2000" dirty="0" smtClean="0">
                <a:latin typeface="Bahnschrift Light SemiCondensed" pitchFamily="34" charset="0"/>
              </a:rPr>
              <a:t>	Within the chiasm, the </a:t>
            </a:r>
            <a:r>
              <a:rPr lang="en-IN" sz="2000" dirty="0" err="1" smtClean="0">
                <a:latin typeface="Bahnschrift Light SemiCondensed" pitchFamily="34" charset="0"/>
              </a:rPr>
              <a:t>fibers</a:t>
            </a:r>
            <a:r>
              <a:rPr lang="en-IN" sz="2000" dirty="0" smtClean="0">
                <a:latin typeface="Bahnschrift Light SemiCondensed" pitchFamily="34" charset="0"/>
              </a:rPr>
              <a:t> coming from the nasal retina (approximately 53% of total </a:t>
            </a:r>
            <a:r>
              <a:rPr lang="en-IN" sz="2000" dirty="0" err="1" smtClean="0">
                <a:latin typeface="Bahnschrift Light SemiCondensed" pitchFamily="34" charset="0"/>
              </a:rPr>
              <a:t>fibers</a:t>
            </a:r>
            <a:r>
              <a:rPr lang="en-IN" sz="2000" dirty="0" smtClean="0">
                <a:latin typeface="Bahnschrift Light SemiCondensed" pitchFamily="34" charset="0"/>
              </a:rPr>
              <a:t>) cross to the opposite side to join the corresponding </a:t>
            </a:r>
            <a:r>
              <a:rPr lang="en-IN" sz="2000" dirty="0" err="1" smtClean="0">
                <a:latin typeface="Bahnschrift Light SemiCondensed" pitchFamily="34" charset="0"/>
              </a:rPr>
              <a:t>contralateral</a:t>
            </a:r>
            <a:r>
              <a:rPr lang="en-IN" sz="2000" dirty="0" smtClean="0">
                <a:latin typeface="Bahnschrift Light SemiCondensed" pitchFamily="34" charset="0"/>
              </a:rPr>
              <a:t> </a:t>
            </a:r>
            <a:r>
              <a:rPr lang="en-IN" sz="2000" dirty="0" err="1" smtClean="0">
                <a:latin typeface="Bahnschrift Light SemiCondensed" pitchFamily="34" charset="0"/>
              </a:rPr>
              <a:t>fibers</a:t>
            </a:r>
            <a:r>
              <a:rPr lang="en-IN" sz="2000" dirty="0" smtClean="0">
                <a:latin typeface="Bahnschrift Light SemiCondensed" pitchFamily="34" charset="0"/>
              </a:rPr>
              <a:t>.</a:t>
            </a:r>
            <a:endParaRPr lang="en-IN" sz="2000" dirty="0">
              <a:latin typeface="Bahnschrift Light SemiCondensed" pitchFamily="34" charset="0"/>
            </a:endParaRPr>
          </a:p>
        </p:txBody>
      </p:sp>
      <p:pic>
        <p:nvPicPr>
          <p:cNvPr id="5122" name="Picture 2" descr="C:\Users\admin6\Pictures\Screenshots\40779_2019_206_Fig1_HTM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2699" y="1981200"/>
            <a:ext cx="4038901" cy="3429000"/>
          </a:xfrm>
          <a:prstGeom prst="rect">
            <a:avLst/>
          </a:prstGeom>
          <a:noFill/>
        </p:spPr>
      </p:pic>
      <p:pic>
        <p:nvPicPr>
          <p:cNvPr id="5" name="Picture 2" descr="D:\Users\Anees\Desktop\New folder\IMG-20200328-WA0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SHALAKYA TANTRA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6\Pictures\Screenshots\vs 06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49900" y="1828800"/>
            <a:ext cx="3482942" cy="35814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33400" y="1905000"/>
            <a:ext cx="4953000" cy="25853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IN" b="1" u="sng" dirty="0" smtClean="0">
                <a:latin typeface="Bahnschrift Light SemiCondensed" pitchFamily="34" charset="0"/>
              </a:rPr>
              <a:t>Lateral </a:t>
            </a:r>
            <a:r>
              <a:rPr lang="en-IN" b="1" u="sng" dirty="0" err="1" smtClean="0">
                <a:latin typeface="Bahnschrift Light SemiCondensed" pitchFamily="34" charset="0"/>
              </a:rPr>
              <a:t>Geniculate</a:t>
            </a:r>
            <a:r>
              <a:rPr lang="en-IN" b="1" u="sng" dirty="0" smtClean="0">
                <a:latin typeface="Bahnschrift Light SemiCondensed" pitchFamily="34" charset="0"/>
              </a:rPr>
              <a:t> Body:</a:t>
            </a:r>
          </a:p>
          <a:p>
            <a:endParaRPr lang="en-IN" b="1" u="sng" dirty="0" smtClean="0">
              <a:latin typeface="Bahnschrift Light SemiCondensed" pitchFamily="34" charset="0"/>
            </a:endParaRPr>
          </a:p>
          <a:p>
            <a:pPr lvl="1"/>
            <a:r>
              <a:rPr lang="en-IN" dirty="0" smtClean="0">
                <a:latin typeface="Bahnschrift Light SemiCondensed" pitchFamily="34" charset="0"/>
              </a:rPr>
              <a:t>Lateral </a:t>
            </a:r>
            <a:r>
              <a:rPr lang="en-IN" dirty="0" err="1" smtClean="0">
                <a:latin typeface="Bahnschrift Light SemiCondensed" pitchFamily="34" charset="0"/>
              </a:rPr>
              <a:t>Geniculate</a:t>
            </a:r>
            <a:r>
              <a:rPr lang="en-IN" dirty="0" smtClean="0">
                <a:latin typeface="Bahnschrift Light SemiCondensed" pitchFamily="34" charset="0"/>
              </a:rPr>
              <a:t> Body or Nucleus</a:t>
            </a:r>
          </a:p>
          <a:p>
            <a:pPr lvl="1"/>
            <a:r>
              <a:rPr lang="en-IN" dirty="0" smtClean="0">
                <a:latin typeface="Bahnschrift Light SemiCondensed" pitchFamily="34" charset="0"/>
              </a:rPr>
              <a:t>The LGN is a peaked, mushroom-shaped structure that is divided into 6 levels</a:t>
            </a:r>
          </a:p>
          <a:p>
            <a:pPr lvl="1"/>
            <a:endParaRPr lang="en-IN" dirty="0" smtClean="0">
              <a:latin typeface="Bahnschrift Light SemiCondensed" pitchFamily="34" charset="0"/>
            </a:endParaRPr>
          </a:p>
          <a:p>
            <a:pPr lvl="1"/>
            <a:r>
              <a:rPr lang="en-IN" dirty="0" smtClean="0">
                <a:latin typeface="Bahnschrift Light SemiCondensed" pitchFamily="34" charset="0"/>
              </a:rPr>
              <a:t>Axons originating in the </a:t>
            </a:r>
            <a:r>
              <a:rPr lang="en-IN" dirty="0" err="1" smtClean="0">
                <a:latin typeface="Bahnschrift Light SemiCondensed" pitchFamily="34" charset="0"/>
              </a:rPr>
              <a:t>contralateral</a:t>
            </a:r>
            <a:r>
              <a:rPr lang="en-IN" dirty="0" smtClean="0">
                <a:latin typeface="Bahnschrift Light SemiCondensed" pitchFamily="34" charset="0"/>
              </a:rPr>
              <a:t> eye terminate in layers 1, 4, and 6; the </a:t>
            </a:r>
            <a:r>
              <a:rPr lang="en-IN" dirty="0" err="1" smtClean="0">
                <a:latin typeface="Bahnschrift Light SemiCondensed" pitchFamily="34" charset="0"/>
              </a:rPr>
              <a:t>ipsilateral</a:t>
            </a:r>
            <a:r>
              <a:rPr lang="en-IN" dirty="0" smtClean="0">
                <a:latin typeface="Bahnschrift Light SemiCondensed" pitchFamily="34" charset="0"/>
              </a:rPr>
              <a:t> </a:t>
            </a:r>
            <a:r>
              <a:rPr lang="en-IN" dirty="0" err="1" smtClean="0">
                <a:latin typeface="Bahnschrift Light SemiCondensed" pitchFamily="34" charset="0"/>
              </a:rPr>
              <a:t>fibers</a:t>
            </a:r>
            <a:r>
              <a:rPr lang="en-IN" dirty="0" smtClean="0">
                <a:latin typeface="Bahnschrift Light SemiCondensed" pitchFamily="34" charset="0"/>
              </a:rPr>
              <a:t> innervate 2, 3, and 5.</a:t>
            </a:r>
            <a:endParaRPr lang="en-IN" dirty="0">
              <a:latin typeface="Bahnschrift Light SemiCondensed" pitchFamily="34" charset="0"/>
            </a:endParaRPr>
          </a:p>
        </p:txBody>
      </p:sp>
      <p:pic>
        <p:nvPicPr>
          <p:cNvPr id="5" name="Picture 2" descr="D:\Users\Anees\Desktop\New folder\IMG-20200328-WA0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SHALAKYA TANTRA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447800"/>
            <a:ext cx="4495800" cy="4572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IN" sz="1800" b="1" u="sng" dirty="0" smtClean="0">
                <a:latin typeface="Bahnschrift Light SemiCondensed" pitchFamily="34" charset="0"/>
              </a:rPr>
              <a:t>Optic Radiation:   </a:t>
            </a:r>
          </a:p>
          <a:p>
            <a:pPr>
              <a:buNone/>
            </a:pPr>
            <a:r>
              <a:rPr lang="en-IN" sz="1800" dirty="0" smtClean="0">
                <a:latin typeface="Bahnschrift Light SemiCondensed" pitchFamily="34" charset="0"/>
              </a:rPr>
              <a:t>      Following a synapse in the LGN, the axons travel </a:t>
            </a:r>
            <a:r>
              <a:rPr lang="en-IN" sz="1800" dirty="0" err="1" smtClean="0">
                <a:latin typeface="Bahnschrift Light SemiCondensed" pitchFamily="34" charset="0"/>
              </a:rPr>
              <a:t>posteriorly</a:t>
            </a:r>
            <a:r>
              <a:rPr lang="en-IN" sz="1800" dirty="0" smtClean="0">
                <a:latin typeface="Bahnschrift Light SemiCondensed" pitchFamily="34" charset="0"/>
              </a:rPr>
              <a:t> as the optic radiations to terminate in the primary visual (</a:t>
            </a:r>
            <a:r>
              <a:rPr lang="en-IN" sz="1800" dirty="0" err="1" smtClean="0">
                <a:latin typeface="Bahnschrift Light SemiCondensed" pitchFamily="34" charset="0"/>
              </a:rPr>
              <a:t>calcarine</a:t>
            </a:r>
            <a:r>
              <a:rPr lang="en-IN" sz="1800" dirty="0" smtClean="0">
                <a:latin typeface="Bahnschrift Light SemiCondensed" pitchFamily="34" charset="0"/>
              </a:rPr>
              <a:t>) cortex in the occipital lobe</a:t>
            </a:r>
          </a:p>
          <a:p>
            <a:endParaRPr lang="en-IN" sz="2400" b="1" u="sng" dirty="0" smtClean="0">
              <a:latin typeface="Bahnschrift Light SemiCondensed" pitchFamily="34" charset="0"/>
            </a:endParaRPr>
          </a:p>
          <a:p>
            <a:endParaRPr lang="en-IN" sz="2400" b="1" u="sng" dirty="0" smtClean="0">
              <a:latin typeface="Bahnschrift Light SemiCondensed" pitchFamily="34" charset="0"/>
            </a:endParaRPr>
          </a:p>
          <a:p>
            <a:pPr>
              <a:buNone/>
            </a:pPr>
            <a:r>
              <a:rPr lang="en-IN" sz="1800" b="1" u="sng" dirty="0" smtClean="0">
                <a:latin typeface="Bahnschrift Light SemiCondensed" pitchFamily="34" charset="0"/>
              </a:rPr>
              <a:t>Visual Cortex</a:t>
            </a:r>
          </a:p>
          <a:p>
            <a:pPr>
              <a:buNone/>
            </a:pPr>
            <a:r>
              <a:rPr lang="en-IN" sz="1800" dirty="0" smtClean="0">
                <a:latin typeface="Bahnschrift Light SemiCondensed" pitchFamily="34" charset="0"/>
              </a:rPr>
              <a:t>	The visual cortex, the thinnest area of the human cerebral cortex.</a:t>
            </a:r>
          </a:p>
          <a:p>
            <a:pPr>
              <a:buNone/>
            </a:pPr>
            <a:r>
              <a:rPr lang="en-IN" sz="1800" dirty="0" smtClean="0">
                <a:latin typeface="Bahnschrift Light SemiCondensed" pitchFamily="34" charset="0"/>
              </a:rPr>
              <a:t>	It occupies the superior and inferior lips of the </a:t>
            </a:r>
            <a:r>
              <a:rPr lang="en-IN" sz="1800" dirty="0" err="1" smtClean="0">
                <a:latin typeface="Bahnschrift Light SemiCondensed" pitchFamily="34" charset="0"/>
              </a:rPr>
              <a:t>calcarine</a:t>
            </a:r>
            <a:r>
              <a:rPr lang="en-IN" sz="1800" dirty="0" smtClean="0">
                <a:latin typeface="Bahnschrift Light SemiCondensed" pitchFamily="34" charset="0"/>
              </a:rPr>
              <a:t> fissure.</a:t>
            </a:r>
          </a:p>
          <a:p>
            <a:pPr>
              <a:buNone/>
            </a:pPr>
            <a:endParaRPr lang="en-IN" sz="1800" dirty="0" smtClean="0">
              <a:latin typeface="Bahnschrift Light SemiCondensed" pitchFamily="34" charset="0"/>
            </a:endParaRPr>
          </a:p>
          <a:p>
            <a:pPr>
              <a:buNone/>
            </a:pPr>
            <a:endParaRPr lang="en-IN" sz="1800" dirty="0" smtClean="0">
              <a:latin typeface="Bahnschrift Light SemiCondensed" pitchFamily="34" charset="0"/>
            </a:endParaRPr>
          </a:p>
          <a:p>
            <a:pPr lvl="1">
              <a:buNone/>
            </a:pPr>
            <a:endParaRPr lang="en-IN" sz="1400" dirty="0">
              <a:latin typeface="Bahnschrift Light SemiCondensed" pitchFamily="34" charset="0"/>
            </a:endParaRPr>
          </a:p>
        </p:txBody>
      </p:sp>
      <p:pic>
        <p:nvPicPr>
          <p:cNvPr id="3076" name="Picture 4" descr="C:\Users\admin6\Pictures\Screenshots\visual-cortex-cerebral-cortex-primary-motor-cortex-parietal-lobe-primary-somatosensory-cortex-primary-motor-cort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810000"/>
            <a:ext cx="2971800" cy="2606842"/>
          </a:xfrm>
          <a:prstGeom prst="rect">
            <a:avLst/>
          </a:prstGeom>
          <a:noFill/>
        </p:spPr>
      </p:pic>
      <p:pic>
        <p:nvPicPr>
          <p:cNvPr id="3077" name="Picture 5" descr="C:\Users\admin6\Pictures\Screenshots\40779_2019_206_Fig1_HTM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447800"/>
            <a:ext cx="2667000" cy="22642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6" name="Picture 2" descr="D:\Users\Anees\Desktop\New folder\IMG-20200328-WA00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SHALAKYA TANTRA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62200" y="1295400"/>
            <a:ext cx="4648200" cy="86836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IN" sz="40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Visual field</a:t>
            </a:r>
            <a:endParaRPr lang="en-IN" sz="4000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2895600"/>
            <a:ext cx="4648200" cy="27432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IN" sz="2400" b="1" dirty="0" smtClean="0">
                <a:latin typeface="Bahnschrift Light SemiCondensed" pitchFamily="34" charset="0"/>
              </a:rPr>
              <a:t>	</a:t>
            </a:r>
            <a:r>
              <a:rPr lang="en-IN" sz="2400" b="1" u="sng" dirty="0" smtClean="0">
                <a:latin typeface="Bahnschrift Light SemiCondensed" pitchFamily="34" charset="0"/>
              </a:rPr>
              <a:t>Definition:</a:t>
            </a:r>
          </a:p>
          <a:p>
            <a:pPr>
              <a:buNone/>
            </a:pPr>
            <a:r>
              <a:rPr lang="en-IN" sz="2400" dirty="0" smtClean="0">
                <a:latin typeface="Bahnschrift Light SemiCondensed" pitchFamily="34" charset="0"/>
              </a:rPr>
              <a:t>	The visual field refers to the total area in which objects can be seen in the side (peripheral) vision as you focus your eyes on a central point.</a:t>
            </a:r>
            <a:endParaRPr lang="en-IN" sz="2400" dirty="0">
              <a:latin typeface="Bahnschrift Light SemiCondensed" pitchFamily="34" charset="0"/>
            </a:endParaRPr>
          </a:p>
        </p:txBody>
      </p:sp>
      <p:pic>
        <p:nvPicPr>
          <p:cNvPr id="2050" name="Picture 2" descr="C:\Users\admin6\Pictures\Screenshots\visualfields-l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736850"/>
            <a:ext cx="3659729" cy="2901950"/>
          </a:xfrm>
          <a:prstGeom prst="rect">
            <a:avLst/>
          </a:prstGeom>
          <a:noFill/>
        </p:spPr>
      </p:pic>
      <p:pic>
        <p:nvPicPr>
          <p:cNvPr id="9" name="Picture 2" descr="D:\Users\Anees\Desktop\New folder\IMG-20200328-WA0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SHALAKYA TANTRA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67000" y="1341438"/>
            <a:ext cx="4572000" cy="7921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IN" sz="36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Physiology</a:t>
            </a:r>
            <a:endParaRPr lang="en-IN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pic>
        <p:nvPicPr>
          <p:cNvPr id="3074" name="Picture 2" descr="C:\Users\admin6\Pictures\Screenshots\article-Visual-Pathway-cE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08684" y="2590800"/>
            <a:ext cx="4321361" cy="36576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590799"/>
            <a:ext cx="3033487" cy="3657601"/>
          </a:xfrm>
          <a:prstGeom prst="rect">
            <a:avLst/>
          </a:prstGeom>
          <a:solidFill>
            <a:schemeClr val="tx1">
              <a:lumMod val="95000"/>
              <a:lumOff val="5000"/>
              <a:alpha val="58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D:\Users\Anees\Desktop\New folder\IMG-20200328-WA00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SHALAKYA TANTRA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09800" y="1219200"/>
            <a:ext cx="3657600" cy="457200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IN" sz="3600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Lesions</a:t>
            </a:r>
            <a:endParaRPr lang="en-IN" b="1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pic>
        <p:nvPicPr>
          <p:cNvPr id="4098" name="Picture 2" descr="C:\Users\admin6\Pictures\Screenshots\978-1-61779-779-8_19_Fig10_HTML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905000"/>
            <a:ext cx="4984104" cy="4343400"/>
          </a:xfrm>
          <a:prstGeom prst="rect">
            <a:avLst/>
          </a:prstGeom>
          <a:noFill/>
        </p:spPr>
      </p:pic>
      <p:pic>
        <p:nvPicPr>
          <p:cNvPr id="5" name="Picture 2" descr="D:\Users\Anees\Desktop\New folder\IMG-20200328-WA0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SHALAKYA TANTRA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179</Words>
  <Application>Microsoft Office PowerPoint</Application>
  <PresentationFormat>On-screen Show (4:3)</PresentationFormat>
  <Paragraphs>57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VISUAL PATHWAY  Dr. A M Madni Associate professor Dept of Shalakya Tantra SMVVS RKM AMC, H &amp; PG RC Vijayapur</vt:lpstr>
      <vt:lpstr>Eye</vt:lpstr>
      <vt:lpstr>Visual Pathway</vt:lpstr>
      <vt:lpstr>Slide 4</vt:lpstr>
      <vt:lpstr>Slide 5</vt:lpstr>
      <vt:lpstr>Slide 6</vt:lpstr>
      <vt:lpstr>Visual field</vt:lpstr>
      <vt:lpstr>Physiology</vt:lpstr>
      <vt:lpstr>Lesions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Anees</cp:lastModifiedBy>
  <cp:revision>25</cp:revision>
  <dcterms:created xsi:type="dcterms:W3CDTF">2006-08-16T00:00:00Z</dcterms:created>
  <dcterms:modified xsi:type="dcterms:W3CDTF">2020-04-08T03:42:46Z</dcterms:modified>
</cp:coreProperties>
</file>