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7"/>
  </p:notesMasterIdLst>
  <p:sldIdLst>
    <p:sldId id="288" r:id="rId2"/>
    <p:sldId id="258" r:id="rId3"/>
    <p:sldId id="263" r:id="rId4"/>
    <p:sldId id="329" r:id="rId5"/>
    <p:sldId id="271" r:id="rId6"/>
    <p:sldId id="289" r:id="rId7"/>
    <p:sldId id="290" r:id="rId8"/>
    <p:sldId id="292" r:id="rId9"/>
    <p:sldId id="316" r:id="rId10"/>
    <p:sldId id="300" r:id="rId11"/>
    <p:sldId id="306" r:id="rId12"/>
    <p:sldId id="308" r:id="rId13"/>
    <p:sldId id="309" r:id="rId14"/>
    <p:sldId id="310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12" r:id="rId25"/>
    <p:sldId id="31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93838" autoAdjust="0"/>
  </p:normalViewPr>
  <p:slideViewPr>
    <p:cSldViewPr>
      <p:cViewPr>
        <p:scale>
          <a:sx n="80" d="100"/>
          <a:sy n="80" d="100"/>
        </p:scale>
        <p:origin x="-768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5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15A26-44BE-4639-B086-921FD533FF1A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6CFD2-B91F-425C-987D-1DEFB9EF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6CFD2-B91F-425C-987D-1DEFB9EFFE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6CFD2-B91F-425C-987D-1DEFB9EFFE4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000008-006F-4794-91BA-7B0C51CD8187}" type="datetimeFigureOut">
              <a:rPr lang="en-US" smtClean="0"/>
              <a:pPr/>
              <a:t>28/03/2020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F42120A-D0E3-44A4-8FC2-2AE66433E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Nuremberg_chronicles_-_Male_Siamese_twins_(CCXVIIr)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365760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chemeClr val="bg1"/>
                </a:solidFill>
                <a:latin typeface="Algerian" pitchFamily="82" charset="0"/>
              </a:rPr>
              <a:t>CLINICAL APPLICATION OF PANCHABHOTIKA SIDDHANTA IN </a:t>
            </a:r>
            <a:r>
              <a:rPr lang="en-IN" sz="4000" dirty="0" err="1" smtClean="0">
                <a:solidFill>
                  <a:schemeClr val="bg1"/>
                </a:solidFill>
                <a:latin typeface="Algerian" pitchFamily="82" charset="0"/>
              </a:rPr>
              <a:t>Garbhavakranti</a:t>
            </a:r>
            <a:r>
              <a:rPr lang="en-IN" sz="4000" dirty="0" smtClean="0">
                <a:solidFill>
                  <a:schemeClr val="bg1"/>
                </a:solidFill>
              </a:rPr>
              <a:t/>
            </a:r>
            <a:br>
              <a:rPr lang="en-IN" sz="4000" dirty="0" smtClean="0">
                <a:solidFill>
                  <a:schemeClr val="bg1"/>
                </a:solidFill>
              </a:rPr>
            </a:br>
            <a:r>
              <a:rPr lang="en-IN" dirty="0" smtClean="0">
                <a:solidFill>
                  <a:schemeClr val="bg1"/>
                </a:solidFill>
              </a:rPr>
              <a:t>(</a:t>
            </a:r>
            <a:r>
              <a:rPr lang="en-IN" sz="3100" cap="none" dirty="0" smtClean="0">
                <a:solidFill>
                  <a:schemeClr val="bg1"/>
                </a:solidFill>
                <a:latin typeface="Arial Narrow" pitchFamily="34" charset="0"/>
              </a:rPr>
              <a:t>Fertilization and developmental factors</a:t>
            </a:r>
            <a:r>
              <a:rPr lang="en-IN" sz="3600" dirty="0" smtClean="0">
                <a:solidFill>
                  <a:schemeClr val="bg1"/>
                </a:solidFill>
              </a:rPr>
              <a:t>)</a:t>
            </a:r>
            <a:endParaRPr lang="en-IN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743200"/>
            <a:ext cx="6480048" cy="3886200"/>
          </a:xfrm>
        </p:spPr>
        <p:txBody>
          <a:bodyPr>
            <a:normAutofit/>
          </a:bodyPr>
          <a:lstStyle/>
          <a:p>
            <a:pPr algn="ctr"/>
            <a:r>
              <a:rPr lang="en-IN" b="1" i="1" dirty="0" smtClean="0">
                <a:latin typeface="Book Antiqua" pitchFamily="18" charset="0"/>
              </a:rPr>
              <a:t>Pres</a:t>
            </a:r>
            <a:r>
              <a:rPr lang="en-IN" i="1" dirty="0" smtClean="0">
                <a:latin typeface="Book Antiqua" pitchFamily="18" charset="0"/>
              </a:rPr>
              <a:t>ented  </a:t>
            </a:r>
            <a:r>
              <a:rPr lang="en-US" i="1" dirty="0" smtClean="0">
                <a:latin typeface="Book Antiqua" pitchFamily="18" charset="0"/>
              </a:rPr>
              <a:t>By </a:t>
            </a:r>
          </a:p>
          <a:p>
            <a:pPr algn="ctr"/>
            <a:r>
              <a:rPr lang="en-US" b="1" dirty="0" smtClean="0">
                <a:latin typeface="Book Antiqua" pitchFamily="18" charset="0"/>
              </a:rPr>
              <a:t>Dr. </a:t>
            </a:r>
            <a:r>
              <a:rPr lang="en-US" b="1" dirty="0" err="1" smtClean="0">
                <a:latin typeface="Book Antiqua" pitchFamily="18" charset="0"/>
              </a:rPr>
              <a:t>Hidayatulla</a:t>
            </a:r>
            <a:r>
              <a:rPr lang="en-US" b="1" dirty="0" smtClean="0">
                <a:latin typeface="Book Antiqua" pitchFamily="18" charset="0"/>
              </a:rPr>
              <a:t> khan A. </a:t>
            </a:r>
            <a:r>
              <a:rPr lang="en-US" b="1" dirty="0" err="1" smtClean="0">
                <a:latin typeface="Book Antiqua" pitchFamily="18" charset="0"/>
              </a:rPr>
              <a:t>Pathan</a:t>
            </a:r>
            <a:r>
              <a:rPr lang="en-US" b="1" dirty="0" smtClean="0">
                <a:latin typeface="Book Antiqua" pitchFamily="18" charset="0"/>
              </a:rPr>
              <a:t> </a:t>
            </a:r>
            <a:r>
              <a:rPr lang="en-US" b="1" dirty="0" smtClean="0">
                <a:latin typeface="Book Antiqua" pitchFamily="18" charset="0"/>
              </a:rPr>
              <a:t> </a:t>
            </a:r>
          </a:p>
          <a:p>
            <a:pPr algn="ctr"/>
            <a:r>
              <a:rPr lang="en-US" b="1" dirty="0" smtClean="0">
                <a:latin typeface="Book Antiqua" pitchFamily="18" charset="0"/>
              </a:rPr>
              <a:t>ASSISTANT PROFESSOR,</a:t>
            </a:r>
          </a:p>
          <a:p>
            <a:pPr algn="ctr"/>
            <a:r>
              <a:rPr lang="en-US" b="1" dirty="0" smtClean="0">
                <a:latin typeface="Book Antiqua" pitchFamily="18" charset="0"/>
              </a:rPr>
              <a:t>       DEPARTMENT OF BASIC PRINCIPLES,</a:t>
            </a:r>
          </a:p>
          <a:p>
            <a:pPr algn="ctr"/>
            <a:r>
              <a:rPr lang="en-US" b="1" dirty="0" smtClean="0">
                <a:latin typeface="Book Antiqua" pitchFamily="18" charset="0"/>
              </a:rPr>
              <a:t>SMVVS,</a:t>
            </a:r>
          </a:p>
          <a:p>
            <a:pPr algn="ctr"/>
            <a:r>
              <a:rPr lang="en-US" b="1" dirty="0" smtClean="0">
                <a:latin typeface="Book Antiqua" pitchFamily="18" charset="0"/>
              </a:rPr>
              <a:t>RKMAMCH PG&amp;RC</a:t>
            </a:r>
          </a:p>
          <a:p>
            <a:pPr algn="ctr"/>
            <a:r>
              <a:rPr lang="en-US" b="1" dirty="0" smtClean="0">
                <a:latin typeface="Book Antiqua" pitchFamily="18" charset="0"/>
              </a:rPr>
              <a:t>VIJAYAPUR.</a:t>
            </a:r>
            <a:endParaRPr lang="en-US" b="1" dirty="0" smtClean="0">
              <a:latin typeface="Book Antiqua" pitchFamily="18" charset="0"/>
            </a:endParaRPr>
          </a:p>
          <a:p>
            <a:pPr algn="ctr"/>
            <a:r>
              <a:rPr lang="en-US" baseline="30000" dirty="0" smtClean="0">
                <a:latin typeface="Book Antiqua" pitchFamily="18" charset="0"/>
              </a:rPr>
              <a:t>    </a:t>
            </a:r>
            <a:endParaRPr lang="en-US" dirty="0" smtClean="0">
              <a:latin typeface="Book Antiqua" pitchFamily="18" charset="0"/>
            </a:endParaRPr>
          </a:p>
          <a:p>
            <a:pPr algn="ctr"/>
            <a:endParaRPr lang="en-US" dirty="0" smtClean="0">
              <a:latin typeface="Book Antiqua" pitchFamily="18" charset="0"/>
            </a:endParaRPr>
          </a:p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90600" y="2590800"/>
            <a:ext cx="3657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hi-IN" dirty="0" smtClean="0"/>
              <a:t>खु</a:t>
            </a:r>
            <a:r>
              <a:rPr lang="hi-IN" u="sng" dirty="0" smtClean="0"/>
              <a:t>ड्डीकाम् गर्भावक्रन्ति </a:t>
            </a:r>
            <a:r>
              <a:rPr lang="en-IN" u="sng" dirty="0" smtClean="0"/>
              <a:t/>
            </a:r>
            <a:br>
              <a:rPr lang="en-IN" u="sng" dirty="0" smtClean="0"/>
            </a:br>
            <a:r>
              <a:rPr lang="en-IN" u="sng" dirty="0" smtClean="0"/>
              <a:t>(</a:t>
            </a:r>
            <a:r>
              <a:rPr lang="en-IN" sz="2700" u="sng" dirty="0" smtClean="0"/>
              <a:t>Factors influencing the viability of </a:t>
            </a:r>
            <a:r>
              <a:rPr lang="en-IN" sz="2700" u="sng" dirty="0" err="1" smtClean="0"/>
              <a:t>feotus</a:t>
            </a:r>
            <a:r>
              <a:rPr lang="en-IN" sz="2700" u="sng" dirty="0" smtClean="0"/>
              <a:t>)</a:t>
            </a:r>
            <a:r>
              <a:rPr lang="hi-IN" sz="2400" u="sng" dirty="0" smtClean="0"/>
              <a:t> भाव</a:t>
            </a:r>
            <a:endParaRPr lang="en-IN" sz="27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372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i-IN" u="sng" dirty="0" smtClean="0"/>
              <a:t>मातृज</a:t>
            </a:r>
            <a:r>
              <a:rPr lang="en-IN" u="sng" dirty="0" smtClean="0"/>
              <a:t> </a:t>
            </a:r>
            <a:r>
              <a:rPr lang="hi-IN" dirty="0" smtClean="0"/>
              <a:t> </a:t>
            </a:r>
            <a:r>
              <a:rPr lang="en-IN" dirty="0" smtClean="0"/>
              <a:t>   </a:t>
            </a:r>
            <a:r>
              <a:rPr lang="hi-IN" u="sng" dirty="0" smtClean="0"/>
              <a:t>पितृज </a:t>
            </a:r>
            <a:r>
              <a:rPr lang="en-IN" dirty="0" smtClean="0"/>
              <a:t>  </a:t>
            </a:r>
            <a:r>
              <a:rPr lang="hi-IN" u="sng" dirty="0" smtClean="0"/>
              <a:t>आत्मज</a:t>
            </a:r>
            <a:r>
              <a:rPr lang="hi-IN" dirty="0" smtClean="0"/>
              <a:t> </a:t>
            </a:r>
            <a:r>
              <a:rPr lang="en-IN" dirty="0" smtClean="0"/>
              <a:t>    </a:t>
            </a:r>
            <a:r>
              <a:rPr lang="en-IN" u="sng" dirty="0" smtClean="0"/>
              <a:t> </a:t>
            </a:r>
            <a:r>
              <a:rPr lang="hi-IN" u="sng" dirty="0" smtClean="0"/>
              <a:t>सात्म्यज </a:t>
            </a:r>
            <a:r>
              <a:rPr lang="en-IN" dirty="0" smtClean="0"/>
              <a:t>          </a:t>
            </a:r>
            <a:r>
              <a:rPr lang="hi-IN" u="sng" dirty="0" smtClean="0"/>
              <a:t>रसज </a:t>
            </a:r>
            <a:r>
              <a:rPr lang="en-IN" dirty="0" smtClean="0"/>
              <a:t>            </a:t>
            </a:r>
            <a:r>
              <a:rPr lang="en-IN" u="sng" dirty="0" smtClean="0"/>
              <a:t>   </a:t>
            </a:r>
            <a:r>
              <a:rPr lang="hi-IN" u="sng" dirty="0" smtClean="0"/>
              <a:t>सत्वज</a:t>
            </a:r>
            <a:endParaRPr lang="en-IN" u="sng" dirty="0" smtClean="0"/>
          </a:p>
          <a:p>
            <a:pPr>
              <a:buNone/>
            </a:pPr>
            <a:r>
              <a:rPr lang="en-IN" dirty="0" smtClean="0"/>
              <a:t> </a:t>
            </a:r>
            <a:r>
              <a:rPr lang="hi-IN" dirty="0" smtClean="0"/>
              <a:t>त्वक् </a:t>
            </a:r>
            <a:r>
              <a:rPr lang="en-IN" dirty="0" smtClean="0"/>
              <a:t>     </a:t>
            </a:r>
            <a:r>
              <a:rPr lang="hi-IN" dirty="0" smtClean="0"/>
              <a:t>केश</a:t>
            </a:r>
            <a:r>
              <a:rPr lang="en-IN" dirty="0" smtClean="0"/>
              <a:t>          </a:t>
            </a:r>
            <a:r>
              <a:rPr lang="hi-IN" dirty="0" smtClean="0"/>
              <a:t>आयु</a:t>
            </a:r>
            <a:r>
              <a:rPr lang="en-IN" dirty="0" smtClean="0"/>
              <a:t>         </a:t>
            </a:r>
            <a:r>
              <a:rPr lang="hi-IN" dirty="0" smtClean="0"/>
              <a:t>आरोग्य</a:t>
            </a:r>
            <a:r>
              <a:rPr lang="en-IN" dirty="0" smtClean="0"/>
              <a:t>         </a:t>
            </a:r>
            <a:r>
              <a:rPr lang="hi-IN" dirty="0" smtClean="0"/>
              <a:t>शरीर</a:t>
            </a:r>
            <a:r>
              <a:rPr lang="en-IN" dirty="0" smtClean="0"/>
              <a:t> </a:t>
            </a:r>
            <a:r>
              <a:rPr lang="hi-IN" dirty="0" smtClean="0"/>
              <a:t>उत्पत्ति </a:t>
            </a:r>
            <a:r>
              <a:rPr lang="en-IN" dirty="0" smtClean="0"/>
              <a:t>       </a:t>
            </a:r>
            <a:r>
              <a:rPr lang="hi-IN" dirty="0" smtClean="0"/>
              <a:t>भक्ति</a:t>
            </a:r>
            <a:endParaRPr lang="en-IN" dirty="0" smtClean="0"/>
          </a:p>
          <a:p>
            <a:pPr>
              <a:buNone/>
            </a:pPr>
            <a:r>
              <a:rPr lang="hi-IN" dirty="0" smtClean="0"/>
              <a:t>रक्त </a:t>
            </a:r>
            <a:r>
              <a:rPr lang="en-IN" dirty="0" smtClean="0"/>
              <a:t>     </a:t>
            </a:r>
            <a:r>
              <a:rPr lang="hi-IN" dirty="0" smtClean="0"/>
              <a:t>श्मश्रु</a:t>
            </a:r>
            <a:r>
              <a:rPr lang="en-IN" dirty="0" smtClean="0"/>
              <a:t>      </a:t>
            </a:r>
            <a:r>
              <a:rPr lang="hi-IN" dirty="0" smtClean="0"/>
              <a:t>आत्मञन</a:t>
            </a:r>
            <a:r>
              <a:rPr lang="en-IN" dirty="0" smtClean="0"/>
              <a:t>     </a:t>
            </a:r>
            <a:r>
              <a:rPr lang="hi-IN" dirty="0" smtClean="0"/>
              <a:t>अनालस्य </a:t>
            </a:r>
            <a:r>
              <a:rPr lang="en-IN" dirty="0" smtClean="0"/>
              <a:t>       </a:t>
            </a:r>
            <a:r>
              <a:rPr lang="hi-IN" dirty="0" smtClean="0"/>
              <a:t>शरीर वृद्धि </a:t>
            </a:r>
            <a:r>
              <a:rPr lang="en-IN" dirty="0" smtClean="0"/>
              <a:t>            </a:t>
            </a:r>
            <a:r>
              <a:rPr lang="hi-IN" dirty="0" smtClean="0"/>
              <a:t>शील</a:t>
            </a:r>
            <a:endParaRPr lang="en-IN" i="1" dirty="0" smtClean="0"/>
          </a:p>
          <a:p>
            <a:pPr>
              <a:buNone/>
            </a:pPr>
            <a:r>
              <a:rPr lang="hi-IN" dirty="0" smtClean="0"/>
              <a:t>मांस </a:t>
            </a:r>
            <a:r>
              <a:rPr lang="en-IN" dirty="0" smtClean="0"/>
              <a:t>      </a:t>
            </a:r>
            <a:r>
              <a:rPr lang="hi-IN" dirty="0" smtClean="0"/>
              <a:t>नख </a:t>
            </a:r>
            <a:r>
              <a:rPr lang="en-IN" dirty="0" smtClean="0"/>
              <a:t>         </a:t>
            </a:r>
            <a:r>
              <a:rPr lang="hi-IN" dirty="0" smtClean="0"/>
              <a:t>प्राण</a:t>
            </a:r>
            <a:r>
              <a:rPr lang="en-IN" dirty="0" smtClean="0"/>
              <a:t>         </a:t>
            </a:r>
            <a:r>
              <a:rPr lang="hi-IN" dirty="0" smtClean="0"/>
              <a:t>लोलुपत्व</a:t>
            </a:r>
            <a:r>
              <a:rPr lang="en-IN" dirty="0" smtClean="0"/>
              <a:t>             </a:t>
            </a:r>
            <a:r>
              <a:rPr lang="hi-IN" dirty="0" smtClean="0"/>
              <a:t>तृप्ति</a:t>
            </a:r>
            <a:r>
              <a:rPr lang="en-IN" dirty="0" smtClean="0"/>
              <a:t>               </a:t>
            </a:r>
            <a:r>
              <a:rPr lang="hi-IN" dirty="0" smtClean="0"/>
              <a:t>शौच</a:t>
            </a:r>
            <a:r>
              <a:rPr lang="en-IN" dirty="0" smtClean="0"/>
              <a:t>       </a:t>
            </a:r>
          </a:p>
          <a:p>
            <a:pPr>
              <a:buNone/>
            </a:pPr>
            <a:r>
              <a:rPr lang="hi-IN" dirty="0" smtClean="0"/>
              <a:t>मेद</a:t>
            </a:r>
            <a:r>
              <a:rPr lang="en-IN" dirty="0" smtClean="0"/>
              <a:t>          </a:t>
            </a:r>
            <a:r>
              <a:rPr lang="hi-IN" dirty="0" smtClean="0"/>
              <a:t>लोम</a:t>
            </a:r>
            <a:r>
              <a:rPr lang="en-IN" dirty="0" smtClean="0"/>
              <a:t>         </a:t>
            </a:r>
            <a:r>
              <a:rPr lang="hi-IN" dirty="0" smtClean="0"/>
              <a:t>अपान</a:t>
            </a:r>
            <a:r>
              <a:rPr lang="en-IN" dirty="0" smtClean="0"/>
              <a:t>      </a:t>
            </a:r>
            <a:r>
              <a:rPr lang="hi-IN" dirty="0" smtClean="0"/>
              <a:t>इन्द्रिय सौष्ठ्व</a:t>
            </a:r>
            <a:r>
              <a:rPr lang="en-IN" dirty="0" smtClean="0"/>
              <a:t>      </a:t>
            </a:r>
            <a:r>
              <a:rPr lang="hi-IN" dirty="0" smtClean="0"/>
              <a:t>पुष्ठि</a:t>
            </a:r>
            <a:r>
              <a:rPr lang="en-IN" dirty="0" smtClean="0"/>
              <a:t>              </a:t>
            </a:r>
            <a:r>
              <a:rPr lang="hi-IN" dirty="0" smtClean="0"/>
              <a:t>स्म्रुति</a:t>
            </a:r>
            <a:r>
              <a:rPr lang="en-IN" dirty="0" smtClean="0"/>
              <a:t>      </a:t>
            </a:r>
          </a:p>
          <a:p>
            <a:pPr>
              <a:buNone/>
            </a:pPr>
            <a:r>
              <a:rPr lang="hi-IN" dirty="0" smtClean="0"/>
              <a:t>नाभि</a:t>
            </a:r>
            <a:r>
              <a:rPr lang="en-IN" dirty="0" smtClean="0"/>
              <a:t>       </a:t>
            </a:r>
            <a:r>
              <a:rPr lang="hi-IN" dirty="0" smtClean="0"/>
              <a:t>दन्त</a:t>
            </a:r>
            <a:r>
              <a:rPr lang="en-IN" dirty="0" smtClean="0"/>
              <a:t>          </a:t>
            </a:r>
            <a:r>
              <a:rPr lang="hi-IN" dirty="0" smtClean="0"/>
              <a:t>प्रेरणा</a:t>
            </a:r>
            <a:r>
              <a:rPr lang="en-IN" dirty="0" smtClean="0"/>
              <a:t>       </a:t>
            </a:r>
            <a:r>
              <a:rPr lang="hi-IN" dirty="0" smtClean="0"/>
              <a:t>स्वरसम्पत् </a:t>
            </a:r>
            <a:r>
              <a:rPr lang="en-IN" dirty="0" smtClean="0"/>
              <a:t>        </a:t>
            </a:r>
            <a:r>
              <a:rPr lang="hi-IN" dirty="0" smtClean="0"/>
              <a:t>उत्साह</a:t>
            </a:r>
            <a:r>
              <a:rPr lang="en-IN" dirty="0" smtClean="0"/>
              <a:t>               </a:t>
            </a:r>
            <a:r>
              <a:rPr lang="hi-IN" dirty="0" smtClean="0"/>
              <a:t>मोह</a:t>
            </a:r>
            <a:r>
              <a:rPr lang="en-IN" dirty="0" smtClean="0"/>
              <a:t>      </a:t>
            </a:r>
          </a:p>
          <a:p>
            <a:pPr>
              <a:buNone/>
            </a:pPr>
            <a:r>
              <a:rPr lang="hi-IN" dirty="0" smtClean="0"/>
              <a:t>हृदय </a:t>
            </a:r>
            <a:r>
              <a:rPr lang="en-IN" dirty="0" smtClean="0"/>
              <a:t>     </a:t>
            </a:r>
            <a:r>
              <a:rPr lang="hi-IN" dirty="0" smtClean="0"/>
              <a:t>अस्थि</a:t>
            </a:r>
            <a:r>
              <a:rPr lang="en-IN" dirty="0" smtClean="0"/>
              <a:t>       </a:t>
            </a:r>
            <a:r>
              <a:rPr lang="hi-IN" dirty="0" smtClean="0"/>
              <a:t>आक्रुति </a:t>
            </a:r>
            <a:r>
              <a:rPr lang="en-IN" dirty="0" smtClean="0"/>
              <a:t>     </a:t>
            </a:r>
            <a:r>
              <a:rPr lang="hi-IN" dirty="0" smtClean="0"/>
              <a:t>बीज सम्पत्</a:t>
            </a:r>
            <a:r>
              <a:rPr lang="en-IN" dirty="0" smtClean="0"/>
              <a:t>                             </a:t>
            </a:r>
            <a:r>
              <a:rPr lang="hi-IN" dirty="0" smtClean="0"/>
              <a:t>त्याग</a:t>
            </a:r>
            <a:r>
              <a:rPr lang="en-IN" dirty="0" smtClean="0"/>
              <a:t>       </a:t>
            </a:r>
          </a:p>
          <a:p>
            <a:pPr>
              <a:buNone/>
            </a:pPr>
            <a:r>
              <a:rPr lang="hi-IN" dirty="0" smtClean="0"/>
              <a:t>क्लोम </a:t>
            </a:r>
            <a:r>
              <a:rPr lang="en-IN" dirty="0" smtClean="0"/>
              <a:t>   </a:t>
            </a:r>
            <a:r>
              <a:rPr lang="hi-IN" dirty="0" smtClean="0"/>
              <a:t>धमनि</a:t>
            </a:r>
            <a:r>
              <a:rPr lang="en-IN" dirty="0" smtClean="0"/>
              <a:t>         </a:t>
            </a:r>
            <a:r>
              <a:rPr lang="hi-IN" dirty="0" smtClean="0"/>
              <a:t>स्वर</a:t>
            </a:r>
            <a:r>
              <a:rPr lang="en-IN" dirty="0" smtClean="0"/>
              <a:t>                                                      </a:t>
            </a:r>
            <a:r>
              <a:rPr lang="hi-IN" dirty="0" smtClean="0"/>
              <a:t>शौर्य</a:t>
            </a:r>
            <a:r>
              <a:rPr lang="en-IN" dirty="0" smtClean="0"/>
              <a:t>                                                 </a:t>
            </a:r>
          </a:p>
          <a:p>
            <a:pPr>
              <a:buNone/>
            </a:pPr>
            <a:r>
              <a:rPr lang="en-IN" dirty="0" smtClean="0"/>
              <a:t>               </a:t>
            </a:r>
            <a:r>
              <a:rPr lang="hi-IN" dirty="0" smtClean="0"/>
              <a:t>स्नायु</a:t>
            </a:r>
            <a:r>
              <a:rPr lang="en-IN" dirty="0" smtClean="0"/>
              <a:t>       </a:t>
            </a:r>
            <a:r>
              <a:rPr lang="hi-IN" dirty="0" smtClean="0"/>
              <a:t>वर्ण </a:t>
            </a:r>
            <a:r>
              <a:rPr lang="en-IN" dirty="0" smtClean="0"/>
              <a:t>                                                     </a:t>
            </a:r>
            <a:r>
              <a:rPr lang="hi-IN" dirty="0" smtClean="0"/>
              <a:t>भय</a:t>
            </a:r>
            <a:r>
              <a:rPr lang="en-IN" dirty="0" smtClean="0"/>
              <a:t>                                                 </a:t>
            </a:r>
          </a:p>
          <a:p>
            <a:pPr>
              <a:buNone/>
            </a:pPr>
            <a:r>
              <a:rPr lang="en-IN" dirty="0" smtClean="0"/>
              <a:t>                                                                                          </a:t>
            </a:r>
            <a:r>
              <a:rPr lang="hi-IN" dirty="0" smtClean="0"/>
              <a:t>क्रोध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57200"/>
          <a:ext cx="6096000" cy="643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4419600"/>
              </a:tblGrid>
              <a:tr h="103632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Properties </a:t>
                      </a:r>
                      <a:r>
                        <a:rPr lang="en-IN" sz="2400" u="none" dirty="0" smtClean="0"/>
                        <a:t>of</a:t>
                      </a:r>
                      <a:r>
                        <a:rPr lang="en-IN" sz="2400" dirty="0" smtClean="0"/>
                        <a:t> </a:t>
                      </a:r>
                      <a:r>
                        <a:rPr lang="en-IN" sz="2400" b="0" i="1" dirty="0" err="1" smtClean="0"/>
                        <a:t>panchamahabhoota</a:t>
                      </a:r>
                      <a:endParaRPr lang="en-IN" sz="2400" b="0" i="1" dirty="0" smtClean="0"/>
                    </a:p>
                    <a:p>
                      <a:r>
                        <a:rPr lang="en-IN" sz="2400" b="0" i="1" u="sng" dirty="0" err="1" smtClean="0"/>
                        <a:t>akasha</a:t>
                      </a:r>
                      <a:r>
                        <a:rPr lang="en-IN" sz="2400" baseline="0" dirty="0" smtClean="0"/>
                        <a:t> 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 smtClean="0"/>
                    </a:p>
                    <a:p>
                      <a:endParaRPr lang="en-IN" sz="2400" dirty="0" smtClean="0"/>
                    </a:p>
                    <a:p>
                      <a:endParaRPr lang="en-IN" sz="2400" dirty="0" smtClean="0"/>
                    </a:p>
                    <a:p>
                      <a:endParaRPr lang="en-IN" sz="2400" dirty="0" smtClean="0"/>
                    </a:p>
                    <a:p>
                      <a:r>
                        <a:rPr lang="en-IN" sz="2400" dirty="0" err="1" smtClean="0"/>
                        <a:t>shabdha</a:t>
                      </a:r>
                      <a:r>
                        <a:rPr lang="en-IN" sz="2400" dirty="0" smtClean="0"/>
                        <a:t> ,</a:t>
                      </a:r>
                      <a:r>
                        <a:rPr lang="en-IN" sz="2400" dirty="0" err="1" smtClean="0"/>
                        <a:t>sotra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sukshamata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viveka</a:t>
                      </a:r>
                      <a:endParaRPr lang="en-IN" sz="2400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IN" sz="2400" dirty="0" err="1" smtClean="0"/>
                        <a:t>Vayu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err="1" smtClean="0"/>
                        <a:t>Sparsha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rukshata,prenana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dhatu</a:t>
                      </a:r>
                      <a:r>
                        <a:rPr lang="en-IN" sz="2400" dirty="0" smtClean="0"/>
                        <a:t> </a:t>
                      </a:r>
                      <a:r>
                        <a:rPr lang="en-IN" sz="2400" dirty="0" err="1" smtClean="0"/>
                        <a:t>vyuhana</a:t>
                      </a:r>
                      <a:endParaRPr lang="en-IN" sz="2400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Agni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err="1" smtClean="0"/>
                        <a:t>Rupa,darshanam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prakasha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pachana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ushanata</a:t>
                      </a:r>
                      <a:endParaRPr lang="en-IN" sz="2400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IN" sz="2400" dirty="0" err="1" smtClean="0"/>
                        <a:t>Jala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Rasa ,</a:t>
                      </a:r>
                      <a:r>
                        <a:rPr lang="en-IN" sz="2400" dirty="0" err="1" smtClean="0"/>
                        <a:t>seeta</a:t>
                      </a:r>
                      <a:r>
                        <a:rPr lang="en-IN" sz="2400" dirty="0" smtClean="0"/>
                        <a:t> </a:t>
                      </a:r>
                      <a:r>
                        <a:rPr lang="en-IN" sz="2400" dirty="0" err="1" smtClean="0"/>
                        <a:t>mardava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sneha</a:t>
                      </a:r>
                      <a:r>
                        <a:rPr lang="en-IN" sz="2400" dirty="0" smtClean="0"/>
                        <a:t> </a:t>
                      </a:r>
                      <a:r>
                        <a:rPr lang="en-IN" sz="2400" dirty="0" err="1" smtClean="0"/>
                        <a:t>kleda</a:t>
                      </a:r>
                      <a:endParaRPr lang="en-IN" sz="2400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IN" sz="2400" dirty="0" err="1" smtClean="0"/>
                        <a:t>Prutwi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err="1" smtClean="0"/>
                        <a:t>Gandha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gourava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sthirya</a:t>
                      </a:r>
                      <a:r>
                        <a:rPr lang="en-IN" sz="2400" dirty="0" smtClean="0"/>
                        <a:t>, </a:t>
                      </a:r>
                      <a:r>
                        <a:rPr lang="en-IN" sz="2400" dirty="0" err="1" smtClean="0"/>
                        <a:t>swarupa</a:t>
                      </a: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39000" cy="1143000"/>
          </a:xfrm>
        </p:spPr>
        <p:txBody>
          <a:bodyPr>
            <a:normAutofit/>
          </a:bodyPr>
          <a:lstStyle/>
          <a:p>
            <a:r>
              <a:rPr lang="en-IN" sz="2800" u="sng" dirty="0" err="1" smtClean="0"/>
              <a:t>Charaka</a:t>
            </a:r>
            <a:r>
              <a:rPr lang="en-IN" sz="2800" u="sng" dirty="0" smtClean="0"/>
              <a:t> and </a:t>
            </a:r>
            <a:r>
              <a:rPr lang="en-IN" sz="2800" u="sng" dirty="0" err="1" smtClean="0"/>
              <a:t>vagbhatta</a:t>
            </a:r>
            <a:r>
              <a:rPr lang="en-IN" sz="2800" u="sng" dirty="0" smtClean="0"/>
              <a:t> opine about  </a:t>
            </a:r>
            <a:r>
              <a:rPr lang="en-IN" sz="2800" u="sng" dirty="0" err="1" smtClean="0"/>
              <a:t>teja</a:t>
            </a:r>
            <a:r>
              <a:rPr lang="en-IN" sz="2800" u="sng" dirty="0" smtClean="0"/>
              <a:t> </a:t>
            </a:r>
            <a:r>
              <a:rPr lang="en-IN" sz="2800" u="sng" dirty="0" err="1" smtClean="0"/>
              <a:t>bhuta</a:t>
            </a:r>
            <a:r>
              <a:rPr lang="en-IN" sz="2800" u="sng" dirty="0" smtClean="0"/>
              <a:t> in skin colour.</a:t>
            </a:r>
            <a:endParaRPr lang="en-IN" sz="2800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9760"/>
          <a:ext cx="7467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6576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800" dirty="0" err="1" smtClean="0"/>
                        <a:t>Gaura</a:t>
                      </a:r>
                      <a:r>
                        <a:rPr lang="en-IN" sz="2800" dirty="0" smtClean="0"/>
                        <a:t>  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err="1" smtClean="0"/>
                        <a:t>Akasha</a:t>
                      </a:r>
                      <a:r>
                        <a:rPr lang="en-IN" sz="2800" dirty="0" smtClean="0"/>
                        <a:t>  </a:t>
                      </a:r>
                      <a:r>
                        <a:rPr lang="en-IN" sz="2800" dirty="0" err="1" smtClean="0"/>
                        <a:t>jala</a:t>
                      </a:r>
                      <a:r>
                        <a:rPr lang="en-IN" sz="2800" dirty="0" smtClean="0"/>
                        <a:t>  </a:t>
                      </a:r>
                      <a:r>
                        <a:rPr lang="en-IN" sz="2800" dirty="0" err="1" smtClean="0"/>
                        <a:t>teja</a:t>
                      </a:r>
                      <a:endParaRPr lang="en-IN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800" dirty="0" err="1" smtClean="0"/>
                        <a:t>Krushna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err="1" smtClean="0"/>
                        <a:t>Vayu</a:t>
                      </a:r>
                      <a:r>
                        <a:rPr lang="en-IN" sz="2800" dirty="0" smtClean="0"/>
                        <a:t> </a:t>
                      </a:r>
                      <a:r>
                        <a:rPr lang="en-IN" sz="2800" dirty="0" err="1" smtClean="0"/>
                        <a:t>pritvi</a:t>
                      </a:r>
                      <a:r>
                        <a:rPr lang="en-IN" sz="2800" dirty="0" smtClean="0"/>
                        <a:t> </a:t>
                      </a:r>
                      <a:r>
                        <a:rPr lang="en-IN" sz="2800" dirty="0" err="1" smtClean="0"/>
                        <a:t>teja</a:t>
                      </a:r>
                      <a:endParaRPr lang="en-IN" sz="28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IN" sz="2800" dirty="0" err="1" smtClean="0"/>
                        <a:t>Syama</a:t>
                      </a:r>
                      <a:endParaRPr lang="en-IN" sz="2800" dirty="0" smtClean="0"/>
                    </a:p>
                    <a:p>
                      <a:endParaRPr lang="en-IN" sz="2400" dirty="0" smtClean="0"/>
                    </a:p>
                    <a:p>
                      <a:r>
                        <a:rPr lang="en-IN" sz="2400" dirty="0" smtClean="0"/>
                        <a:t>According</a:t>
                      </a:r>
                      <a:r>
                        <a:rPr lang="en-IN" sz="2400" baseline="0" dirty="0" smtClean="0"/>
                        <a:t> to </a:t>
                      </a:r>
                      <a:r>
                        <a:rPr lang="en-IN" sz="2400" baseline="0" dirty="0" err="1" smtClean="0"/>
                        <a:t>susruta</a:t>
                      </a:r>
                      <a:r>
                        <a:rPr lang="en-IN" sz="2400" baseline="0" dirty="0" smtClean="0"/>
                        <a:t> </a:t>
                      </a:r>
                      <a:r>
                        <a:rPr lang="en-IN" sz="2400" baseline="0" dirty="0" err="1" smtClean="0"/>
                        <a:t>acharya</a:t>
                      </a:r>
                      <a:r>
                        <a:rPr lang="en-IN" sz="2400" baseline="0" dirty="0" smtClean="0"/>
                        <a:t>,</a:t>
                      </a:r>
                    </a:p>
                    <a:p>
                      <a:r>
                        <a:rPr lang="hi-IN" sz="2400" dirty="0" smtClean="0"/>
                        <a:t>तत्र द्ष्टीभागमप्रतिपन्न्ं तेजो जात्यन्धं करोति! सु शा १/३६</a:t>
                      </a:r>
                    </a:p>
                    <a:p>
                      <a:r>
                        <a:rPr lang="en-IN" sz="2400" dirty="0" smtClean="0"/>
                        <a:t>if </a:t>
                      </a:r>
                      <a:r>
                        <a:rPr lang="en-IN" sz="2400" dirty="0" err="1" smtClean="0"/>
                        <a:t>teja</a:t>
                      </a:r>
                      <a:r>
                        <a:rPr lang="en-IN" sz="2400" dirty="0" smtClean="0"/>
                        <a:t> </a:t>
                      </a:r>
                      <a:r>
                        <a:rPr lang="en-IN" sz="2400" dirty="0" err="1" smtClean="0"/>
                        <a:t>mahabhuta</a:t>
                      </a:r>
                      <a:r>
                        <a:rPr lang="en-IN" sz="2400" dirty="0" smtClean="0"/>
                        <a:t> is absence in </a:t>
                      </a:r>
                      <a:r>
                        <a:rPr lang="en-IN" sz="2400" dirty="0" err="1" smtClean="0"/>
                        <a:t>eyes,than</a:t>
                      </a:r>
                      <a:r>
                        <a:rPr lang="en-IN" sz="2400" dirty="0" smtClean="0"/>
                        <a:t> baby born will be blind in nature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All </a:t>
                      </a:r>
                      <a:r>
                        <a:rPr lang="en-IN" sz="2800" dirty="0" err="1" smtClean="0"/>
                        <a:t>mahabhutas</a:t>
                      </a:r>
                      <a:endParaRPr lang="en-IN" sz="2800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304800"/>
            <a:ext cx="7924800" cy="13716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Application of </a:t>
            </a:r>
            <a:r>
              <a:rPr lang="en-US" sz="2800" dirty="0" err="1" smtClean="0"/>
              <a:t>panchamahabhoota</a:t>
            </a:r>
            <a:r>
              <a:rPr lang="en-US" sz="2800" dirty="0" smtClean="0"/>
              <a:t> in </a:t>
            </a:r>
            <a:r>
              <a:rPr lang="en-US" sz="2800" dirty="0" err="1" smtClean="0"/>
              <a:t>garbhavakranti</a:t>
            </a:r>
            <a:r>
              <a:rPr lang="en-US" sz="2800" dirty="0" smtClean="0"/>
              <a:t>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79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  </a:t>
            </a:r>
            <a:r>
              <a:rPr lang="hi-IN" sz="2000" dirty="0" smtClean="0"/>
              <a:t>शुक्रशोणितंगर्भाशायस्थ्मात्मप्रक्रितिविकारसम्मुरच्छित्ं गर्भ इत्युचते</a:t>
            </a:r>
            <a:r>
              <a:rPr lang="en-US" sz="2000" dirty="0" smtClean="0"/>
              <a:t>! </a:t>
            </a:r>
            <a:r>
              <a:rPr lang="hi-IN" sz="2000" dirty="0" smtClean="0"/>
              <a:t>तं चेतनावस्थितं वायुर्विभजति तेजं एन</a:t>
            </a:r>
            <a:r>
              <a:rPr lang="en-US" sz="2000" dirty="0" smtClean="0"/>
              <a:t> </a:t>
            </a:r>
            <a:r>
              <a:rPr lang="hi-IN" sz="2000" dirty="0" smtClean="0"/>
              <a:t>पचति,आप् क्लेदयन्ति,प्रिथ्वि संह्न्ति,आकाश् वीवर्धयति!एवंवीवर्धितःसयदाहस्थपादजिह्वाघ्राणकर्णनितम्बादिभिरान्गैरुपेतस्तदा शरीरमिति सञा लभते!!</a:t>
            </a:r>
            <a:r>
              <a:rPr lang="en-US" sz="2000" dirty="0" smtClean="0"/>
              <a:t> Su </a:t>
            </a:r>
            <a:r>
              <a:rPr lang="en-US" sz="2000" dirty="0" err="1" smtClean="0"/>
              <a:t>sha</a:t>
            </a:r>
            <a:r>
              <a:rPr lang="en-US" sz="2000" dirty="0" smtClean="0"/>
              <a:t> 5/1</a:t>
            </a:r>
            <a:endParaRPr lang="hi-IN" sz="2000" dirty="0" smtClean="0"/>
          </a:p>
          <a:p>
            <a:pPr>
              <a:buNone/>
            </a:pPr>
            <a:r>
              <a:rPr lang="en-US" sz="2000" dirty="0" smtClean="0"/>
              <a:t>   combined </a:t>
            </a:r>
            <a:r>
              <a:rPr lang="en-US" sz="2000" dirty="0" err="1" smtClean="0"/>
              <a:t>shukra</a:t>
            </a:r>
            <a:r>
              <a:rPr lang="en-US" sz="2000" dirty="0" smtClean="0"/>
              <a:t> and </a:t>
            </a:r>
            <a:r>
              <a:rPr lang="en-US" sz="2000" dirty="0" err="1" smtClean="0"/>
              <a:t>shonita</a:t>
            </a:r>
            <a:r>
              <a:rPr lang="en-US" sz="2000" dirty="0" smtClean="0"/>
              <a:t> in womb mixed with </a:t>
            </a:r>
            <a:r>
              <a:rPr lang="en-US" sz="2000" dirty="0" err="1" smtClean="0"/>
              <a:t>ashta</a:t>
            </a:r>
            <a:r>
              <a:rPr lang="en-US" sz="2000" dirty="0" smtClean="0"/>
              <a:t> </a:t>
            </a:r>
            <a:r>
              <a:rPr lang="en-US" sz="2000" dirty="0" err="1" smtClean="0"/>
              <a:t>prakriti</a:t>
            </a:r>
            <a:r>
              <a:rPr lang="en-US" sz="2000" dirty="0" smtClean="0"/>
              <a:t> and 16 </a:t>
            </a:r>
            <a:r>
              <a:rPr lang="en-US" sz="2000" dirty="0" err="1" smtClean="0"/>
              <a:t>vikaras</a:t>
            </a:r>
            <a:r>
              <a:rPr lang="en-US" sz="2000" dirty="0" smtClean="0"/>
              <a:t> in presence of </a:t>
            </a:r>
            <a:r>
              <a:rPr lang="en-US" sz="2000" dirty="0" err="1" smtClean="0"/>
              <a:t>aatma</a:t>
            </a:r>
            <a:r>
              <a:rPr lang="en-US" sz="2000" dirty="0" smtClean="0"/>
              <a:t> is called as </a:t>
            </a:r>
            <a:r>
              <a:rPr lang="en-US" sz="2000" dirty="0" err="1" smtClean="0"/>
              <a:t>garbha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Vaayu</a:t>
            </a:r>
            <a:r>
              <a:rPr lang="en-US" sz="2000" dirty="0" smtClean="0"/>
              <a:t>   =   divides cells</a:t>
            </a:r>
          </a:p>
          <a:p>
            <a:r>
              <a:rPr lang="en-US" sz="2000" dirty="0" err="1" smtClean="0"/>
              <a:t>Teja</a:t>
            </a:r>
            <a:r>
              <a:rPr lang="en-US" sz="2000" dirty="0" smtClean="0"/>
              <a:t>     =   metabolism</a:t>
            </a:r>
          </a:p>
          <a:p>
            <a:r>
              <a:rPr lang="en-US" sz="2000" dirty="0" err="1" smtClean="0"/>
              <a:t>Aapa</a:t>
            </a:r>
            <a:r>
              <a:rPr lang="en-US" sz="2000" dirty="0" smtClean="0"/>
              <a:t>    =   maintains liquid state(electrolyte balance)</a:t>
            </a:r>
          </a:p>
          <a:p>
            <a:r>
              <a:rPr lang="en-US" sz="2000" dirty="0" err="1" smtClean="0"/>
              <a:t>Prithvi</a:t>
            </a:r>
            <a:r>
              <a:rPr lang="en-US" sz="2000" dirty="0" smtClean="0"/>
              <a:t>  =   causes solidification of different         		        tissues(ossification of bones)</a:t>
            </a:r>
          </a:p>
          <a:p>
            <a:r>
              <a:rPr lang="en-US" sz="2000" dirty="0" err="1" smtClean="0"/>
              <a:t>Aakash</a:t>
            </a:r>
            <a:r>
              <a:rPr lang="en-US" sz="2000" dirty="0" smtClean="0"/>
              <a:t> =   contributes growth and development.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2390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Clinical </a:t>
            </a:r>
            <a:r>
              <a:rPr lang="en-US" sz="2800" u="sng" dirty="0" err="1" smtClean="0"/>
              <a:t>aaplication</a:t>
            </a:r>
            <a:r>
              <a:rPr lang="en-US" sz="2800" u="sng" dirty="0" smtClean="0"/>
              <a:t> of </a:t>
            </a:r>
            <a:r>
              <a:rPr lang="en-US" sz="2800" u="sng" dirty="0" err="1" smtClean="0"/>
              <a:t>panchabhoutika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siddhanta</a:t>
            </a:r>
            <a:r>
              <a:rPr lang="en-US" sz="2800" u="sng" dirty="0" smtClean="0"/>
              <a:t>: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239000" cy="4846320"/>
          </a:xfrm>
        </p:spPr>
        <p:txBody>
          <a:bodyPr>
            <a:normAutofit/>
          </a:bodyPr>
          <a:lstStyle/>
          <a:p>
            <a:r>
              <a:rPr lang="hi-IN" dirty="0" smtClean="0"/>
              <a:t>बिजेऽन्तर्वायुना भिन्ने द्वौ जिवौ कुक्षिमागतौ! यमावित्यभिधियते धर्मतरपुरः सरौ!!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sha</a:t>
            </a:r>
            <a:r>
              <a:rPr lang="en-US" dirty="0" smtClean="0"/>
              <a:t> 2/37</a:t>
            </a:r>
          </a:p>
          <a:p>
            <a:pPr>
              <a:buNone/>
            </a:pPr>
            <a:r>
              <a:rPr lang="en-US" dirty="0" smtClean="0"/>
              <a:t>   Excess deranged </a:t>
            </a:r>
            <a:r>
              <a:rPr lang="en-US" dirty="0" err="1" smtClean="0"/>
              <a:t>vayu</a:t>
            </a:r>
            <a:r>
              <a:rPr lang="en-US" dirty="0" smtClean="0"/>
              <a:t> in nature divides the </a:t>
            </a:r>
            <a:r>
              <a:rPr lang="en-US" dirty="0" err="1" smtClean="0"/>
              <a:t>fertilised</a:t>
            </a:r>
            <a:r>
              <a:rPr lang="en-US" dirty="0" smtClean="0"/>
              <a:t> ovum into twins within </a:t>
            </a:r>
            <a:r>
              <a:rPr lang="en-US" dirty="0" err="1" smtClean="0"/>
              <a:t>kukshi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eg:twins,triplets,siami</a:t>
            </a:r>
            <a:r>
              <a:rPr lang="en-US" dirty="0" smtClean="0"/>
              <a:t> </a:t>
            </a:r>
            <a:r>
              <a:rPr lang="en-US" dirty="0" err="1" smtClean="0"/>
              <a:t>babies,CTEV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</a:t>
            </a:r>
            <a:r>
              <a:rPr lang="en-US" u="sng" dirty="0" smtClean="0"/>
              <a:t>SIAMI BABIES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2400" b="1" dirty="0" smtClean="0"/>
              <a:t>Conjoined twins</a:t>
            </a:r>
            <a:r>
              <a:rPr lang="en-US" sz="2400" dirty="0" smtClean="0"/>
              <a:t> are </a:t>
            </a:r>
            <a:r>
              <a:rPr lang="en-US" sz="2400" u="sng" dirty="0" smtClean="0"/>
              <a:t>identical twins</a:t>
            </a:r>
            <a:r>
              <a:rPr lang="en-US" sz="2400" dirty="0" smtClean="0"/>
              <a:t> joined 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inutero</a:t>
            </a:r>
            <a:r>
              <a:rPr lang="en-US" sz="2400" dirty="0" smtClean="0"/>
              <a:t>. A rare </a:t>
            </a:r>
            <a:r>
              <a:rPr lang="en-US" sz="2400" dirty="0" err="1" smtClean="0"/>
              <a:t>phenomenon,the</a:t>
            </a:r>
            <a:r>
              <a:rPr lang="en-US" sz="2400" dirty="0" smtClean="0"/>
              <a:t> occurrence is estimated to range from 1 in 50,000 births to 200,000 births.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u="sng" dirty="0" smtClean="0"/>
              <a:t>Region</a:t>
            </a:r>
            <a:r>
              <a:rPr lang="en-US" sz="2400" dirty="0" smtClean="0"/>
              <a:t> -Southwest </a:t>
            </a:r>
            <a:r>
              <a:rPr lang="en-US" sz="2400" dirty="0" err="1" smtClean="0"/>
              <a:t>Asia&amp;AfricaApproximately</a:t>
            </a:r>
            <a:r>
              <a:rPr lang="en-US" sz="2400" dirty="0" smtClean="0"/>
              <a:t> half are </a:t>
            </a:r>
            <a:r>
              <a:rPr lang="en-US" sz="2400" u="sng" dirty="0" smtClean="0"/>
              <a:t>stillborn</a:t>
            </a:r>
            <a:r>
              <a:rPr lang="en-US" sz="2400" dirty="0" smtClean="0"/>
              <a:t> and smaller fraction of pairs born alive have abnormalities.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u="sng" dirty="0" smtClean="0"/>
              <a:t>overall survival rate-</a:t>
            </a:r>
            <a:r>
              <a:rPr lang="en-US" sz="2400" dirty="0" smtClean="0"/>
              <a:t> for conjoined twins is approximately 25%.The condition is more frequently found among females, with a ratio of 3:1.</a:t>
            </a:r>
            <a:endParaRPr lang="en-US" sz="2400" dirty="0"/>
          </a:p>
        </p:txBody>
      </p:sp>
      <p:pic>
        <p:nvPicPr>
          <p:cNvPr id="4" name="Picture 3" descr="Nuremberg chronicles - Male Siamese twins (CCXVIIr)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53250" y="1143000"/>
            <a:ext cx="219075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Two </a:t>
            </a:r>
            <a:r>
              <a:rPr lang="en-US" dirty="0" smtClean="0"/>
              <a:t>contradicting theories exist to explain           the origins of conjoined twins. The older    theory is </a:t>
            </a:r>
          </a:p>
          <a:p>
            <a:pPr marL="514350" indent="-514350">
              <a:buAutoNum type="arabicParenR"/>
            </a:pPr>
            <a:r>
              <a:rPr lang="en-US" i="1" u="sng" dirty="0" smtClean="0"/>
              <a:t>Fission</a:t>
            </a:r>
            <a:r>
              <a:rPr lang="en-US" i="1" dirty="0" smtClean="0"/>
              <a:t>-</a:t>
            </a:r>
            <a:r>
              <a:rPr lang="en-US" dirty="0" smtClean="0"/>
              <a:t> Here the fertilized egg splits partially. </a:t>
            </a:r>
          </a:p>
          <a:p>
            <a:pPr marL="514350" indent="-514350">
              <a:buAutoNum type="arabicParenR"/>
            </a:pPr>
            <a:r>
              <a:rPr lang="en-US" u="sng" dirty="0" smtClean="0"/>
              <a:t>Fusion-</a:t>
            </a:r>
            <a:r>
              <a:rPr lang="en-US" dirty="0" smtClean="0"/>
              <a:t> More generally accepted theory. Here fertilized egg completely separates, but stem cells (which search for similar cells) find like-stem cells on the other twin and fuse the twins </a:t>
            </a:r>
            <a:r>
              <a:rPr lang="en-US" dirty="0" err="1" smtClean="0"/>
              <a:t>together.Conjoined</a:t>
            </a:r>
            <a:r>
              <a:rPr lang="en-US" dirty="0" smtClean="0"/>
              <a:t> twins share a single common </a:t>
            </a:r>
            <a:r>
              <a:rPr lang="en-US" dirty="0" err="1" smtClean="0"/>
              <a:t>chorion</a:t>
            </a:r>
            <a:r>
              <a:rPr lang="en-US" dirty="0" smtClean="0"/>
              <a:t>, placenta, and amniotic sac..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2480"/>
            <a:ext cx="7239000" cy="4846320"/>
          </a:xfrm>
        </p:spPr>
        <p:txBody>
          <a:bodyPr>
            <a:noAutofit/>
          </a:bodyPr>
          <a:lstStyle/>
          <a:p>
            <a:r>
              <a:rPr lang="en-US" sz="2000" b="1" u="sng" dirty="0" smtClean="0"/>
              <a:t>Types of conjoined twins:</a:t>
            </a:r>
            <a:endParaRPr lang="en-US" sz="2000" u="sng" dirty="0" smtClean="0"/>
          </a:p>
          <a:p>
            <a:pPr lvl="0"/>
            <a:r>
              <a:rPr lang="en-US" sz="2000" b="1" dirty="0" err="1" smtClean="0"/>
              <a:t>Thoraco-omphalopagus</a:t>
            </a:r>
            <a:r>
              <a:rPr lang="en-US" sz="2000" dirty="0" smtClean="0"/>
              <a:t> (28% of cases): Two bodies fused from the upper chest to the lower chest. </a:t>
            </a:r>
          </a:p>
          <a:p>
            <a:pPr lvl="0"/>
            <a:r>
              <a:rPr lang="en-US" sz="2000" b="1" dirty="0" err="1" smtClean="0"/>
              <a:t>Thoracopagus</a:t>
            </a:r>
            <a:r>
              <a:rPr lang="en-US" sz="2000" dirty="0" smtClean="0"/>
              <a:t> (18.5%): Two bodies fused from the upper thorax to lower belly..</a:t>
            </a:r>
          </a:p>
          <a:p>
            <a:pPr lvl="0"/>
            <a:r>
              <a:rPr lang="en-US" sz="2000" b="1" dirty="0" err="1" smtClean="0"/>
              <a:t>Omphalopagus</a:t>
            </a:r>
            <a:r>
              <a:rPr lang="en-US" sz="2000" dirty="0" smtClean="0"/>
              <a:t> (10%):Two bodies fused at the lower chest. Unlike </a:t>
            </a:r>
            <a:r>
              <a:rPr lang="en-US" sz="2000" dirty="0" err="1" smtClean="0"/>
              <a:t>thoracopagus</a:t>
            </a:r>
            <a:r>
              <a:rPr lang="en-US" sz="2000" dirty="0" smtClean="0"/>
              <a:t>, the heart is never involved in these cases; however, the twins often share a liver, digestive system, diaphragm and other organs.</a:t>
            </a:r>
          </a:p>
          <a:p>
            <a:pPr lvl="0"/>
            <a:r>
              <a:rPr lang="en-US" sz="2000" b="1" dirty="0" err="1" smtClean="0"/>
              <a:t>Craniopagus</a:t>
            </a:r>
            <a:r>
              <a:rPr lang="en-US" sz="2000" dirty="0" smtClean="0"/>
              <a:t> (6%): Fused skulls, but separate bodies.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पित्रोरत्यल्प बिजत्वासेक्यः पुरुशो भवेत्!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hi-IN" dirty="0" smtClean="0"/>
              <a:t>स शुक्रं प्राश्य लभते ध्वजोच्छ्रयमसंशयम!!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sha</a:t>
            </a:r>
            <a:r>
              <a:rPr lang="en-US" dirty="0" smtClean="0"/>
              <a:t> 2/38 </a:t>
            </a:r>
          </a:p>
          <a:p>
            <a:pPr>
              <a:buNone/>
            </a:pPr>
            <a:r>
              <a:rPr lang="en-US" dirty="0" smtClean="0"/>
              <a:t>   Deranged decreased </a:t>
            </a:r>
            <a:r>
              <a:rPr lang="en-US" dirty="0" err="1" smtClean="0"/>
              <a:t>vaayu</a:t>
            </a:r>
            <a:r>
              <a:rPr lang="en-US" dirty="0" smtClean="0"/>
              <a:t> causes less sexual desire in men and is called as </a:t>
            </a:r>
            <a:r>
              <a:rPr lang="en-US" dirty="0" err="1" smtClean="0"/>
              <a:t>aasekya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eg:oligospermia,azoospermia,decreased</a:t>
            </a:r>
            <a:r>
              <a:rPr lang="en-US" dirty="0" smtClean="0"/>
              <a:t> motility of sperms.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480"/>
            <a:ext cx="7239000" cy="4846320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Azoospermia</a:t>
            </a:r>
            <a:r>
              <a:rPr lang="en-US" sz="2800" dirty="0" smtClean="0"/>
              <a:t> is the medical condition of a man not having any measurable level of sperm in his semen. </a:t>
            </a:r>
            <a:endParaRPr lang="en-US" sz="2400" dirty="0" smtClean="0"/>
          </a:p>
          <a:p>
            <a:pPr lvl="0"/>
            <a:r>
              <a:rPr lang="en-US" sz="2800" dirty="0" smtClean="0"/>
              <a:t>1 Classification </a:t>
            </a:r>
            <a:endParaRPr lang="en-US" sz="2400" dirty="0" smtClean="0"/>
          </a:p>
          <a:p>
            <a:pPr lvl="1"/>
            <a:r>
              <a:rPr lang="en-US" sz="2400" dirty="0" smtClean="0"/>
              <a:t>1.1 </a:t>
            </a:r>
            <a:r>
              <a:rPr lang="en-US" sz="2400" dirty="0" err="1" smtClean="0"/>
              <a:t>Pretesticular</a:t>
            </a:r>
            <a:r>
              <a:rPr lang="en-US" sz="2400" dirty="0" smtClean="0"/>
              <a:t> </a:t>
            </a:r>
            <a:r>
              <a:rPr lang="en-US" sz="2400" dirty="0" err="1" smtClean="0"/>
              <a:t>azoospermia</a:t>
            </a:r>
            <a:endParaRPr lang="en-US" sz="2000" dirty="0" smtClean="0"/>
          </a:p>
          <a:p>
            <a:pPr lvl="1"/>
            <a:r>
              <a:rPr lang="en-US" sz="2400" dirty="0" smtClean="0"/>
              <a:t>1.2 Testicular </a:t>
            </a:r>
            <a:r>
              <a:rPr lang="en-US" sz="2400" dirty="0" err="1" smtClean="0"/>
              <a:t>azoospermia</a:t>
            </a:r>
            <a:endParaRPr lang="en-US" sz="2000" dirty="0" smtClean="0"/>
          </a:p>
          <a:p>
            <a:pPr lvl="1"/>
            <a:r>
              <a:rPr lang="en-US" sz="2400" dirty="0" smtClean="0"/>
              <a:t>1.3 </a:t>
            </a:r>
            <a:r>
              <a:rPr lang="en-US" sz="2400" dirty="0" err="1" smtClean="0"/>
              <a:t>Posttesticular</a:t>
            </a:r>
            <a:r>
              <a:rPr lang="en-US" sz="2400" dirty="0" smtClean="0"/>
              <a:t> </a:t>
            </a:r>
            <a:r>
              <a:rPr lang="en-US" sz="2400" dirty="0" err="1" smtClean="0"/>
              <a:t>azoospermia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680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1)INTRODUCTION</a:t>
            </a:r>
          </a:p>
          <a:p>
            <a:pPr>
              <a:buNone/>
            </a:pPr>
            <a:r>
              <a:rPr lang="en-US" sz="2800" b="1" dirty="0" smtClean="0"/>
              <a:t>2)DEFINITION OF BHOOTA</a:t>
            </a:r>
          </a:p>
          <a:p>
            <a:pPr>
              <a:buNone/>
            </a:pPr>
            <a:r>
              <a:rPr lang="en-US" sz="2800" b="1" dirty="0" smtClean="0"/>
              <a:t>3) CONCEPT OF SRUSTIUTPATTIKRAMA.</a:t>
            </a:r>
          </a:p>
          <a:p>
            <a:pPr>
              <a:buNone/>
            </a:pPr>
            <a:r>
              <a:rPr lang="en-US" sz="2800" b="1" dirty="0" smtClean="0"/>
              <a:t>4)PANCHAMAHABHOOTA AND ITS PROPERTIES.</a:t>
            </a:r>
          </a:p>
          <a:p>
            <a:pPr>
              <a:buNone/>
            </a:pPr>
            <a:r>
              <a:rPr lang="en-US" sz="2800" b="1" dirty="0" smtClean="0"/>
              <a:t>5)GARBHAVAKRANTI</a:t>
            </a:r>
          </a:p>
          <a:p>
            <a:pPr>
              <a:buNone/>
            </a:pPr>
            <a:r>
              <a:rPr lang="en-US" sz="2800" b="1" dirty="0" smtClean="0"/>
              <a:t>6)CLINICAL APPLICATION OF PANCHMAHABHOOTA IN GARBHAVAKRANTI.</a:t>
            </a:r>
          </a:p>
          <a:p>
            <a:pPr>
              <a:buNone/>
            </a:pPr>
            <a:r>
              <a:rPr lang="en-US" sz="2800" b="1" dirty="0" smtClean="0"/>
              <a:t>7)CONCLUSION.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04800"/>
            <a:ext cx="3868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CONTENTS:</a:t>
            </a:r>
            <a:endParaRPr lang="en-US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73480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Classification: </a:t>
            </a:r>
          </a:p>
          <a:p>
            <a:r>
              <a:rPr lang="en-US" b="1" u="sng" dirty="0" err="1" smtClean="0"/>
              <a:t>Pretesticular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azoospermia</a:t>
            </a:r>
            <a:r>
              <a:rPr lang="en-US" b="1" u="sng" dirty="0" smtClean="0"/>
              <a:t> .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Pretesticular</a:t>
            </a:r>
            <a:r>
              <a:rPr lang="en-US" dirty="0" smtClean="0"/>
              <a:t> </a:t>
            </a:r>
            <a:r>
              <a:rPr lang="en-US" dirty="0" err="1" smtClean="0"/>
              <a:t>azospermia</a:t>
            </a:r>
            <a:r>
              <a:rPr lang="en-US" dirty="0" smtClean="0"/>
              <a:t> is characterized by inadequate stimulation  of testes to produce </a:t>
            </a:r>
            <a:r>
              <a:rPr lang="en-US" dirty="0" err="1" smtClean="0"/>
              <a:t>sperm,otherwise</a:t>
            </a:r>
            <a:r>
              <a:rPr lang="en-US" dirty="0" smtClean="0"/>
              <a:t> normal testicles and genital tract. Typically, follicle-stimulating hormone (FSH) levels are low (</a:t>
            </a:r>
            <a:r>
              <a:rPr lang="en-US" dirty="0" err="1" smtClean="0"/>
              <a:t>hypogonadotropic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   Examples - </a:t>
            </a:r>
            <a:r>
              <a:rPr lang="en-US" dirty="0" err="1" smtClean="0"/>
              <a:t>hypopituitarism</a:t>
            </a:r>
            <a:r>
              <a:rPr lang="en-US" dirty="0" smtClean="0"/>
              <a:t> (for various causes), </a:t>
            </a:r>
            <a:r>
              <a:rPr lang="en-US" dirty="0" err="1" smtClean="0"/>
              <a:t>hyperprolactinemia</a:t>
            </a:r>
            <a:r>
              <a:rPr lang="en-US" dirty="0" smtClean="0"/>
              <a:t>, and exogenous FSH suppression by testosterone. </a:t>
            </a:r>
            <a:r>
              <a:rPr lang="en-US" dirty="0" err="1" smtClean="0"/>
              <a:t>Pretesticular</a:t>
            </a:r>
            <a:r>
              <a:rPr lang="en-US" dirty="0" smtClean="0"/>
              <a:t> </a:t>
            </a:r>
            <a:r>
              <a:rPr lang="en-US" dirty="0" err="1" smtClean="0"/>
              <a:t>azoospermia</a:t>
            </a:r>
            <a:r>
              <a:rPr lang="en-US" dirty="0" smtClean="0"/>
              <a:t> is seen in about 2% of </a:t>
            </a:r>
            <a:r>
              <a:rPr lang="en-US" dirty="0" err="1" smtClean="0"/>
              <a:t>azoospermia</a:t>
            </a:r>
            <a:r>
              <a:rPr lang="en-US" baseline="30000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239000" cy="4846320"/>
          </a:xfrm>
        </p:spPr>
        <p:txBody>
          <a:bodyPr>
            <a:noAutofit/>
          </a:bodyPr>
          <a:lstStyle/>
          <a:p>
            <a:r>
              <a:rPr lang="en-US" sz="2000" b="1" u="sng" dirty="0" smtClean="0"/>
              <a:t>Testicular </a:t>
            </a:r>
            <a:r>
              <a:rPr lang="en-US" sz="2000" b="1" u="sng" dirty="0" err="1" smtClean="0"/>
              <a:t>azoospermia</a:t>
            </a:r>
            <a:r>
              <a:rPr lang="en-US" sz="2000" b="1" u="sng" dirty="0" smtClean="0"/>
              <a:t>.</a:t>
            </a:r>
            <a:endParaRPr lang="en-US" sz="2000" u="sng" dirty="0" smtClean="0"/>
          </a:p>
          <a:p>
            <a:r>
              <a:rPr lang="en-US" sz="2000" dirty="0" smtClean="0"/>
              <a:t>In this situation the testes are abnormal, atrophic, or absent, and sperm production severely disturbed to absent. FSH levels tend to be elevated (</a:t>
            </a:r>
            <a:r>
              <a:rPr lang="en-US" sz="2000" dirty="0" err="1" smtClean="0"/>
              <a:t>hypergonadotropic</a:t>
            </a:r>
            <a:r>
              <a:rPr lang="en-US" sz="2000" dirty="0" smtClean="0"/>
              <a:t>),The condition is seen in 49-93% of men with </a:t>
            </a:r>
            <a:r>
              <a:rPr lang="en-US" sz="2000" dirty="0" err="1" smtClean="0"/>
              <a:t>azoospermia.Testicular</a:t>
            </a:r>
            <a:r>
              <a:rPr lang="en-US" sz="2000" dirty="0" smtClean="0"/>
              <a:t> failure includes absence of failure production as well as low production and maturation arrest during the process of spermatogenesis.</a:t>
            </a:r>
          </a:p>
          <a:p>
            <a:r>
              <a:rPr lang="en-US" sz="2000" u="sng" dirty="0" smtClean="0"/>
              <a:t>Causes</a:t>
            </a:r>
            <a:r>
              <a:rPr lang="en-US" sz="2000" dirty="0" smtClean="0"/>
              <a:t> -congenital issues such as in certain genetic conditions (e.g. </a:t>
            </a:r>
            <a:r>
              <a:rPr lang="en-US" sz="2000" dirty="0" err="1" smtClean="0"/>
              <a:t>Klinefelter</a:t>
            </a:r>
            <a:r>
              <a:rPr lang="en-US" sz="2000" dirty="0" smtClean="0"/>
              <a:t> syndrome), some cases of </a:t>
            </a:r>
            <a:r>
              <a:rPr lang="en-US" sz="2000" dirty="0" err="1" smtClean="0"/>
              <a:t>cryptorchidism</a:t>
            </a:r>
            <a:r>
              <a:rPr lang="en-US" sz="2000" dirty="0" smtClean="0"/>
              <a:t> (</a:t>
            </a:r>
            <a:r>
              <a:rPr lang="en-US" sz="2000" dirty="0" err="1" smtClean="0"/>
              <a:t>orchitis</a:t>
            </a:r>
            <a:r>
              <a:rPr lang="en-US" sz="2000" dirty="0" smtClean="0"/>
              <a:t>), surgery or other causes. </a:t>
            </a:r>
          </a:p>
          <a:p>
            <a:r>
              <a:rPr lang="en-US" sz="2000" dirty="0" smtClean="0"/>
              <a:t>Generally, men with unexplained </a:t>
            </a:r>
            <a:r>
              <a:rPr lang="en-US" sz="2000" dirty="0" err="1" smtClean="0"/>
              <a:t>hypergonadotropic</a:t>
            </a:r>
            <a:r>
              <a:rPr lang="en-US" sz="2000" dirty="0" smtClean="0"/>
              <a:t> </a:t>
            </a:r>
            <a:r>
              <a:rPr lang="en-US" sz="2000" dirty="0" err="1" smtClean="0"/>
              <a:t>azoospermia</a:t>
            </a:r>
            <a:r>
              <a:rPr lang="en-US" sz="2000" dirty="0" smtClean="0"/>
              <a:t> need to undergo a chromosomal evaluation.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239000" cy="4846320"/>
          </a:xfrm>
        </p:spPr>
        <p:txBody>
          <a:bodyPr>
            <a:noAutofit/>
          </a:bodyPr>
          <a:lstStyle/>
          <a:p>
            <a:r>
              <a:rPr lang="en-US" sz="2400" dirty="0" smtClean="0"/>
              <a:t> </a:t>
            </a:r>
            <a:r>
              <a:rPr lang="en-US" sz="2400" b="1" u="sng" dirty="0" err="1" smtClean="0"/>
              <a:t>Posttesticular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azoospermia</a:t>
            </a:r>
            <a:r>
              <a:rPr lang="en-US" sz="2400" b="1" u="sng" dirty="0" smtClean="0"/>
              <a:t>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In </a:t>
            </a:r>
            <a:r>
              <a:rPr lang="en-US" sz="2400" dirty="0" err="1" smtClean="0"/>
              <a:t>posttesticular</a:t>
            </a:r>
            <a:r>
              <a:rPr lang="en-US" sz="2400" dirty="0" smtClean="0"/>
              <a:t> </a:t>
            </a:r>
            <a:r>
              <a:rPr lang="en-US" sz="2400" dirty="0" err="1" smtClean="0"/>
              <a:t>azoospermia</a:t>
            </a:r>
            <a:r>
              <a:rPr lang="en-US" sz="2400" dirty="0" smtClean="0"/>
              <a:t> sperm are produced but not ejaculated, a condition that affects 7-51% of </a:t>
            </a:r>
            <a:r>
              <a:rPr lang="en-US" sz="2400" dirty="0" err="1" smtClean="0"/>
              <a:t>azoospermic</a:t>
            </a:r>
            <a:r>
              <a:rPr lang="en-US" sz="2400" dirty="0" smtClean="0"/>
              <a:t> men.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b="1" u="sng" dirty="0" smtClean="0"/>
              <a:t>Cause:</a:t>
            </a:r>
            <a:r>
              <a:rPr lang="en-US" sz="2400" dirty="0" smtClean="0"/>
              <a:t> physical obstruction (</a:t>
            </a:r>
            <a:r>
              <a:rPr lang="en-US" sz="2400" b="1" dirty="0" smtClean="0"/>
              <a:t>obstructive </a:t>
            </a:r>
            <a:r>
              <a:rPr lang="en-US" sz="2400" b="1" dirty="0" err="1" smtClean="0"/>
              <a:t>azoospermia</a:t>
            </a:r>
            <a:r>
              <a:rPr lang="en-US" sz="2400" dirty="0" smtClean="0"/>
              <a:t>) of the </a:t>
            </a:r>
            <a:r>
              <a:rPr lang="en-US" sz="2400" dirty="0" err="1" smtClean="0"/>
              <a:t>posttesticular</a:t>
            </a:r>
            <a:r>
              <a:rPr lang="en-US" sz="2400" dirty="0" smtClean="0"/>
              <a:t> genital tracts or acquired, such as ejaculatory duct obstruction for instance by infection.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25880"/>
            <a:ext cx="7239000" cy="4846320"/>
          </a:xfrm>
        </p:spPr>
        <p:txBody>
          <a:bodyPr/>
          <a:lstStyle/>
          <a:p>
            <a:r>
              <a:rPr lang="hi-IN" dirty="0" smtClean="0"/>
              <a:t>वाताभिपन्न एव शुष्यति गर्भ! स मातुः कुक्षि न पुरयति मन्दः स्पन्दते तं ब्रिहणियै पयोभिर्मांसरसैश्चोपचरेत!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sha</a:t>
            </a:r>
            <a:r>
              <a:rPr lang="en-US" dirty="0" smtClean="0"/>
              <a:t> 10/60</a:t>
            </a:r>
          </a:p>
          <a:p>
            <a:pPr>
              <a:buNone/>
            </a:pPr>
            <a:r>
              <a:rPr lang="en-US" dirty="0" smtClean="0"/>
              <a:t>   Atrophy of </a:t>
            </a:r>
            <a:r>
              <a:rPr lang="en-US" dirty="0" err="1" smtClean="0"/>
              <a:t>foetus</a:t>
            </a:r>
            <a:r>
              <a:rPr lang="en-US" dirty="0" smtClean="0"/>
              <a:t> in womb is due to deranged </a:t>
            </a:r>
            <a:r>
              <a:rPr lang="en-US" dirty="0" err="1" smtClean="0"/>
              <a:t>vayu,uterus</a:t>
            </a:r>
            <a:r>
              <a:rPr lang="en-US" dirty="0" smtClean="0"/>
              <a:t> felt empty and hollow.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eg:oligohydraminos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chikitisa:brimhaniya</a:t>
            </a:r>
            <a:r>
              <a:rPr lang="en-US" dirty="0" smtClean="0"/>
              <a:t> </a:t>
            </a:r>
            <a:r>
              <a:rPr lang="en-US" dirty="0" err="1" smtClean="0"/>
              <a:t>dravyas</a:t>
            </a:r>
            <a:r>
              <a:rPr lang="en-US" dirty="0" smtClean="0"/>
              <a:t> used.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</a:t>
            </a:r>
            <a:r>
              <a:rPr lang="en-US" u="sng" dirty="0" smtClean="0"/>
              <a:t>conclusion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/>
              <a:t>Panchamahabhuta</a:t>
            </a:r>
            <a:r>
              <a:rPr lang="en-US" sz="2400" dirty="0" smtClean="0"/>
              <a:t> plays very important role in formation of </a:t>
            </a:r>
            <a:r>
              <a:rPr lang="en-US" sz="2400" dirty="0" err="1" smtClean="0"/>
              <a:t>garbha</a:t>
            </a:r>
            <a:r>
              <a:rPr lang="en-US" sz="2400" dirty="0" smtClean="0"/>
              <a:t>, variation in composition of this </a:t>
            </a:r>
            <a:r>
              <a:rPr lang="en-US" sz="2400" dirty="0" err="1" smtClean="0"/>
              <a:t>Panchabhoutika</a:t>
            </a:r>
            <a:r>
              <a:rPr lang="en-US" sz="2400" dirty="0" smtClean="0"/>
              <a:t> constituents causes severe abnormal and genetically challenged progeny like congenital </a:t>
            </a:r>
            <a:r>
              <a:rPr lang="en-US" sz="2400" dirty="0" err="1" smtClean="0"/>
              <a:t>anamolies</a:t>
            </a:r>
            <a:r>
              <a:rPr lang="en-US" sz="2400" dirty="0" smtClean="0"/>
              <a:t>, </a:t>
            </a:r>
            <a:r>
              <a:rPr lang="en-US" sz="2400" dirty="0" err="1" smtClean="0"/>
              <a:t>siami</a:t>
            </a:r>
            <a:r>
              <a:rPr lang="en-US" sz="2400" dirty="0" smtClean="0"/>
              <a:t> babies etc.</a:t>
            </a:r>
          </a:p>
          <a:p>
            <a:r>
              <a:rPr lang="en-US" sz="2400" dirty="0" smtClean="0"/>
              <a:t> Present Concept aims to show Significance of </a:t>
            </a:r>
            <a:r>
              <a:rPr lang="en-US" sz="2400" dirty="0" err="1" smtClean="0"/>
              <a:t>Panchamahabhuta</a:t>
            </a:r>
            <a:r>
              <a:rPr lang="en-US" sz="2400" dirty="0" smtClean="0"/>
              <a:t> in the development of </a:t>
            </a:r>
            <a:r>
              <a:rPr lang="en-US" sz="2400" dirty="0" err="1" smtClean="0"/>
              <a:t>garbha</a:t>
            </a:r>
            <a:r>
              <a:rPr lang="en-US" sz="2400" dirty="0" smtClean="0"/>
              <a:t> with healthy factors which actually contribute to union, further division of Zygote.</a:t>
            </a:r>
          </a:p>
          <a:p>
            <a:r>
              <a:rPr lang="en-US" sz="2400" dirty="0" err="1" smtClean="0"/>
              <a:t>Panchabhoutika</a:t>
            </a:r>
            <a:r>
              <a:rPr lang="en-US" sz="2400" dirty="0" smtClean="0"/>
              <a:t> </a:t>
            </a:r>
            <a:r>
              <a:rPr lang="en-US" sz="2400" dirty="0" err="1" smtClean="0"/>
              <a:t>siddhanta</a:t>
            </a:r>
            <a:r>
              <a:rPr lang="en-US" sz="2400" dirty="0" smtClean="0"/>
              <a:t> concentrate on Healthy and Successful life along with critical care in ante-natal period.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Conclusion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0" y="-381000"/>
            <a:ext cx="9906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600200" y="2505670"/>
            <a:ext cx="4830939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600" b="1" dirty="0" smtClean="0">
                <a:ln w="50800"/>
              </a:rPr>
              <a:t>THANK YOU</a:t>
            </a:r>
            <a:endParaRPr lang="en-US" sz="6600" b="1" cap="none" spc="0" dirty="0">
              <a:ln w="50800"/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685800"/>
            <a:ext cx="7239000" cy="4846320"/>
          </a:xfrm>
        </p:spPr>
        <p:txBody>
          <a:bodyPr>
            <a:noAutofit/>
          </a:bodyPr>
          <a:lstStyle/>
          <a:p>
            <a:r>
              <a:rPr lang="en-US" sz="2800" u="sng" dirty="0" smtClean="0"/>
              <a:t>Introduction:</a:t>
            </a:r>
          </a:p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Ayurveda</a:t>
            </a:r>
            <a:r>
              <a:rPr lang="en-US" sz="2800" dirty="0" smtClean="0"/>
              <a:t> is the Science that Imparts all the knowledge of </a:t>
            </a:r>
            <a:r>
              <a:rPr lang="en-US" sz="2800" dirty="0" err="1" smtClean="0"/>
              <a:t>life.It</a:t>
            </a:r>
            <a:r>
              <a:rPr lang="en-US" sz="2800" dirty="0" smtClean="0"/>
              <a:t> Defines Health and	factors Responsible for its </a:t>
            </a:r>
            <a:r>
              <a:rPr lang="en-US" sz="2800" dirty="0" err="1" smtClean="0"/>
              <a:t>Maintainance</a:t>
            </a:r>
            <a:r>
              <a:rPr lang="en-US" sz="2800" dirty="0" smtClean="0"/>
              <a:t> and </a:t>
            </a:r>
            <a:r>
              <a:rPr lang="en-US" sz="2800" dirty="0" err="1" smtClean="0"/>
              <a:t>Promontion.Health</a:t>
            </a:r>
            <a:r>
              <a:rPr lang="en-US" sz="2800" dirty="0" smtClean="0"/>
              <a:t> is Essential for Enjoyment of all the Worldly Pleasures in a righteous Manner.</a:t>
            </a:r>
            <a:endParaRPr lang="en-US" sz="28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u="sng" dirty="0" smtClean="0"/>
              <a:t>definition.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  BHOOTA IS DEFINED AS THE MINUTEST MATTER WHICH WILL PROVE ITS EXISTANCE THROUGH CERTAIN CHARECTERISTICS OR IT IS THE FACTOR WHICH PRODUCES ALL THE ORGANIC &amp;INORGANIC MATERIALS.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23164"/>
            <a:ext cx="72008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-IN" sz="6000" dirty="0" smtClean="0">
                <a:latin typeface="Utsaah" pitchFamily="34" charset="0"/>
                <a:cs typeface="Utsaah" pitchFamily="34" charset="0"/>
              </a:rPr>
              <a:t>सर्वं द्रव्यं पाञ्चभौतिकमस्मिन्नर्थे।</a:t>
            </a:r>
            <a:endParaRPr lang="en-US" sz="6000" dirty="0" smtClean="0">
              <a:latin typeface="Utsaah" pitchFamily="34" charset="0"/>
              <a:cs typeface="Utsaah" pitchFamily="34" charset="0"/>
            </a:endParaRPr>
          </a:p>
          <a:p>
            <a:r>
              <a:rPr lang="en-US" sz="6000" dirty="0" smtClean="0">
                <a:latin typeface="Utsaah" pitchFamily="34" charset="0"/>
                <a:cs typeface="Utsaah" pitchFamily="34" charset="0"/>
              </a:rPr>
              <a:t>The entire Universe and Man is made up of PANCHBHOUTA…</a:t>
            </a:r>
          </a:p>
          <a:p>
            <a:endParaRPr lang="en-US" sz="6000" dirty="0" smtClean="0">
              <a:latin typeface="Utsaah" pitchFamily="34" charset="0"/>
              <a:cs typeface="Utsaah" pitchFamily="34" charset="0"/>
            </a:endParaRPr>
          </a:p>
          <a:p>
            <a:endParaRPr lang="en-US" sz="6000" dirty="0" smtClean="0">
              <a:latin typeface="Utsaah" pitchFamily="34" charset="0"/>
              <a:cs typeface="Utsaah" pitchFamily="34" charset="0"/>
            </a:endParaRPr>
          </a:p>
          <a:p>
            <a:endParaRPr lang="en-US" sz="6000" dirty="0" smtClean="0">
              <a:latin typeface="Utsaah" pitchFamily="34" charset="0"/>
              <a:cs typeface="Utsaah" pitchFamily="34" charset="0"/>
            </a:endParaRPr>
          </a:p>
          <a:p>
            <a:endParaRPr lang="en-US" sz="6000" dirty="0" smtClean="0">
              <a:latin typeface="Utsaah" pitchFamily="34" charset="0"/>
              <a:cs typeface="Utsaah" pitchFamily="34" charset="0"/>
            </a:endParaRPr>
          </a:p>
          <a:p>
            <a:endParaRPr lang="en-US" sz="1200" dirty="0">
              <a:latin typeface="Utsaah" pitchFamily="34" charset="0"/>
              <a:cs typeface="Utsaah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472514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a-IN" sz="2400" dirty="0" smtClean="0"/>
              <a:t>च.सू.26.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SRUSTIUTPATTI KRAMA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080"/>
            <a:ext cx="7239000" cy="4846320"/>
          </a:xfrm>
        </p:spPr>
        <p:txBody>
          <a:bodyPr>
            <a:normAutofit/>
          </a:bodyPr>
          <a:lstStyle/>
          <a:p>
            <a:r>
              <a:rPr lang="en-US" sz="2000" u="sng" dirty="0" smtClean="0"/>
              <a:t>ACC TO SAMKHYA </a:t>
            </a:r>
          </a:p>
          <a:p>
            <a:pPr algn="ctr">
              <a:buNone/>
            </a:pPr>
            <a:r>
              <a:rPr lang="en-US" sz="2000" dirty="0" smtClean="0"/>
              <a:t>                                  AVYAKTA(UNKNOWN COSMIC ENERGY)</a:t>
            </a:r>
          </a:p>
          <a:p>
            <a:pPr algn="ctr">
              <a:lnSpc>
                <a:spcPct val="220000"/>
              </a:lnSpc>
              <a:buNone/>
            </a:pPr>
            <a:r>
              <a:rPr lang="en-US" sz="2000" dirty="0" smtClean="0"/>
              <a:t>                       MAHAT(HIGHLY CHARGD UNSTABLE PARTICLES)</a:t>
            </a:r>
          </a:p>
          <a:p>
            <a:pPr algn="ctr">
              <a:lnSpc>
                <a:spcPct val="220000"/>
              </a:lnSpc>
              <a:buNone/>
            </a:pPr>
            <a:r>
              <a:rPr lang="en-US" sz="2000" dirty="0" smtClean="0"/>
              <a:t>                         AHANKAR(MORE STABLE ENERGY PARTICLES)</a:t>
            </a:r>
          </a:p>
          <a:p>
            <a:pPr algn="ctr">
              <a:lnSpc>
                <a:spcPct val="220000"/>
              </a:lnSpc>
              <a:buNone/>
            </a:pPr>
            <a:r>
              <a:rPr lang="en-US" sz="2000" dirty="0" smtClean="0"/>
              <a:t>SATVA                RAJAS               TAMAS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886597" y="2285603"/>
            <a:ext cx="304800" cy="7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3885802" y="3047603"/>
            <a:ext cx="304800" cy="7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3886597" y="3733403"/>
            <a:ext cx="304800" cy="7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62200" y="3581400"/>
            <a:ext cx="3352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210197" y="3733403"/>
            <a:ext cx="304800" cy="7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562203" y="3733403"/>
            <a:ext cx="304800" cy="7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219200" y="4572000"/>
            <a:ext cx="29718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EKADASHENDRIYA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(5 GNANENDRIYA, 5KARMENDRIYA, MANAH)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19600" y="4648200"/>
            <a:ext cx="3352800" cy="198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5TANMATRAS (SHABDA,SPARSHA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 RUPA,  RASA, GANDHA)</a:t>
            </a:r>
          </a:p>
          <a:p>
            <a:pPr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PANCHAMAHABHOOTA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(PRITHVI, AAPA, TEJA,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VAYU, AAKASH)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514600" y="4114800"/>
            <a:ext cx="608806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3124200" y="4114800"/>
            <a:ext cx="685800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343400" y="4191000"/>
            <a:ext cx="608806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4953000" y="4191000"/>
            <a:ext cx="685800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5790803" y="5638403"/>
            <a:ext cx="304800" cy="7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"/>
            <a:ext cx="7239000" cy="4846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   </a:t>
            </a:r>
            <a:r>
              <a:rPr lang="en-US" sz="2400" dirty="0" smtClean="0"/>
              <a:t>ACCORDING TO SUSRUTA ACHARYA,SRUSHTI UTPATTI KRAMA VARIES FROM SANKHYAS VIEW AND JUSTS MATCHES WITH TODAYS MODERN CONCEPT OF EVOLUTION 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800" dirty="0" err="1" smtClean="0"/>
              <a:t>इन्द्रियेणॆन्द्रियार्थं</a:t>
            </a:r>
            <a:r>
              <a:rPr lang="en-US" sz="2800" dirty="0" smtClean="0"/>
              <a:t> </a:t>
            </a:r>
            <a:r>
              <a:rPr lang="en-US" sz="2800" dirty="0" err="1" smtClean="0"/>
              <a:t>तु</a:t>
            </a:r>
            <a:r>
              <a:rPr lang="en-US" sz="2800" dirty="0" smtClean="0"/>
              <a:t> </a:t>
            </a:r>
            <a:r>
              <a:rPr lang="en-US" sz="2800" dirty="0" err="1" smtClean="0"/>
              <a:t>स्वं</a:t>
            </a:r>
            <a:r>
              <a:rPr lang="en-US" sz="2800" dirty="0" smtClean="0"/>
              <a:t> </a:t>
            </a:r>
            <a:r>
              <a:rPr lang="en-US" sz="2800" dirty="0" err="1" smtClean="0"/>
              <a:t>स्वं</a:t>
            </a:r>
            <a:r>
              <a:rPr lang="en-US" sz="2800" dirty="0" smtClean="0"/>
              <a:t> </a:t>
            </a:r>
            <a:r>
              <a:rPr lang="en-US" sz="2800" dirty="0" err="1" smtClean="0"/>
              <a:t>ग्रिहणाति</a:t>
            </a:r>
            <a:r>
              <a:rPr lang="en-US" sz="2800" dirty="0" smtClean="0"/>
              <a:t> </a:t>
            </a:r>
            <a:r>
              <a:rPr lang="en-US" sz="2800" dirty="0" err="1" smtClean="0"/>
              <a:t>मनवः</a:t>
            </a:r>
            <a:r>
              <a:rPr lang="en-US" sz="2800" dirty="0" smtClean="0"/>
              <a:t>!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err="1" smtClean="0"/>
              <a:t>नियतं</a:t>
            </a:r>
            <a:r>
              <a:rPr lang="en-US" sz="2800" dirty="0" smtClean="0"/>
              <a:t> </a:t>
            </a:r>
            <a:r>
              <a:rPr lang="en-US" sz="2800" dirty="0" err="1" smtClean="0"/>
              <a:t>तुल्ययोनित्वान्नान्येनान्यमिति</a:t>
            </a:r>
            <a:r>
              <a:rPr lang="en-US" sz="2800" dirty="0" smtClean="0"/>
              <a:t> </a:t>
            </a:r>
            <a:r>
              <a:rPr lang="en-US" sz="2800" dirty="0" err="1" smtClean="0"/>
              <a:t>स्थिति</a:t>
            </a:r>
            <a:r>
              <a:rPr lang="en-US" sz="2800" dirty="0" smtClean="0"/>
              <a:t>!! Su </a:t>
            </a:r>
            <a:r>
              <a:rPr lang="en-US" sz="2800" dirty="0" err="1" smtClean="0"/>
              <a:t>sha</a:t>
            </a:r>
            <a:r>
              <a:rPr lang="en-US" sz="2800" dirty="0" smtClean="0"/>
              <a:t> </a:t>
            </a:r>
            <a:r>
              <a:rPr lang="en-US" sz="2800" dirty="0" err="1" smtClean="0"/>
              <a:t>ch</a:t>
            </a:r>
            <a:r>
              <a:rPr lang="en-US" sz="2800" dirty="0" smtClean="0"/>
              <a:t> 1/15</a:t>
            </a:r>
          </a:p>
          <a:p>
            <a:pPr>
              <a:buNone/>
            </a:pPr>
            <a:r>
              <a:rPr lang="en-US" sz="2800" dirty="0" smtClean="0"/>
              <a:t>   The person perceives respective sense objects by sense organs positively because of similar causative source and the other by other.</a:t>
            </a:r>
          </a:p>
          <a:p>
            <a:pPr>
              <a:buNone/>
            </a:pPr>
            <a:r>
              <a:rPr lang="en-US" sz="2800" dirty="0" smtClean="0"/>
              <a:t>  Each of </a:t>
            </a:r>
            <a:r>
              <a:rPr lang="en-US" sz="2800" dirty="0" err="1" smtClean="0"/>
              <a:t>sukshmahabhuta</a:t>
            </a:r>
            <a:r>
              <a:rPr lang="en-US" sz="2800" dirty="0" smtClean="0"/>
              <a:t> originates from mixture of components of  </a:t>
            </a:r>
            <a:r>
              <a:rPr lang="en-US" sz="2800" dirty="0" err="1" smtClean="0"/>
              <a:t>sthulamahabhuta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hi-IN" u="sng" dirty="0" smtClean="0"/>
              <a:t>गर्भावक्रन्ती</a:t>
            </a:r>
            <a:r>
              <a:rPr lang="en-IN" u="sng" dirty="0" smtClean="0"/>
              <a:t/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11680"/>
            <a:ext cx="7239000" cy="4846320"/>
          </a:xfrm>
        </p:spPr>
        <p:txBody>
          <a:bodyPr>
            <a:noAutofit/>
          </a:bodyPr>
          <a:lstStyle/>
          <a:p>
            <a:r>
              <a:rPr lang="hi-IN" sz="2400" dirty="0" smtClean="0"/>
              <a:t>गर्भ</a:t>
            </a:r>
            <a:r>
              <a:rPr lang="en-IN" sz="2400" dirty="0" smtClean="0"/>
              <a:t> -</a:t>
            </a:r>
            <a:r>
              <a:rPr lang="hi-IN" sz="2400" dirty="0" smtClean="0"/>
              <a:t>शुक्रशोणित गर्भाशयस्थमात्मप्रक्रिति विकार सम्मुर्छितम् गर्भ इत्युच्यते॥ </a:t>
            </a: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                                                    </a:t>
            </a:r>
            <a:r>
              <a:rPr lang="hi-IN" sz="2400" dirty="0" smtClean="0"/>
              <a:t>सु शा</a:t>
            </a:r>
            <a:r>
              <a:rPr lang="en-US" sz="2400" dirty="0" smtClean="0"/>
              <a:t> 5/1</a:t>
            </a: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 The union of </a:t>
            </a:r>
            <a:r>
              <a:rPr lang="en-IN" sz="2400" dirty="0" err="1" smtClean="0"/>
              <a:t>sukra</a:t>
            </a:r>
            <a:r>
              <a:rPr lang="en-IN" sz="2400" dirty="0" smtClean="0"/>
              <a:t> and </a:t>
            </a:r>
            <a:r>
              <a:rPr lang="en-IN" sz="2400" dirty="0" err="1" smtClean="0"/>
              <a:t>shonita</a:t>
            </a:r>
            <a:r>
              <a:rPr lang="en-IN" sz="2400" dirty="0" smtClean="0"/>
              <a:t> along with</a:t>
            </a:r>
          </a:p>
          <a:p>
            <a:pPr>
              <a:buNone/>
            </a:pPr>
            <a:r>
              <a:rPr lang="en-IN" sz="2400" dirty="0" smtClean="0"/>
              <a:t> influence of various factors in which </a:t>
            </a:r>
          </a:p>
          <a:p>
            <a:pPr>
              <a:buNone/>
            </a:pPr>
            <a:r>
              <a:rPr lang="en-IN" sz="2400" dirty="0" smtClean="0"/>
              <a:t> </a:t>
            </a:r>
            <a:r>
              <a:rPr lang="en-IN" sz="2400" dirty="0" err="1" smtClean="0"/>
              <a:t>chetana</a:t>
            </a:r>
            <a:r>
              <a:rPr lang="en-IN" sz="2400" dirty="0" smtClean="0"/>
              <a:t> takes its seat and leads to further</a:t>
            </a:r>
          </a:p>
          <a:p>
            <a:pPr>
              <a:buNone/>
            </a:pPr>
            <a:r>
              <a:rPr lang="en-IN" sz="2400" dirty="0" smtClean="0"/>
              <a:t> development and is called as </a:t>
            </a:r>
            <a:r>
              <a:rPr lang="en-IN" sz="2400" dirty="0" err="1" smtClean="0"/>
              <a:t>garbha</a:t>
            </a:r>
            <a:r>
              <a:rPr lang="en-IN" sz="2400" dirty="0" smtClean="0"/>
              <a:t>.</a:t>
            </a:r>
            <a:br>
              <a:rPr lang="en-IN" sz="2400" dirty="0" smtClean="0"/>
            </a:br>
            <a:r>
              <a:rPr lang="en-IN" sz="2800" dirty="0" smtClean="0"/>
              <a:t> </a:t>
            </a:r>
            <a:endParaRPr lang="en-IN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752600"/>
            <a:ext cx="3657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CCFF"/>
                </a:solidFill>
              </a:rPr>
              <a:t>SOURCES OF PANCHA              MAHABHOOTAS..</a:t>
            </a:r>
            <a:r>
              <a:rPr lang="en-US" u="sng" dirty="0" smtClean="0"/>
              <a:t> 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hi-IN" b="1" dirty="0" smtClean="0"/>
              <a:t>मात्रूज</a:t>
            </a:r>
            <a:r>
              <a:rPr lang="en-US" b="1" dirty="0" smtClean="0"/>
              <a:t>-</a:t>
            </a:r>
            <a:r>
              <a:rPr lang="en-US" sz="2400" b="1" dirty="0" smtClean="0"/>
              <a:t>THROUGH</a:t>
            </a:r>
            <a:r>
              <a:rPr lang="en-US" b="1" dirty="0" smtClean="0"/>
              <a:t> </a:t>
            </a:r>
            <a:r>
              <a:rPr lang="en-US" sz="2400" b="1" dirty="0" smtClean="0"/>
              <a:t>SONITHA OR</a:t>
            </a:r>
            <a:r>
              <a:rPr lang="en-US" b="1" dirty="0" smtClean="0"/>
              <a:t> </a:t>
            </a:r>
            <a:r>
              <a:rPr lang="en-US" sz="2400" b="1" dirty="0" smtClean="0"/>
              <a:t>OVUM</a:t>
            </a:r>
          </a:p>
          <a:p>
            <a:pPr marL="609600" indent="-609600">
              <a:buFontTx/>
              <a:buAutoNum type="arabicPeriod"/>
            </a:pPr>
            <a:r>
              <a:rPr lang="hi-IN" b="1" dirty="0" smtClean="0"/>
              <a:t>पित्रूज</a:t>
            </a:r>
            <a:r>
              <a:rPr lang="en-US" b="1" dirty="0" smtClean="0"/>
              <a:t>-</a:t>
            </a:r>
            <a:r>
              <a:rPr lang="en-US" sz="2400" b="1" dirty="0" smtClean="0"/>
              <a:t>THROUGH</a:t>
            </a:r>
            <a:r>
              <a:rPr lang="en-US" b="1" dirty="0" smtClean="0"/>
              <a:t> </a:t>
            </a:r>
            <a:r>
              <a:rPr lang="en-US" sz="2400" b="1" dirty="0" smtClean="0"/>
              <a:t>SUKRA OR</a:t>
            </a:r>
            <a:r>
              <a:rPr lang="en-US" b="1" dirty="0" smtClean="0"/>
              <a:t> </a:t>
            </a:r>
            <a:r>
              <a:rPr lang="en-US" sz="2400" b="1" dirty="0" smtClean="0"/>
              <a:t>SPERMS</a:t>
            </a:r>
          </a:p>
          <a:p>
            <a:pPr marL="609600" indent="-609600">
              <a:buFontTx/>
              <a:buAutoNum type="arabicPeriod"/>
            </a:pPr>
            <a:r>
              <a:rPr lang="hi-IN" b="1" dirty="0" smtClean="0"/>
              <a:t>आहार रस</a:t>
            </a:r>
            <a:r>
              <a:rPr lang="en-US" b="1" dirty="0" smtClean="0"/>
              <a:t>-</a:t>
            </a:r>
            <a:r>
              <a:rPr lang="en-US" sz="2400" b="1" dirty="0" smtClean="0"/>
              <a:t>RASA DERIVED FROM MATERNAL DIET</a:t>
            </a:r>
            <a:endParaRPr lang="en-US" b="1" dirty="0" smtClean="0"/>
          </a:p>
          <a:p>
            <a:pPr marL="609600" indent="-609600">
              <a:buFontTx/>
              <a:buAutoNum type="arabicPeriod"/>
            </a:pPr>
            <a:r>
              <a:rPr lang="hi-IN" b="1" dirty="0" smtClean="0"/>
              <a:t>आत्मा</a:t>
            </a:r>
            <a:r>
              <a:rPr lang="en-US" b="1" dirty="0" smtClean="0"/>
              <a:t>-</a:t>
            </a:r>
            <a:r>
              <a:rPr lang="en-US" sz="2400" b="1" dirty="0" smtClean="0"/>
              <a:t>DUE TO THE EFFECTS OF THE DEEDS OF PREVIOUS LIFE.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1468</TotalTime>
  <Words>1224</Words>
  <Application>Microsoft Office PowerPoint</Application>
  <PresentationFormat>On-screen Show (4:3)</PresentationFormat>
  <Paragraphs>163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Opulent</vt:lpstr>
      <vt:lpstr>CLINICAL APPLICATION OF PANCHABHOTIKA SIDDHANTA IN Garbhavakranti (Fertilization and developmental factors)</vt:lpstr>
      <vt:lpstr>Slide 2</vt:lpstr>
      <vt:lpstr>Slide 3</vt:lpstr>
      <vt:lpstr>  definition.</vt:lpstr>
      <vt:lpstr>Slide 5</vt:lpstr>
      <vt:lpstr>SRUSTIUTPATTI KRAMA </vt:lpstr>
      <vt:lpstr> </vt:lpstr>
      <vt:lpstr>गर्भावक्रन्ती </vt:lpstr>
      <vt:lpstr>SOURCES OF PANCHA              MAHABHOOTAS..  </vt:lpstr>
      <vt:lpstr>खुड्डीकाम् गर्भावक्रन्ति  (Factors influencing the viability of feotus) भाव</vt:lpstr>
      <vt:lpstr>Slide 11</vt:lpstr>
      <vt:lpstr>Charaka and vagbhatta opine about  teja bhuta in skin colour.</vt:lpstr>
      <vt:lpstr>Application of panchamahabhoota in garbhavakranti..</vt:lpstr>
      <vt:lpstr>Clinical aaplication of panchabhoutika siddhanta:</vt:lpstr>
      <vt:lpstr>        SIAMI BABIES: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            conclusion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 PURUSHA SAAMYAVADA</dc:title>
  <dc:creator>Hidayat Khan Pathan</dc:creator>
  <cp:lastModifiedBy>acer</cp:lastModifiedBy>
  <cp:revision>277</cp:revision>
  <dcterms:created xsi:type="dcterms:W3CDTF">2013-06-10T14:56:45Z</dcterms:created>
  <dcterms:modified xsi:type="dcterms:W3CDTF">2020-03-28T08:30:52Z</dcterms:modified>
</cp:coreProperties>
</file>