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96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9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mail-sanjeev7j@gmail.co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381000" y="1676400"/>
            <a:ext cx="8382000" cy="4876800"/>
          </a:xfrm>
        </p:spPr>
        <p:txBody>
          <a:bodyPr>
            <a:noAutofit/>
          </a:bodyPr>
          <a:lstStyle/>
          <a:p>
            <a:endParaRPr lang="en-US" sz="2800" dirty="0" smtClean="0">
              <a:solidFill>
                <a:srgbClr val="7030A0"/>
              </a:solidFill>
              <a:latin typeface="Andalus" pitchFamily="18" charset="-78"/>
              <a:cs typeface="Andalus" pitchFamily="18" charset="-78"/>
            </a:endParaRPr>
          </a:p>
          <a:p>
            <a:r>
              <a:rPr lang="en-US" sz="4800" dirty="0" err="1" smtClean="0">
                <a:latin typeface="Andalus" pitchFamily="18" charset="-78"/>
                <a:cs typeface="Andalus" pitchFamily="18" charset="-78"/>
              </a:rPr>
              <a:t>Loota</a:t>
            </a:r>
            <a:r>
              <a:rPr lang="en-US" sz="4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4800" dirty="0" err="1" smtClean="0">
                <a:latin typeface="Andalus" pitchFamily="18" charset="-78"/>
                <a:cs typeface="Andalus" pitchFamily="18" charset="-78"/>
              </a:rPr>
              <a:t>visha</a:t>
            </a:r>
            <a:endParaRPr lang="en-US" sz="4800" dirty="0">
              <a:latin typeface="Andalus" pitchFamily="18" charset="-78"/>
              <a:cs typeface="Andalus" pitchFamily="18" charset="-78"/>
            </a:endParaRPr>
          </a:p>
          <a:p>
            <a:endParaRPr lang="en-US" sz="2800" dirty="0" smtClean="0">
              <a:solidFill>
                <a:srgbClr val="7030A0"/>
              </a:solidFill>
              <a:latin typeface="Andalus" pitchFamily="18" charset="-78"/>
              <a:cs typeface="Andalus" pitchFamily="18" charset="-78"/>
            </a:endParaRPr>
          </a:p>
          <a:p>
            <a:endParaRPr lang="en-US" sz="2800" dirty="0">
              <a:solidFill>
                <a:srgbClr val="7030A0"/>
              </a:solidFill>
              <a:latin typeface="Andalus" pitchFamily="18" charset="-78"/>
              <a:cs typeface="Andalus" pitchFamily="18" charset="-78"/>
            </a:endParaRPr>
          </a:p>
          <a:p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Dr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S</a:t>
            </a:r>
            <a:r>
              <a:rPr lang="en-US" sz="2800" dirty="0" err="1" smtClean="0">
                <a:latin typeface="Andalus" pitchFamily="18" charset="-78"/>
                <a:cs typeface="Andalus" pitchFamily="18" charset="-78"/>
              </a:rPr>
              <a:t>anjeev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M  Joshi </a:t>
            </a:r>
            <a:endParaRPr lang="en-US" sz="2800" dirty="0">
              <a:latin typeface="Andalus" pitchFamily="18" charset="-78"/>
              <a:cs typeface="Andalus" pitchFamily="18" charset="-78"/>
            </a:endParaRPr>
          </a:p>
          <a:p>
            <a:r>
              <a:rPr lang="en-US" sz="2800" dirty="0" err="1" smtClean="0">
                <a:latin typeface="Andalus" pitchFamily="18" charset="-78"/>
                <a:cs typeface="Andalus" pitchFamily="18" charset="-78"/>
              </a:rPr>
              <a:t>Asso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Professor,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Dept Of </a:t>
            </a:r>
            <a:r>
              <a:rPr lang="en-US" sz="2800" dirty="0" err="1" smtClean="0">
                <a:latin typeface="Andalus" pitchFamily="18" charset="-78"/>
                <a:cs typeface="Andalus" pitchFamily="18" charset="-78"/>
              </a:rPr>
              <a:t>Agada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 smtClean="0">
                <a:latin typeface="Andalus" pitchFamily="18" charset="-78"/>
                <a:cs typeface="Andalus" pitchFamily="18" charset="-78"/>
              </a:rPr>
              <a:t>Tantra</a:t>
            </a:r>
            <a:endParaRPr lang="en-US" sz="2800" dirty="0">
              <a:latin typeface="Andalus" pitchFamily="18" charset="-78"/>
              <a:cs typeface="Andalus" pitchFamily="18" charset="-78"/>
            </a:endParaRPr>
          </a:p>
          <a:p>
            <a:r>
              <a:rPr lang="en-US" sz="2800" dirty="0">
                <a:latin typeface="Andalus" pitchFamily="18" charset="-78"/>
                <a:cs typeface="Andalus" pitchFamily="18" charset="-78"/>
              </a:rPr>
              <a:t>SMVVS RKM AMCH &amp; RESEARCH CENTER </a:t>
            </a:r>
          </a:p>
          <a:p>
            <a:r>
              <a:rPr lang="en-US" sz="2800" dirty="0" smtClean="0">
                <a:latin typeface="Andalus" pitchFamily="18" charset="-78"/>
                <a:cs typeface="Andalus" pitchFamily="18" charset="-78"/>
                <a:hlinkClick r:id="rId3"/>
              </a:rPr>
              <a:t>Email-sanjeev7j@gmail.com</a:t>
            </a:r>
            <a:endParaRPr lang="en-US" sz="2800" dirty="0">
              <a:latin typeface="Andalus" pitchFamily="18" charset="-78"/>
              <a:cs typeface="Andalus" pitchFamily="18" charset="-78"/>
            </a:endParaRPr>
          </a:p>
          <a:p>
            <a:r>
              <a:rPr lang="en-US" sz="2800" dirty="0">
                <a:latin typeface="Andalus" pitchFamily="18" charset="-78"/>
                <a:cs typeface="Andalus" pitchFamily="18" charset="-78"/>
              </a:rPr>
              <a:t>Mobile -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9480208028</a:t>
            </a:r>
            <a:endParaRPr lang="en-US" sz="2800" dirty="0">
              <a:latin typeface="Andalus" pitchFamily="18" charset="-78"/>
              <a:cs typeface="Andalus" pitchFamily="18" charset="-78"/>
            </a:endParaRPr>
          </a:p>
          <a:p>
            <a:endParaRPr lang="en-US" sz="2800" dirty="0"/>
          </a:p>
        </p:txBody>
      </p:sp>
      <p:pic>
        <p:nvPicPr>
          <p:cNvPr id="5" name="Picture 4" descr="download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1676400"/>
            <a:ext cx="2895600" cy="2514600"/>
          </a:xfrm>
          <a:prstGeom prst="rect">
            <a:avLst/>
          </a:prstGeom>
        </p:spPr>
      </p:pic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162" y="1752600"/>
            <a:ext cx="2977213" cy="22098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b="1" dirty="0" smtClean="0"/>
              <a:t> b) According to site of poison in Luta: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b="1" dirty="0" smtClean="0"/>
              <a:t>Breath:</a:t>
            </a:r>
            <a:r>
              <a:rPr lang="en-US" dirty="0" smtClean="0"/>
              <a:t> Poisoning by breath the person quickly develops swelling associated with fever and burning sensation.</a:t>
            </a:r>
          </a:p>
          <a:p>
            <a:pPr>
              <a:buNone/>
            </a:pPr>
            <a:r>
              <a:rPr lang="en-US" b="1" dirty="0" smtClean="0"/>
              <a:t>    Fangs:</a:t>
            </a:r>
            <a:r>
              <a:rPr lang="en-US" dirty="0" smtClean="0"/>
              <a:t> The site has profound swelling associated with pricking pain and burning sensation. </a:t>
            </a:r>
          </a:p>
          <a:p>
            <a:pPr>
              <a:buNone/>
            </a:pPr>
            <a:r>
              <a:rPr lang="en-US" b="1" dirty="0" smtClean="0"/>
              <a:t>    Excreta:</a:t>
            </a:r>
            <a:r>
              <a:rPr lang="en-US" dirty="0" smtClean="0"/>
              <a:t> There is swelling with foul smell, burning sensation, itching, pricking sensation, it ripens quickly and when ripe it is yellowish.</a:t>
            </a:r>
            <a:endParaRPr lang="en-US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029200"/>
          </a:xfrm>
        </p:spPr>
        <p:txBody>
          <a:bodyPr/>
          <a:lstStyle/>
          <a:p>
            <a:r>
              <a:rPr lang="en-US" b="1" dirty="0" smtClean="0"/>
              <a:t> Urine:</a:t>
            </a:r>
            <a:r>
              <a:rPr lang="en-US" dirty="0" smtClean="0"/>
              <a:t> The swelling has red colored edges and black center, resembles a whirl, emits foul smell, spreads outwards and has burning sensation. </a:t>
            </a:r>
          </a:p>
          <a:p>
            <a:r>
              <a:rPr lang="en-US" b="1" dirty="0" smtClean="0"/>
              <a:t> Semen:</a:t>
            </a:r>
            <a:r>
              <a:rPr lang="en-US" dirty="0" smtClean="0"/>
              <a:t> The swelling resembles a tumor, is hard and very painful. </a:t>
            </a:r>
          </a:p>
          <a:p>
            <a:r>
              <a:rPr lang="en-US" b="1" dirty="0" smtClean="0"/>
              <a:t> Saliva: </a:t>
            </a:r>
            <a:r>
              <a:rPr lang="en-US" dirty="0" smtClean="0"/>
              <a:t>The site has pain; elevated rash which is not deep seated has mild pain, itching and soft to touch. </a:t>
            </a:r>
            <a:endParaRPr lang="en-US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Nails:</a:t>
            </a:r>
            <a:r>
              <a:rPr lang="en-US" dirty="0" smtClean="0"/>
              <a:t> The site has eruptions, burning sensation, itching and feels as though hot smoke is coming out.</a:t>
            </a:r>
          </a:p>
          <a:p>
            <a:r>
              <a:rPr lang="en-US" b="1" dirty="0" smtClean="0"/>
              <a:t>Menstrual Fluid:</a:t>
            </a:r>
            <a:r>
              <a:rPr lang="en-US" dirty="0" smtClean="0"/>
              <a:t> Red colored eruption appears resembling garland. </a:t>
            </a:r>
            <a:endParaRPr lang="en-US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    </a:t>
            </a:r>
            <a:r>
              <a:rPr lang="en-US" b="1" dirty="0" smtClean="0"/>
              <a:t> According to </a:t>
            </a:r>
            <a:r>
              <a:rPr lang="en-US" b="1" dirty="0" err="1" smtClean="0"/>
              <a:t>Sadhya-asadhyata</a:t>
            </a:r>
            <a:r>
              <a:rPr lang="en-US" b="1" dirty="0" smtClean="0"/>
              <a:t> (prognosis): </a:t>
            </a:r>
          </a:p>
          <a:p>
            <a:r>
              <a:rPr lang="en-US" b="1" dirty="0" err="1" smtClean="0"/>
              <a:t>Kruchasadhya</a:t>
            </a:r>
            <a:r>
              <a:rPr lang="en-US" b="1" dirty="0" smtClean="0"/>
              <a:t> Luta:</a:t>
            </a:r>
            <a:r>
              <a:rPr lang="en-US" dirty="0" smtClean="0"/>
              <a:t> The bite from these spiders results in aching pain in the head, pain and itching at the site of bite and symptoms peculiar to the aggravated </a:t>
            </a:r>
            <a:r>
              <a:rPr lang="en-US" dirty="0" err="1" smtClean="0"/>
              <a:t>vata</a:t>
            </a:r>
            <a:r>
              <a:rPr lang="en-US" dirty="0" smtClean="0"/>
              <a:t> and </a:t>
            </a:r>
            <a:r>
              <a:rPr lang="en-US" dirty="0" err="1" smtClean="0"/>
              <a:t>kapha</a:t>
            </a:r>
            <a:r>
              <a:rPr lang="en-US" dirty="0" smtClean="0"/>
              <a:t>. </a:t>
            </a:r>
          </a:p>
          <a:p>
            <a:r>
              <a:rPr lang="en-US" b="1" dirty="0" smtClean="0"/>
              <a:t> </a:t>
            </a:r>
            <a:r>
              <a:rPr lang="en-US" b="1" dirty="0" err="1" smtClean="0"/>
              <a:t>Asadhya</a:t>
            </a:r>
            <a:r>
              <a:rPr lang="en-US" b="1" dirty="0" smtClean="0"/>
              <a:t> Luta:</a:t>
            </a:r>
            <a:r>
              <a:rPr lang="en-US" dirty="0" smtClean="0"/>
              <a:t> The bites from these spiders are marked by bleeding, fever, burning sensation, diarrhea, and disorders due to the concentrated action of all the three deranged </a:t>
            </a:r>
            <a:r>
              <a:rPr lang="en-US" dirty="0" err="1" smtClean="0"/>
              <a:t>doshas</a:t>
            </a:r>
            <a:r>
              <a:rPr lang="en-US" dirty="0" smtClean="0"/>
              <a:t> of the body and the bitten part </a:t>
            </a:r>
            <a:r>
              <a:rPr lang="en-US" dirty="0" err="1" smtClean="0"/>
              <a:t>putrifies</a:t>
            </a:r>
            <a:r>
              <a:rPr lang="en-US" dirty="0" smtClean="0"/>
              <a:t> . </a:t>
            </a:r>
            <a:endParaRPr lang="en-US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     </a:t>
            </a:r>
            <a:r>
              <a:rPr lang="en-US" b="1" dirty="0" smtClean="0"/>
              <a:t>Stages of Spider </a:t>
            </a:r>
            <a:r>
              <a:rPr lang="en-US" b="1" dirty="0" err="1" smtClean="0"/>
              <a:t>Envenomation</a:t>
            </a:r>
            <a:r>
              <a:rPr lang="en-US" b="1" dirty="0" smtClean="0"/>
              <a:t>:  </a:t>
            </a:r>
            <a:r>
              <a:rPr lang="en-US" dirty="0" err="1" smtClean="0"/>
              <a:t>Acharya</a:t>
            </a:r>
            <a:r>
              <a:rPr lang="en-US" dirty="0" smtClean="0"/>
              <a:t> </a:t>
            </a:r>
            <a:r>
              <a:rPr lang="en-US" b="1" dirty="0" err="1" smtClean="0"/>
              <a:t>Vagbhata</a:t>
            </a:r>
            <a:r>
              <a:rPr lang="en-US" dirty="0" smtClean="0"/>
              <a:t> described different stages of spider </a:t>
            </a:r>
            <a:r>
              <a:rPr lang="en-US" dirty="0" err="1" smtClean="0"/>
              <a:t>envenomation</a:t>
            </a:r>
            <a:r>
              <a:rPr lang="en-US" dirty="0" smtClean="0"/>
              <a:t> in a </a:t>
            </a:r>
            <a:r>
              <a:rPr lang="en-US" dirty="0" err="1" smtClean="0"/>
              <a:t>daywise</a:t>
            </a:r>
            <a:r>
              <a:rPr lang="en-US" dirty="0" smtClean="0"/>
              <a:t> pattern. He also mentioned that the lesion at the site of bite does not manifest for half a day from the time of bite.</a:t>
            </a:r>
          </a:p>
          <a:p>
            <a:r>
              <a:rPr lang="en-US" b="1" dirty="0" smtClean="0"/>
              <a:t>First Day: </a:t>
            </a:r>
            <a:r>
              <a:rPr lang="en-US" dirty="0" smtClean="0"/>
              <a:t>It appears as though pricked by a needle, with no discoloration over the affected part; there will be slight itching and pain. </a:t>
            </a:r>
          </a:p>
          <a:p>
            <a:r>
              <a:rPr lang="en-US" b="1" dirty="0" smtClean="0"/>
              <a:t>Second Day:</a:t>
            </a:r>
            <a:r>
              <a:rPr lang="en-US" dirty="0" smtClean="0"/>
              <a:t> The site of bite is of raised edges, surrounded by eruptions with well change in color of skin, depressed in center and has itching .</a:t>
            </a:r>
            <a:endParaRPr lang="en-US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800600"/>
          </a:xfrm>
        </p:spPr>
        <p:txBody>
          <a:bodyPr/>
          <a:lstStyle/>
          <a:p>
            <a:r>
              <a:rPr lang="en-US" b="1" dirty="0" smtClean="0"/>
              <a:t>Third Day:</a:t>
            </a:r>
            <a:r>
              <a:rPr lang="en-US" dirty="0" smtClean="0"/>
              <a:t> The patient suffers with fever, </a:t>
            </a:r>
            <a:r>
              <a:rPr lang="en-US" dirty="0" err="1" smtClean="0"/>
              <a:t>horripilation</a:t>
            </a:r>
            <a:r>
              <a:rPr lang="en-US" dirty="0" smtClean="0"/>
              <a:t>, red circular patches at the site with the shape of a saucer, with severe agonizing pain and discharge from hair follicles. </a:t>
            </a:r>
          </a:p>
          <a:p>
            <a:r>
              <a:rPr lang="en-US" b="1" dirty="0" smtClean="0"/>
              <a:t>Fourth Day:</a:t>
            </a:r>
            <a:r>
              <a:rPr lang="en-US" dirty="0" smtClean="0"/>
              <a:t> There is profound swelling causing fever, </a:t>
            </a:r>
            <a:r>
              <a:rPr lang="en-US" dirty="0" err="1" smtClean="0"/>
              <a:t>dyspnea</a:t>
            </a:r>
            <a:r>
              <a:rPr lang="en-US" dirty="0" smtClean="0"/>
              <a:t> and giddiness.</a:t>
            </a:r>
            <a:endParaRPr lang="en-US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876800"/>
          </a:xfrm>
        </p:spPr>
        <p:txBody>
          <a:bodyPr/>
          <a:lstStyle/>
          <a:p>
            <a:r>
              <a:rPr lang="en-US" b="1" dirty="0" smtClean="0"/>
              <a:t>Fifth Day:</a:t>
            </a:r>
            <a:r>
              <a:rPr lang="en-US" dirty="0" smtClean="0"/>
              <a:t> It gives rise to symptoms of poisoning related to predominant </a:t>
            </a:r>
            <a:r>
              <a:rPr lang="en-US" dirty="0" err="1" smtClean="0"/>
              <a:t>dosha</a:t>
            </a:r>
            <a:r>
              <a:rPr lang="en-US" dirty="0" smtClean="0"/>
              <a:t> as per described in </a:t>
            </a:r>
            <a:r>
              <a:rPr lang="en-US" dirty="0" err="1" smtClean="0"/>
              <a:t>dosha</a:t>
            </a:r>
            <a:r>
              <a:rPr lang="en-US" dirty="0" smtClean="0"/>
              <a:t> vitiation.</a:t>
            </a:r>
          </a:p>
          <a:p>
            <a:r>
              <a:rPr lang="en-US" b="1" dirty="0" smtClean="0"/>
              <a:t>Sixth Day:</a:t>
            </a:r>
            <a:r>
              <a:rPr lang="en-US" dirty="0" smtClean="0"/>
              <a:t> The poison invades all the vital organs.</a:t>
            </a:r>
          </a:p>
          <a:p>
            <a:r>
              <a:rPr lang="en-US" b="1" dirty="0" smtClean="0"/>
              <a:t>Seventh Day:</a:t>
            </a:r>
            <a:r>
              <a:rPr lang="en-US" dirty="0" smtClean="0"/>
              <a:t> The poisoning results in death. </a:t>
            </a:r>
            <a:endParaRPr lang="en-US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953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             </a:t>
            </a:r>
            <a:r>
              <a:rPr lang="en-US" b="1" dirty="0" smtClean="0"/>
              <a:t>Treatment: </a:t>
            </a:r>
          </a:p>
          <a:p>
            <a:pPr>
              <a:buNone/>
            </a:pPr>
            <a:r>
              <a:rPr lang="en-US" dirty="0" smtClean="0"/>
              <a:t>      The treatment measures for Luta </a:t>
            </a:r>
            <a:r>
              <a:rPr lang="en-US" dirty="0" err="1" smtClean="0"/>
              <a:t>visha</a:t>
            </a:r>
            <a:r>
              <a:rPr lang="en-US" dirty="0" smtClean="0"/>
              <a:t> is as follows: </a:t>
            </a:r>
          </a:p>
          <a:p>
            <a:r>
              <a:rPr lang="en-US" b="1" dirty="0" err="1" smtClean="0"/>
              <a:t>Nasya</a:t>
            </a:r>
            <a:r>
              <a:rPr lang="en-US" b="1" dirty="0" smtClean="0"/>
              <a:t> (Snuffing) :</a:t>
            </a:r>
            <a:r>
              <a:rPr lang="en-US" dirty="0" smtClean="0"/>
              <a:t> Nasal drops from herbs </a:t>
            </a:r>
            <a:r>
              <a:rPr lang="en-US" dirty="0" err="1" smtClean="0"/>
              <a:t>Shyama</a:t>
            </a:r>
            <a:r>
              <a:rPr lang="en-US" dirty="0" smtClean="0"/>
              <a:t> (</a:t>
            </a:r>
            <a:r>
              <a:rPr lang="en-US" dirty="0" err="1" smtClean="0"/>
              <a:t>Ocimum</a:t>
            </a:r>
            <a:r>
              <a:rPr lang="en-US" dirty="0" smtClean="0"/>
              <a:t> </a:t>
            </a:r>
            <a:r>
              <a:rPr lang="en-US" dirty="0" err="1" smtClean="0"/>
              <a:t>tenuliforum</a:t>
            </a:r>
            <a:r>
              <a:rPr lang="en-US" dirty="0" smtClean="0"/>
              <a:t>), </a:t>
            </a:r>
            <a:r>
              <a:rPr lang="en-US" dirty="0" err="1" smtClean="0"/>
              <a:t>Yavaphala</a:t>
            </a:r>
            <a:r>
              <a:rPr lang="en-US" dirty="0" smtClean="0"/>
              <a:t>( </a:t>
            </a:r>
            <a:r>
              <a:rPr lang="en-US" dirty="0" err="1" smtClean="0"/>
              <a:t>Trachyspermum</a:t>
            </a:r>
            <a:r>
              <a:rPr lang="en-US" dirty="0" smtClean="0"/>
              <a:t> </a:t>
            </a:r>
            <a:r>
              <a:rPr lang="en-US" dirty="0" err="1" smtClean="0"/>
              <a:t>ammi</a:t>
            </a:r>
            <a:r>
              <a:rPr lang="en-US" dirty="0" smtClean="0"/>
              <a:t>), seeds of </a:t>
            </a:r>
            <a:r>
              <a:rPr lang="en-US" dirty="0" err="1" smtClean="0"/>
              <a:t>Phanijjaka</a:t>
            </a:r>
            <a:r>
              <a:rPr lang="en-US" dirty="0" smtClean="0"/>
              <a:t> (</a:t>
            </a:r>
            <a:r>
              <a:rPr lang="en-US" dirty="0" err="1" smtClean="0"/>
              <a:t>Hyocyamus</a:t>
            </a:r>
            <a:r>
              <a:rPr lang="en-US" dirty="0" smtClean="0"/>
              <a:t> </a:t>
            </a:r>
            <a:r>
              <a:rPr lang="en-US" dirty="0" err="1" smtClean="0"/>
              <a:t>niger</a:t>
            </a:r>
            <a:r>
              <a:rPr lang="en-US" dirty="0" smtClean="0"/>
              <a:t>), and </a:t>
            </a:r>
            <a:r>
              <a:rPr lang="en-US" dirty="0" err="1" smtClean="0"/>
              <a:t>Shirisha</a:t>
            </a:r>
            <a:r>
              <a:rPr lang="en-US" dirty="0" smtClean="0"/>
              <a:t> (</a:t>
            </a:r>
            <a:r>
              <a:rPr lang="en-US" dirty="0" err="1" smtClean="0"/>
              <a:t>Albizia</a:t>
            </a:r>
            <a:r>
              <a:rPr lang="en-US" dirty="0" smtClean="0"/>
              <a:t> </a:t>
            </a:r>
            <a:r>
              <a:rPr lang="en-US" dirty="0" err="1" smtClean="0"/>
              <a:t>lebbeck</a:t>
            </a:r>
            <a:r>
              <a:rPr lang="en-US" dirty="0" smtClean="0"/>
              <a:t>) macerated with the juice of </a:t>
            </a:r>
            <a:r>
              <a:rPr lang="en-US" dirty="0" err="1" smtClean="0"/>
              <a:t>Vartaka</a:t>
            </a:r>
            <a:r>
              <a:rPr lang="en-US" dirty="0" smtClean="0"/>
              <a:t> (</a:t>
            </a:r>
            <a:r>
              <a:rPr lang="en-US" dirty="0" err="1" smtClean="0"/>
              <a:t>Solanum</a:t>
            </a:r>
            <a:r>
              <a:rPr lang="en-US" dirty="0" smtClean="0"/>
              <a:t> </a:t>
            </a:r>
            <a:r>
              <a:rPr lang="en-US" dirty="0" err="1" smtClean="0"/>
              <a:t>melongena</a:t>
            </a:r>
            <a:r>
              <a:rPr lang="en-US" dirty="0" smtClean="0"/>
              <a:t>) is best to remove the poison. And it also may be useful when there is heaviness of head, swelling, salivation and lock jaw.</a:t>
            </a:r>
            <a:endParaRPr lang="en-US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Anjanam</a:t>
            </a:r>
            <a:r>
              <a:rPr lang="en-US" b="1" dirty="0" smtClean="0"/>
              <a:t> (Medicated </a:t>
            </a:r>
            <a:r>
              <a:rPr lang="en-US" b="1" dirty="0" err="1" smtClean="0"/>
              <a:t>Collyrium</a:t>
            </a:r>
            <a:r>
              <a:rPr lang="en-US" b="1" dirty="0" smtClean="0"/>
              <a:t>) :</a:t>
            </a:r>
            <a:r>
              <a:rPr lang="en-US" dirty="0" smtClean="0"/>
              <a:t> If disorders of vision, swelling and itching in the time are present at the time of onset of sleep, then the </a:t>
            </a:r>
            <a:r>
              <a:rPr lang="en-US" dirty="0" err="1" smtClean="0"/>
              <a:t>collyrium</a:t>
            </a:r>
            <a:r>
              <a:rPr lang="en-US" dirty="0" smtClean="0"/>
              <a:t> prepared from </a:t>
            </a:r>
            <a:r>
              <a:rPr lang="en-US" dirty="0" err="1" smtClean="0"/>
              <a:t>Vacha</a:t>
            </a:r>
            <a:r>
              <a:rPr lang="en-US" dirty="0" smtClean="0"/>
              <a:t> (</a:t>
            </a:r>
            <a:r>
              <a:rPr lang="en-US" dirty="0" err="1" smtClean="0"/>
              <a:t>Acorus</a:t>
            </a:r>
            <a:r>
              <a:rPr lang="en-US" dirty="0" smtClean="0"/>
              <a:t> </a:t>
            </a:r>
            <a:r>
              <a:rPr lang="en-US" dirty="0" err="1" smtClean="0"/>
              <a:t>calamus</a:t>
            </a:r>
            <a:r>
              <a:rPr lang="en-US" dirty="0" smtClean="0"/>
              <a:t>), </a:t>
            </a:r>
            <a:r>
              <a:rPr lang="en-US" dirty="0" err="1" smtClean="0"/>
              <a:t>Trikatu</a:t>
            </a:r>
            <a:r>
              <a:rPr lang="en-US" dirty="0" smtClean="0"/>
              <a:t> (</a:t>
            </a:r>
            <a:r>
              <a:rPr lang="en-US" dirty="0" err="1" smtClean="0"/>
              <a:t>Zingiber</a:t>
            </a:r>
            <a:r>
              <a:rPr lang="en-US" dirty="0" smtClean="0"/>
              <a:t> </a:t>
            </a:r>
            <a:r>
              <a:rPr lang="en-US" dirty="0" err="1" smtClean="0"/>
              <a:t>officinale</a:t>
            </a:r>
            <a:r>
              <a:rPr lang="en-US" dirty="0" smtClean="0"/>
              <a:t> + Piper </a:t>
            </a:r>
            <a:r>
              <a:rPr lang="en-US" dirty="0" err="1" smtClean="0"/>
              <a:t>longum</a:t>
            </a:r>
            <a:r>
              <a:rPr lang="en-US" dirty="0" smtClean="0"/>
              <a:t> + Piper </a:t>
            </a:r>
            <a:r>
              <a:rPr lang="en-US" dirty="0" err="1" smtClean="0"/>
              <a:t>nigrum</a:t>
            </a:r>
            <a:r>
              <a:rPr lang="en-US" dirty="0" smtClean="0"/>
              <a:t>), </a:t>
            </a:r>
            <a:r>
              <a:rPr lang="en-US" dirty="0" err="1" smtClean="0"/>
              <a:t>Triphala</a:t>
            </a:r>
            <a:r>
              <a:rPr lang="en-US" dirty="0" smtClean="0"/>
              <a:t> (</a:t>
            </a:r>
            <a:r>
              <a:rPr lang="en-US" dirty="0" err="1" smtClean="0"/>
              <a:t>Emblica</a:t>
            </a:r>
            <a:r>
              <a:rPr lang="en-US" dirty="0" smtClean="0"/>
              <a:t> </a:t>
            </a:r>
            <a:r>
              <a:rPr lang="en-US" dirty="0" err="1" smtClean="0"/>
              <a:t>officinalis</a:t>
            </a:r>
            <a:r>
              <a:rPr lang="en-US" dirty="0" smtClean="0"/>
              <a:t> + </a:t>
            </a:r>
            <a:r>
              <a:rPr lang="en-US" dirty="0" err="1" smtClean="0"/>
              <a:t>Terminalia</a:t>
            </a:r>
            <a:r>
              <a:rPr lang="en-US" dirty="0" smtClean="0"/>
              <a:t> </a:t>
            </a:r>
            <a:r>
              <a:rPr lang="en-US" dirty="0" err="1" smtClean="0"/>
              <a:t>bellerica</a:t>
            </a:r>
            <a:r>
              <a:rPr lang="en-US" dirty="0" smtClean="0"/>
              <a:t> + </a:t>
            </a:r>
            <a:r>
              <a:rPr lang="en-US" dirty="0" err="1" smtClean="0"/>
              <a:t>Terminalia</a:t>
            </a:r>
            <a:r>
              <a:rPr lang="en-US" dirty="0" smtClean="0"/>
              <a:t> </a:t>
            </a:r>
            <a:r>
              <a:rPr lang="en-US" dirty="0" err="1" smtClean="0"/>
              <a:t>chebula</a:t>
            </a:r>
            <a:r>
              <a:rPr lang="en-US" dirty="0" smtClean="0"/>
              <a:t>), </a:t>
            </a:r>
            <a:r>
              <a:rPr lang="en-US" dirty="0" err="1" smtClean="0"/>
              <a:t>Lodhra</a:t>
            </a:r>
            <a:r>
              <a:rPr lang="en-US" dirty="0" smtClean="0"/>
              <a:t> (</a:t>
            </a:r>
            <a:r>
              <a:rPr lang="en-US" dirty="0" err="1" smtClean="0"/>
              <a:t>Symplocos</a:t>
            </a:r>
            <a:r>
              <a:rPr lang="en-US" dirty="0" smtClean="0"/>
              <a:t> </a:t>
            </a:r>
            <a:r>
              <a:rPr lang="en-US" dirty="0" err="1" smtClean="0"/>
              <a:t>racemosa</a:t>
            </a:r>
            <a:r>
              <a:rPr lang="en-US" dirty="0" smtClean="0"/>
              <a:t>), </a:t>
            </a:r>
            <a:r>
              <a:rPr lang="en-US" dirty="0" err="1" smtClean="0"/>
              <a:t>Tamra</a:t>
            </a:r>
            <a:r>
              <a:rPr lang="en-US" dirty="0" smtClean="0"/>
              <a:t> (Copper), </a:t>
            </a:r>
            <a:r>
              <a:rPr lang="en-US" dirty="0" err="1" smtClean="0"/>
              <a:t>Mukta</a:t>
            </a:r>
            <a:r>
              <a:rPr lang="en-US" dirty="0" smtClean="0"/>
              <a:t> (Pearl) and </a:t>
            </a:r>
            <a:r>
              <a:rPr lang="en-US" dirty="0" err="1" smtClean="0"/>
              <a:t>Pravala</a:t>
            </a:r>
            <a:r>
              <a:rPr lang="en-US" dirty="0" smtClean="0"/>
              <a:t> (Coral)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 </a:t>
            </a:r>
            <a:r>
              <a:rPr lang="en-US" b="1" dirty="0" err="1" smtClean="0"/>
              <a:t>Abhyanga</a:t>
            </a:r>
            <a:r>
              <a:rPr lang="en-US" b="1" dirty="0" smtClean="0"/>
              <a:t> (Unguents) : </a:t>
            </a:r>
            <a:r>
              <a:rPr lang="en-US" dirty="0" smtClean="0"/>
              <a:t>Medicated ghee prepared with roots of </a:t>
            </a:r>
            <a:r>
              <a:rPr lang="en-US" dirty="0" err="1" smtClean="0"/>
              <a:t>Katabhi</a:t>
            </a:r>
            <a:r>
              <a:rPr lang="en-US" dirty="0" smtClean="0"/>
              <a:t> (</a:t>
            </a:r>
            <a:r>
              <a:rPr lang="en-US" dirty="0" err="1" smtClean="0"/>
              <a:t>Careya</a:t>
            </a:r>
            <a:r>
              <a:rPr lang="en-US" dirty="0" smtClean="0"/>
              <a:t> </a:t>
            </a:r>
            <a:r>
              <a:rPr lang="en-US" dirty="0" err="1" smtClean="0"/>
              <a:t>arborea</a:t>
            </a:r>
            <a:r>
              <a:rPr lang="en-US" dirty="0" smtClean="0"/>
              <a:t>), </a:t>
            </a:r>
            <a:r>
              <a:rPr lang="en-US" dirty="0" err="1" smtClean="0"/>
              <a:t>Tagara</a:t>
            </a:r>
            <a:r>
              <a:rPr lang="en-US" dirty="0" smtClean="0"/>
              <a:t> (</a:t>
            </a:r>
            <a:r>
              <a:rPr lang="en-US" dirty="0" err="1" smtClean="0"/>
              <a:t>Valeriana</a:t>
            </a:r>
            <a:r>
              <a:rPr lang="en-US" dirty="0" smtClean="0"/>
              <a:t> </a:t>
            </a:r>
            <a:r>
              <a:rPr lang="en-US" dirty="0" err="1" smtClean="0"/>
              <a:t>wallichi</a:t>
            </a:r>
            <a:r>
              <a:rPr lang="en-US" dirty="0" smtClean="0"/>
              <a:t>), </a:t>
            </a:r>
            <a:r>
              <a:rPr lang="en-US" dirty="0" err="1" smtClean="0"/>
              <a:t>Devadaru</a:t>
            </a:r>
            <a:r>
              <a:rPr lang="en-US" dirty="0" smtClean="0"/>
              <a:t> (</a:t>
            </a:r>
            <a:r>
              <a:rPr lang="en-US" dirty="0" err="1" smtClean="0"/>
              <a:t>Cedrus</a:t>
            </a:r>
            <a:r>
              <a:rPr lang="en-US" dirty="0" smtClean="0"/>
              <a:t> </a:t>
            </a:r>
            <a:r>
              <a:rPr lang="en-US" dirty="0" err="1" smtClean="0"/>
              <a:t>deodara</a:t>
            </a:r>
            <a:r>
              <a:rPr lang="en-US" dirty="0" smtClean="0"/>
              <a:t>), </a:t>
            </a:r>
            <a:r>
              <a:rPr lang="en-US" dirty="0" err="1" smtClean="0"/>
              <a:t>Brihati</a:t>
            </a:r>
            <a:r>
              <a:rPr lang="en-US" dirty="0" smtClean="0"/>
              <a:t> (</a:t>
            </a:r>
            <a:r>
              <a:rPr lang="en-US" dirty="0" err="1" smtClean="0"/>
              <a:t>Solanum</a:t>
            </a:r>
            <a:r>
              <a:rPr lang="en-US" dirty="0" smtClean="0"/>
              <a:t> </a:t>
            </a:r>
            <a:r>
              <a:rPr lang="en-US" dirty="0" err="1" smtClean="0"/>
              <a:t>indicum</a:t>
            </a:r>
            <a:r>
              <a:rPr lang="en-US" dirty="0" smtClean="0"/>
              <a:t>) and </a:t>
            </a:r>
            <a:r>
              <a:rPr lang="en-US" dirty="0" err="1" smtClean="0"/>
              <a:t>Chandana</a:t>
            </a:r>
            <a:r>
              <a:rPr lang="en-US" dirty="0" smtClean="0"/>
              <a:t> (</a:t>
            </a:r>
            <a:r>
              <a:rPr lang="en-US" dirty="0" err="1" smtClean="0"/>
              <a:t>Santalum</a:t>
            </a:r>
            <a:r>
              <a:rPr lang="en-US" dirty="0" smtClean="0"/>
              <a:t> album)</a:t>
            </a:r>
            <a:endParaRPr lang="en-US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029200"/>
          </a:xfrm>
        </p:spPr>
        <p:txBody>
          <a:bodyPr>
            <a:norm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Panam</a:t>
            </a:r>
            <a:r>
              <a:rPr lang="en-US" b="1" dirty="0" smtClean="0"/>
              <a:t> (Potions) :</a:t>
            </a:r>
            <a:r>
              <a:rPr lang="en-US" dirty="0" smtClean="0"/>
              <a:t> </a:t>
            </a:r>
            <a:r>
              <a:rPr lang="en-US" dirty="0" err="1" smtClean="0"/>
              <a:t>Sarpakshi</a:t>
            </a:r>
            <a:r>
              <a:rPr lang="en-US" dirty="0" smtClean="0"/>
              <a:t> (Xanthium </a:t>
            </a:r>
            <a:r>
              <a:rPr lang="en-US" dirty="0" err="1" smtClean="0"/>
              <a:t>strumarium</a:t>
            </a:r>
            <a:r>
              <a:rPr lang="en-US" dirty="0" smtClean="0"/>
              <a:t>), </a:t>
            </a:r>
            <a:r>
              <a:rPr lang="en-US" dirty="0" err="1" smtClean="0"/>
              <a:t>Chandana</a:t>
            </a:r>
            <a:r>
              <a:rPr lang="en-US" dirty="0" smtClean="0"/>
              <a:t> (</a:t>
            </a:r>
            <a:r>
              <a:rPr lang="en-US" dirty="0" err="1" smtClean="0"/>
              <a:t>Santalum</a:t>
            </a:r>
            <a:r>
              <a:rPr lang="en-US" dirty="0" smtClean="0"/>
              <a:t> album), </a:t>
            </a:r>
            <a:r>
              <a:rPr lang="en-US" dirty="0" err="1" smtClean="0"/>
              <a:t>Gandhanakuli</a:t>
            </a:r>
            <a:r>
              <a:rPr lang="en-US" dirty="0" smtClean="0"/>
              <a:t> (</a:t>
            </a:r>
            <a:r>
              <a:rPr lang="en-US" dirty="0" err="1" smtClean="0"/>
              <a:t>Acampe</a:t>
            </a:r>
            <a:r>
              <a:rPr lang="en-US" dirty="0" smtClean="0"/>
              <a:t> </a:t>
            </a:r>
            <a:r>
              <a:rPr lang="en-US" dirty="0" err="1" smtClean="0"/>
              <a:t>praemorsa</a:t>
            </a:r>
            <a:r>
              <a:rPr lang="en-US" dirty="0" smtClean="0"/>
              <a:t>), </a:t>
            </a:r>
            <a:r>
              <a:rPr lang="en-US" dirty="0" err="1" smtClean="0"/>
              <a:t>Ela</a:t>
            </a:r>
            <a:r>
              <a:rPr lang="en-US" dirty="0" smtClean="0"/>
              <a:t> (</a:t>
            </a:r>
            <a:r>
              <a:rPr lang="en-US" dirty="0" err="1" smtClean="0"/>
              <a:t>Elletaria</a:t>
            </a:r>
            <a:r>
              <a:rPr lang="en-US" dirty="0" smtClean="0"/>
              <a:t> </a:t>
            </a:r>
            <a:r>
              <a:rPr lang="en-US" dirty="0" err="1" smtClean="0"/>
              <a:t>cardamomum</a:t>
            </a:r>
            <a:r>
              <a:rPr lang="en-US" dirty="0" smtClean="0"/>
              <a:t> + </a:t>
            </a:r>
            <a:r>
              <a:rPr lang="en-US" dirty="0" err="1" smtClean="0"/>
              <a:t>Amomum</a:t>
            </a:r>
            <a:r>
              <a:rPr lang="en-US" dirty="0" smtClean="0"/>
              <a:t> </a:t>
            </a:r>
            <a:r>
              <a:rPr lang="en-US" dirty="0" err="1" smtClean="0"/>
              <a:t>subulatum</a:t>
            </a:r>
            <a:r>
              <a:rPr lang="en-US" dirty="0" smtClean="0"/>
              <a:t>) is made into paste with Goats Urine is used for internal drink and external application. </a:t>
            </a:r>
          </a:p>
          <a:p>
            <a:r>
              <a:rPr lang="en-US" b="1" dirty="0" err="1" smtClean="0"/>
              <a:t>Dhupanam</a:t>
            </a:r>
            <a:r>
              <a:rPr lang="en-US" b="1" dirty="0" smtClean="0"/>
              <a:t> (Fumigation):</a:t>
            </a:r>
            <a:r>
              <a:rPr lang="en-US" dirty="0" smtClean="0"/>
              <a:t> Fumigation is done by </a:t>
            </a:r>
            <a:r>
              <a:rPr lang="en-US" dirty="0" err="1" smtClean="0"/>
              <a:t>antipoisonous</a:t>
            </a:r>
            <a:r>
              <a:rPr lang="en-US" dirty="0" smtClean="0"/>
              <a:t> drugs.</a:t>
            </a:r>
          </a:p>
          <a:p>
            <a:r>
              <a:rPr lang="en-US" b="1" dirty="0" smtClean="0"/>
              <a:t> </a:t>
            </a:r>
            <a:r>
              <a:rPr lang="en-US" b="1" dirty="0" err="1" smtClean="0"/>
              <a:t>Gandusha</a:t>
            </a:r>
            <a:r>
              <a:rPr lang="en-US" b="1" dirty="0" smtClean="0"/>
              <a:t> (Gargling):</a:t>
            </a:r>
            <a:r>
              <a:rPr lang="en-US" dirty="0" smtClean="0"/>
              <a:t> Gargling is done by </a:t>
            </a:r>
            <a:r>
              <a:rPr lang="en-US" dirty="0" err="1" smtClean="0"/>
              <a:t>antipoisonous</a:t>
            </a:r>
            <a:r>
              <a:rPr lang="en-US" dirty="0" smtClean="0"/>
              <a:t> drugs.</a:t>
            </a:r>
            <a:endParaRPr lang="en-US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5029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          </a:t>
            </a:r>
            <a:r>
              <a:rPr lang="en-US" b="1" dirty="0" smtClean="0"/>
              <a:t>  </a:t>
            </a:r>
          </a:p>
          <a:p>
            <a:pPr>
              <a:buNone/>
            </a:pPr>
            <a:r>
              <a:rPr lang="en-US" b="1" dirty="0" smtClean="0"/>
              <a:t>                      </a:t>
            </a:r>
            <a:r>
              <a:rPr lang="en-US" dirty="0" smtClean="0"/>
              <a:t>There are more than 30,000 species of spiders and most of them are venomous. Spider bites also called as </a:t>
            </a:r>
            <a:r>
              <a:rPr lang="en-US" dirty="0" err="1" smtClean="0"/>
              <a:t>arachnidism</a:t>
            </a:r>
            <a:r>
              <a:rPr lang="en-US" dirty="0" smtClean="0"/>
              <a:t>, is an injury resulting by the bite of spider.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b="1" dirty="0" smtClean="0"/>
              <a:t> </a:t>
            </a:r>
            <a:r>
              <a:rPr lang="en-US" b="1" dirty="0" err="1" smtClean="0"/>
              <a:t>Agada</a:t>
            </a:r>
            <a:r>
              <a:rPr lang="en-US" b="1" dirty="0" smtClean="0"/>
              <a:t> </a:t>
            </a:r>
            <a:r>
              <a:rPr lang="en-US" b="1" dirty="0" err="1" smtClean="0"/>
              <a:t>Tantra</a:t>
            </a:r>
            <a:r>
              <a:rPr lang="en-US" b="1" dirty="0" smtClean="0"/>
              <a:t> part </a:t>
            </a:r>
            <a:r>
              <a:rPr lang="en-US" dirty="0" smtClean="0"/>
              <a:t>of </a:t>
            </a:r>
            <a:r>
              <a:rPr lang="en-US" dirty="0" err="1" smtClean="0"/>
              <a:t>Ayurveda</a:t>
            </a:r>
            <a:r>
              <a:rPr lang="en-US" dirty="0" smtClean="0"/>
              <a:t> has different approach towards classification of spiders with its clinical features and treatment. In this article an attempt is made to conceptualize spider </a:t>
            </a:r>
            <a:r>
              <a:rPr lang="en-US" dirty="0" err="1" smtClean="0"/>
              <a:t>envenomation</a:t>
            </a:r>
            <a:r>
              <a:rPr lang="en-US" dirty="0" smtClean="0"/>
              <a:t> according to </a:t>
            </a:r>
            <a:r>
              <a:rPr lang="en-US" dirty="0" err="1" smtClean="0"/>
              <a:t>Ayurveda</a:t>
            </a:r>
            <a:r>
              <a:rPr lang="en-US" dirty="0" smtClean="0"/>
              <a:t> which will help not only for differential diagnosis of spider bites but also the easy availability of herbal medicine treatment .</a:t>
            </a:r>
            <a:endParaRPr lang="en-US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2">
                    <a:lumMod val="75000"/>
                  </a:schemeClr>
                </a:solidFill>
              </a:rPr>
              <a:t>THANK YOU</a:t>
            </a:r>
            <a:endParaRPr lang="en-US" sz="5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Content Placeholder 3" descr="3420449-3187402376-3374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8683" y="1600200"/>
            <a:ext cx="6126634" cy="470852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                 </a:t>
            </a:r>
            <a:r>
              <a:rPr lang="en-US" sz="3600" b="1" dirty="0" smtClean="0"/>
              <a:t>Classification of Luta: </a:t>
            </a:r>
          </a:p>
          <a:p>
            <a:pPr>
              <a:buNone/>
            </a:pPr>
            <a:r>
              <a:rPr lang="en-US" sz="3600" dirty="0" smtClean="0"/>
              <a:t>     1 Based on </a:t>
            </a:r>
            <a:r>
              <a:rPr lang="en-US" sz="3600" dirty="0" err="1" smtClean="0"/>
              <a:t>Dosha</a:t>
            </a:r>
            <a:r>
              <a:rPr lang="en-US" sz="3600" dirty="0" smtClean="0"/>
              <a:t> vitiation</a:t>
            </a:r>
          </a:p>
          <a:p>
            <a:r>
              <a:rPr lang="en-US" sz="3600" dirty="0"/>
              <a:t> </a:t>
            </a:r>
            <a:r>
              <a:rPr lang="en-US" sz="3600" dirty="0" err="1" smtClean="0"/>
              <a:t>Vaatika</a:t>
            </a:r>
            <a:r>
              <a:rPr lang="en-US" sz="3600" dirty="0" smtClean="0"/>
              <a:t>         (</a:t>
            </a:r>
            <a:r>
              <a:rPr lang="en-US" sz="3600" dirty="0" err="1" smtClean="0"/>
              <a:t>Vaayavya</a:t>
            </a:r>
            <a:r>
              <a:rPr lang="en-US" sz="3600" dirty="0" smtClean="0"/>
              <a:t>)</a:t>
            </a:r>
          </a:p>
          <a:p>
            <a:r>
              <a:rPr lang="en-US" sz="3600" dirty="0" err="1" smtClean="0"/>
              <a:t>Paittika</a:t>
            </a:r>
            <a:r>
              <a:rPr lang="en-US" sz="3600" dirty="0" smtClean="0"/>
              <a:t>          (</a:t>
            </a:r>
            <a:r>
              <a:rPr lang="en-US" sz="3600" dirty="0" err="1" smtClean="0"/>
              <a:t>Agneya</a:t>
            </a:r>
            <a:r>
              <a:rPr lang="en-US" sz="3600" dirty="0" smtClean="0"/>
              <a:t>)</a:t>
            </a:r>
          </a:p>
          <a:p>
            <a:r>
              <a:rPr lang="en-US" sz="3600" dirty="0" err="1" smtClean="0"/>
              <a:t>Shleshmika</a:t>
            </a:r>
            <a:r>
              <a:rPr lang="en-US" sz="3600" dirty="0" smtClean="0"/>
              <a:t>  (</a:t>
            </a:r>
            <a:r>
              <a:rPr lang="en-US" sz="3600" dirty="0" err="1" smtClean="0"/>
              <a:t>Soumya</a:t>
            </a:r>
            <a:r>
              <a:rPr lang="en-US" sz="3600" dirty="0" smtClean="0"/>
              <a:t>)</a:t>
            </a:r>
          </a:p>
          <a:p>
            <a:r>
              <a:rPr lang="en-US" sz="3600" dirty="0" err="1" smtClean="0"/>
              <a:t>Sannipatika</a:t>
            </a:r>
            <a:r>
              <a:rPr lang="en-US" sz="3600" dirty="0" smtClean="0"/>
              <a:t>  (</a:t>
            </a:r>
            <a:r>
              <a:rPr lang="en-US" sz="3600" dirty="0" err="1" smtClean="0"/>
              <a:t>Mishrika</a:t>
            </a:r>
            <a:r>
              <a:rPr lang="en-US" sz="3600" dirty="0" smtClean="0"/>
              <a:t>)</a:t>
            </a:r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28336"/>
            <a:ext cx="8610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  </a:t>
            </a:r>
            <a:r>
              <a:rPr lang="en-US" b="1" dirty="0" smtClean="0"/>
              <a:t>2. Based on </a:t>
            </a:r>
            <a:r>
              <a:rPr lang="en-US" b="1" dirty="0" err="1" smtClean="0"/>
              <a:t>Vishaprabhava</a:t>
            </a:r>
            <a:r>
              <a:rPr lang="en-US" b="1" dirty="0" smtClean="0"/>
              <a:t> (action of poison)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     </a:t>
            </a:r>
            <a:r>
              <a:rPr lang="en-US" b="1" dirty="0" err="1" smtClean="0"/>
              <a:t>Tikshna</a:t>
            </a:r>
            <a:r>
              <a:rPr lang="en-US" b="1" dirty="0" smtClean="0"/>
              <a:t> </a:t>
            </a:r>
            <a:r>
              <a:rPr lang="en-US" b="1" dirty="0" err="1" smtClean="0"/>
              <a:t>Visha</a:t>
            </a:r>
            <a:r>
              <a:rPr lang="en-US" b="1" dirty="0" smtClean="0"/>
              <a:t> (acutely and violently):   </a:t>
            </a:r>
            <a:r>
              <a:rPr lang="en-US" dirty="0" smtClean="0"/>
              <a:t>Occurrence of death is within 7 days. </a:t>
            </a:r>
          </a:p>
          <a:p>
            <a:pPr marL="514350" indent="-514350">
              <a:buFont typeface="+mj-lt"/>
              <a:buAutoNum type="alphaLcParenR"/>
            </a:pP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US" b="1" dirty="0" err="1" smtClean="0"/>
              <a:t>Madhyama</a:t>
            </a:r>
            <a:r>
              <a:rPr lang="en-US" b="1" dirty="0" smtClean="0"/>
              <a:t> </a:t>
            </a:r>
            <a:r>
              <a:rPr lang="en-US" b="1" dirty="0" err="1" smtClean="0"/>
              <a:t>Visha</a:t>
            </a:r>
            <a:r>
              <a:rPr lang="en-US" b="1" dirty="0" smtClean="0"/>
              <a:t> (moderate): </a:t>
            </a:r>
            <a:r>
              <a:rPr lang="en-US" dirty="0" smtClean="0"/>
              <a:t>Occurrence of death is within 7 to 10 days . </a:t>
            </a:r>
          </a:p>
          <a:p>
            <a:pPr marL="514350" indent="-514350">
              <a:buFont typeface="+mj-lt"/>
              <a:buAutoNum type="alphaLcParenR"/>
            </a:pP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US" b="1" dirty="0" smtClean="0"/>
              <a:t> </a:t>
            </a:r>
            <a:r>
              <a:rPr lang="en-US" b="1" dirty="0" err="1" smtClean="0"/>
              <a:t>Manda</a:t>
            </a:r>
            <a:r>
              <a:rPr lang="en-US" b="1" dirty="0" smtClean="0"/>
              <a:t> </a:t>
            </a:r>
            <a:r>
              <a:rPr lang="en-US" b="1" dirty="0" err="1" smtClean="0"/>
              <a:t>Visha</a:t>
            </a:r>
            <a:r>
              <a:rPr lang="en-US" b="1" dirty="0" smtClean="0"/>
              <a:t> (mild):</a:t>
            </a:r>
            <a:r>
              <a:rPr lang="en-US" dirty="0" smtClean="0"/>
              <a:t> Occurrence of death is within 15 days.</a:t>
            </a:r>
            <a:endParaRPr lang="en-US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 </a:t>
            </a:r>
            <a:r>
              <a:rPr lang="en-US" b="1" dirty="0" smtClean="0"/>
              <a:t>3. Based on site of poison in Luta</a:t>
            </a:r>
          </a:p>
          <a:p>
            <a:pPr>
              <a:buNone/>
            </a:pPr>
            <a:r>
              <a:rPr lang="en-US" dirty="0" smtClean="0"/>
              <a:t>       There are eight poisoning sites of spider.</a:t>
            </a:r>
          </a:p>
          <a:p>
            <a:pPr>
              <a:buNone/>
            </a:pPr>
            <a:r>
              <a:rPr lang="en-US" dirty="0" smtClean="0"/>
              <a:t>  1)</a:t>
            </a:r>
            <a:r>
              <a:rPr lang="en-US" dirty="0" err="1" smtClean="0"/>
              <a:t>Shvas</a:t>
            </a:r>
            <a:r>
              <a:rPr lang="en-US" dirty="0" smtClean="0"/>
              <a:t> (Breath),              2) </a:t>
            </a:r>
            <a:r>
              <a:rPr lang="en-US" dirty="0" err="1" smtClean="0"/>
              <a:t>Danshtra</a:t>
            </a:r>
            <a:r>
              <a:rPr lang="en-US" dirty="0" smtClean="0"/>
              <a:t> (Fangs),        </a:t>
            </a:r>
          </a:p>
          <a:p>
            <a:pPr>
              <a:buNone/>
            </a:pPr>
            <a:r>
              <a:rPr lang="en-US" dirty="0" smtClean="0"/>
              <a:t>  3) </a:t>
            </a:r>
            <a:r>
              <a:rPr lang="en-US" dirty="0" err="1" smtClean="0"/>
              <a:t>Purish</a:t>
            </a:r>
            <a:r>
              <a:rPr lang="en-US" dirty="0" smtClean="0"/>
              <a:t> (Fecal matter),  4) </a:t>
            </a:r>
            <a:r>
              <a:rPr lang="en-US" dirty="0" err="1" smtClean="0"/>
              <a:t>Mutra</a:t>
            </a:r>
            <a:r>
              <a:rPr lang="en-US" dirty="0" smtClean="0"/>
              <a:t> (Urine),</a:t>
            </a:r>
          </a:p>
          <a:p>
            <a:pPr>
              <a:buNone/>
            </a:pPr>
            <a:r>
              <a:rPr lang="en-US" dirty="0" smtClean="0"/>
              <a:t>  5) </a:t>
            </a:r>
            <a:r>
              <a:rPr lang="en-US" dirty="0" err="1" smtClean="0"/>
              <a:t>Shukra</a:t>
            </a:r>
            <a:r>
              <a:rPr lang="en-US" dirty="0" smtClean="0"/>
              <a:t> (Semen),           6) </a:t>
            </a:r>
            <a:r>
              <a:rPr lang="en-US" dirty="0" err="1" smtClean="0"/>
              <a:t>Lalastrava</a:t>
            </a:r>
            <a:r>
              <a:rPr lang="en-US" dirty="0" smtClean="0"/>
              <a:t> (Saliva),</a:t>
            </a:r>
          </a:p>
          <a:p>
            <a:pPr>
              <a:buNone/>
            </a:pPr>
            <a:r>
              <a:rPr lang="en-US" dirty="0" smtClean="0"/>
              <a:t> 7) </a:t>
            </a:r>
            <a:r>
              <a:rPr lang="en-US" dirty="0" err="1" smtClean="0"/>
              <a:t>Nakha</a:t>
            </a:r>
            <a:r>
              <a:rPr lang="en-US" dirty="0" smtClean="0"/>
              <a:t> (Nails) and       8) </a:t>
            </a:r>
            <a:r>
              <a:rPr lang="en-US" dirty="0" err="1" smtClean="0"/>
              <a:t>Artava</a:t>
            </a:r>
            <a:r>
              <a:rPr lang="en-US" dirty="0" smtClean="0"/>
              <a:t> (Menstrual fluid)</a:t>
            </a:r>
            <a:endParaRPr lang="en-US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     </a:t>
            </a:r>
            <a:r>
              <a:rPr lang="en-US" sz="3600" b="1" dirty="0" smtClean="0"/>
              <a:t> 4. Based on </a:t>
            </a:r>
            <a:r>
              <a:rPr lang="en-US" sz="3600" b="1" dirty="0" err="1" smtClean="0"/>
              <a:t>Sadhya-asadhyata</a:t>
            </a:r>
            <a:r>
              <a:rPr lang="en-US" sz="3600" b="1" dirty="0" smtClean="0"/>
              <a:t> (prognosis):  </a:t>
            </a:r>
          </a:p>
          <a:p>
            <a:pPr>
              <a:buNone/>
            </a:pPr>
            <a:endParaRPr lang="en-US" sz="3600" dirty="0" smtClean="0"/>
          </a:p>
          <a:p>
            <a:pPr marL="514350" indent="-514350">
              <a:buFont typeface="+mj-lt"/>
              <a:buAutoNum type="alphaLcParenR"/>
            </a:pPr>
            <a:r>
              <a:rPr lang="en-US" sz="3600" dirty="0" smtClean="0"/>
              <a:t>  </a:t>
            </a:r>
            <a:r>
              <a:rPr lang="en-US" sz="3600" dirty="0" err="1" smtClean="0"/>
              <a:t>Krrucha-sadhya</a:t>
            </a:r>
            <a:r>
              <a:rPr lang="en-US" sz="3600" dirty="0" smtClean="0"/>
              <a:t> (Hard to treat).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3600" dirty="0" smtClean="0"/>
              <a:t>  </a:t>
            </a:r>
            <a:r>
              <a:rPr lang="en-US" sz="3600" dirty="0" err="1" smtClean="0"/>
              <a:t>Asadhya</a:t>
            </a:r>
            <a:r>
              <a:rPr lang="en-US" sz="3600" dirty="0" smtClean="0"/>
              <a:t> (Untreatable) </a:t>
            </a:r>
            <a:endParaRPr lang="en-US" sz="3600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029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                     </a:t>
            </a:r>
            <a:r>
              <a:rPr lang="en-US" b="1" dirty="0" smtClean="0"/>
              <a:t>Clinical Features:</a:t>
            </a:r>
          </a:p>
          <a:p>
            <a:pPr>
              <a:buNone/>
            </a:pPr>
            <a:r>
              <a:rPr lang="en-US" dirty="0" smtClean="0"/>
              <a:t>     1. General Features:</a:t>
            </a:r>
          </a:p>
          <a:p>
            <a:r>
              <a:rPr lang="en-US" dirty="0" smtClean="0"/>
              <a:t>Appearance of a round shape with rash in white-black or red or yellow or bluish in color, soft elevated, its center is either black or blue and resembles as a net at its edges.</a:t>
            </a:r>
          </a:p>
          <a:p>
            <a:r>
              <a:rPr lang="en-US" dirty="0" smtClean="0"/>
              <a:t>Spreading in nature like </a:t>
            </a:r>
            <a:r>
              <a:rPr lang="en-US" dirty="0" err="1" smtClean="0"/>
              <a:t>visarpa</a:t>
            </a:r>
            <a:r>
              <a:rPr lang="en-US" dirty="0" smtClean="0"/>
              <a:t> (erysipelas), swollen,   with burning sensation and severe pain, fever, undergoes quick ulceration or suppuration, exudation, sloughing, destruction of muscles, causes the wound if exudation gets touched to the other healthy parts . </a:t>
            </a:r>
            <a:endParaRPr lang="en-US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/>
              <a:t>                                   2</a:t>
            </a:r>
            <a:r>
              <a:rPr lang="en-US" sz="2800" b="1" dirty="0" smtClean="0"/>
              <a:t>. Specific Features:</a:t>
            </a:r>
          </a:p>
          <a:p>
            <a:pPr>
              <a:buNone/>
            </a:pPr>
            <a:r>
              <a:rPr lang="en-US" sz="2800" dirty="0" smtClean="0"/>
              <a:t>           </a:t>
            </a:r>
            <a:r>
              <a:rPr lang="en-US" sz="2800" b="1" dirty="0" smtClean="0"/>
              <a:t> a) According to </a:t>
            </a:r>
            <a:r>
              <a:rPr lang="en-US" sz="2800" b="1" dirty="0" err="1" smtClean="0"/>
              <a:t>Dosha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Vitation</a:t>
            </a:r>
            <a:r>
              <a:rPr lang="en-US" sz="2800" b="1" dirty="0" smtClean="0"/>
              <a:t>:</a:t>
            </a:r>
          </a:p>
          <a:p>
            <a:r>
              <a:rPr lang="en-US" sz="2800" dirty="0" smtClean="0"/>
              <a:t> </a:t>
            </a:r>
            <a:r>
              <a:rPr lang="en-US" sz="2800" b="1" dirty="0" err="1" smtClean="0"/>
              <a:t>Vatika</a:t>
            </a:r>
            <a:r>
              <a:rPr lang="en-US" sz="2800" b="1" dirty="0" smtClean="0"/>
              <a:t> or </a:t>
            </a:r>
            <a:r>
              <a:rPr lang="en-US" sz="2800" b="1" dirty="0" err="1" smtClean="0"/>
              <a:t>Vayavya</a:t>
            </a:r>
            <a:r>
              <a:rPr lang="en-US" sz="2800" b="1" dirty="0" smtClean="0"/>
              <a:t> Luta</a:t>
            </a:r>
            <a:r>
              <a:rPr lang="en-US" sz="2800" dirty="0" smtClean="0"/>
              <a:t>: These are born from the soil and give rise to diseases of </a:t>
            </a:r>
            <a:r>
              <a:rPr lang="en-US" sz="2800" dirty="0" err="1" smtClean="0"/>
              <a:t>vata</a:t>
            </a:r>
            <a:r>
              <a:rPr lang="en-US" sz="2800" dirty="0" smtClean="0"/>
              <a:t>. swelling which is rough, blue in color,  giving rise to pain in joints and </a:t>
            </a:r>
            <a:r>
              <a:rPr lang="en-US" sz="2800" dirty="0" err="1" smtClean="0"/>
              <a:t>bodyache</a:t>
            </a:r>
            <a:r>
              <a:rPr lang="en-US" sz="2800" dirty="0" smtClean="0"/>
              <a:t>.</a:t>
            </a:r>
          </a:p>
          <a:p>
            <a:r>
              <a:rPr lang="en-US" sz="2800" b="1" dirty="0" smtClean="0"/>
              <a:t> </a:t>
            </a:r>
            <a:r>
              <a:rPr lang="en-US" sz="2800" b="1" dirty="0" err="1" smtClean="0"/>
              <a:t>Paitika</a:t>
            </a:r>
            <a:r>
              <a:rPr lang="en-US" sz="2800" b="1" dirty="0" smtClean="0"/>
              <a:t> or </a:t>
            </a:r>
            <a:r>
              <a:rPr lang="en-US" sz="2800" b="1" dirty="0" err="1" smtClean="0"/>
              <a:t>Agneya</a:t>
            </a:r>
            <a:r>
              <a:rPr lang="en-US" sz="2800" b="1" dirty="0" smtClean="0"/>
              <a:t> Luta: </a:t>
            </a:r>
            <a:r>
              <a:rPr lang="en-US" sz="2800" dirty="0" smtClean="0"/>
              <a:t>These are born from sweat and give rise to diseases of </a:t>
            </a:r>
            <a:r>
              <a:rPr lang="en-US" sz="2800" dirty="0" err="1" smtClean="0"/>
              <a:t>pitta</a:t>
            </a:r>
            <a:r>
              <a:rPr lang="en-US" sz="2800" dirty="0" smtClean="0"/>
              <a:t>  burning sensation, thirst, and formation of blebs (vesicles), fever and burning sensation all over the body </a:t>
            </a:r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b="1" dirty="0" err="1" smtClean="0"/>
              <a:t>Sleshmika</a:t>
            </a:r>
            <a:r>
              <a:rPr lang="en-US" b="1" dirty="0" smtClean="0"/>
              <a:t> or </a:t>
            </a:r>
            <a:r>
              <a:rPr lang="en-US" b="1" dirty="0" err="1" smtClean="0"/>
              <a:t>Saumya</a:t>
            </a:r>
            <a:r>
              <a:rPr lang="en-US" b="1" dirty="0" smtClean="0"/>
              <a:t> Luta:</a:t>
            </a:r>
            <a:r>
              <a:rPr lang="en-US" dirty="0" smtClean="0"/>
              <a:t> These are born from eggs (ova) and give rise to diseases of </a:t>
            </a:r>
            <a:r>
              <a:rPr lang="en-US" dirty="0" err="1" smtClean="0"/>
              <a:t>kapha</a:t>
            </a:r>
            <a:r>
              <a:rPr lang="en-US" dirty="0" smtClean="0"/>
              <a:t>. hard swelling, white in color, itching and mild pain. </a:t>
            </a:r>
          </a:p>
          <a:p>
            <a:r>
              <a:rPr lang="en-US" dirty="0" smtClean="0"/>
              <a:t> </a:t>
            </a:r>
            <a:r>
              <a:rPr lang="en-US" b="1" dirty="0" err="1" smtClean="0"/>
              <a:t>Sannipatika</a:t>
            </a:r>
            <a:r>
              <a:rPr lang="en-US" b="1" dirty="0" smtClean="0"/>
              <a:t> or </a:t>
            </a:r>
            <a:r>
              <a:rPr lang="en-US" b="1" dirty="0" err="1" smtClean="0"/>
              <a:t>Mishrika</a:t>
            </a:r>
            <a:r>
              <a:rPr lang="en-US" b="1" dirty="0" smtClean="0"/>
              <a:t> Luta:</a:t>
            </a:r>
            <a:r>
              <a:rPr lang="en-US" dirty="0" smtClean="0"/>
              <a:t>  These are also known as </a:t>
            </a:r>
            <a:r>
              <a:rPr lang="en-US" dirty="0" err="1" smtClean="0"/>
              <a:t>Upadika</a:t>
            </a:r>
            <a:r>
              <a:rPr lang="en-US" dirty="0" smtClean="0"/>
              <a:t> </a:t>
            </a:r>
            <a:r>
              <a:rPr lang="en-US" dirty="0" err="1" smtClean="0"/>
              <a:t>luta</a:t>
            </a:r>
            <a:r>
              <a:rPr lang="en-US" dirty="0" smtClean="0"/>
              <a:t> . It causes vitiation of three </a:t>
            </a:r>
            <a:r>
              <a:rPr lang="en-US" dirty="0" err="1" smtClean="0"/>
              <a:t>doshas</a:t>
            </a:r>
            <a:r>
              <a:rPr lang="en-US" dirty="0" smtClean="0"/>
              <a:t>. The poison of these </a:t>
            </a:r>
            <a:r>
              <a:rPr lang="en-US" dirty="0" err="1" smtClean="0"/>
              <a:t>luta</a:t>
            </a:r>
            <a:r>
              <a:rPr lang="en-US" dirty="0" smtClean="0"/>
              <a:t> spread rapidly causing fire like burning sensation all over body </a:t>
            </a:r>
          </a:p>
          <a:p>
            <a:endParaRPr lang="en-US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207</TotalTime>
  <Words>1257</Words>
  <Application>Microsoft Office PowerPoint</Application>
  <PresentationFormat>On-screen Show (4:3)</PresentationFormat>
  <Paragraphs>75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Apex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40</cp:revision>
  <dcterms:created xsi:type="dcterms:W3CDTF">2006-08-16T00:00:00Z</dcterms:created>
  <dcterms:modified xsi:type="dcterms:W3CDTF">2020-04-09T04:40:11Z</dcterms:modified>
</cp:coreProperties>
</file>