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5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3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tableStyles" Target="tableStyle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048690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FECCD5DD-D325-40D7-BBB8-C555931FEE0B}" type="datetimeFigureOut">
              <a:rPr lang="en-US" smtClean="0"/>
              <a:t>9/10/2019</a:t>
            </a:fld>
            <a:endParaRPr lang="en-GB"/>
          </a:p>
        </p:txBody>
      </p:sp>
      <p:sp>
        <p:nvSpPr>
          <p:cNvPr id="1048691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GB"/>
          </a:p>
        </p:txBody>
      </p:sp>
      <p:sp>
        <p:nvSpPr>
          <p:cNvPr id="1048692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693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04869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6BA72016-FF2B-4ED4-80B3-7EA31049AE79}" type="slidenum">
              <a:rPr lang="en-GB" smtClean="0"/>
              <a:t>‹#›</a:t>
            </a:fld>
            <a:endParaRPr lang="en-GB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GB"/>
          </a:p>
        </p:txBody>
      </p:sp>
      <p:sp>
        <p:nvSpPr>
          <p:cNvPr id="10486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6BA72016-FF2B-4ED4-80B3-7EA31049AE79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8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GB"/>
          </a:p>
        </p:txBody>
      </p:sp>
      <p:sp>
        <p:nvSpPr>
          <p:cNvPr id="104861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6BA72016-FF2B-4ED4-80B3-7EA31049AE79}" type="slidenum">
              <a:rPr lang="en-GB" smtClean="0"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GB"/>
          </a:p>
        </p:txBody>
      </p:sp>
      <p:sp>
        <p:nvSpPr>
          <p:cNvPr id="10486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6BA72016-FF2B-4ED4-80B3-7EA31049AE79}" type="slidenum">
              <a:rPr lang="en-GB" smtClean="0"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9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GB"/>
          </a:p>
        </p:txBody>
      </p:sp>
      <p:sp>
        <p:nvSpPr>
          <p:cNvPr id="104863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6BA72016-FF2B-4ED4-80B3-7EA31049AE79}" type="slidenum">
              <a:rPr lang="en-GB" smtClean="0"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34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GB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6BA72016-FF2B-4ED4-80B3-7EA31049AE79}" type="slidenum">
              <a:rPr lang="en-GB" smtClean="0"/>
              <a:t>20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6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8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4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7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4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5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6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4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5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8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69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67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4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1"/>
            <a:ext cx="9144000" cy="6857999"/>
          </a:xfrm>
          <a:prstGeom prst="rect"/>
        </p:spPr>
      </p:pic>
      <p:sp>
        <p:nvSpPr>
          <p:cNvPr id="1048586" name="Title 5"/>
          <p:cNvSpPr>
            <a:spLocks noGrp="1"/>
          </p:cNvSpPr>
          <p:nvPr>
            <p:ph type="title"/>
          </p:nvPr>
        </p:nvSpPr>
        <p:spPr>
          <a:xfrm>
            <a:off x="1066800" y="1295400"/>
            <a:ext cx="7620000" cy="2286000"/>
          </a:xfrm>
        </p:spPr>
        <p:txBody>
          <a:bodyPr>
            <a:normAutofit fontScale="90000"/>
            <a:scene3d>
              <a:camera prst="orthographicFront"/>
              <a:lightRig dir="t" rig="morning"/>
            </a:scene3d>
            <a:sp3d extrusionH="57150" contourW="12700" prstMaterial="dkEdge">
              <a:extrusionClr>
                <a:schemeClr val="bg1">
                  <a:lumMod val="75000"/>
                </a:schemeClr>
              </a:extrusionClr>
              <a:contourClr>
                <a:schemeClr val="bg1">
                  <a:lumMod val="75000"/>
                </a:schemeClr>
              </a:contourClr>
            </a:sp3d>
          </a:bodyPr>
          <a:p>
            <a:r>
              <a:rPr b="1" lang="en-GB" smtClean="0">
                <a:ln cap="rnd" cmpd="tri">
                  <a:solidFill>
                    <a:schemeClr val="tx1"/>
                  </a:solidFill>
                </a:ln>
                <a:solidFill>
                  <a:srgbClr val="00B050"/>
                </a:solidFill>
                <a:latin typeface="Bookman Old Style" pitchFamily="18" charset="0"/>
              </a:rPr>
              <a:t>WELCOME  TO THE DEPARTMENT OF KAUMARABRITYA </a:t>
            </a:r>
            <a:r>
              <a:rPr lang="en-GB" smtClean="0"/>
              <a:t/>
            </a:r>
            <a:br>
              <a:rPr lang="en-GB" smtClean="0"/>
            </a:br>
            <a:endParaRPr dirty="0" lang="en-IN"/>
          </a:p>
        </p:txBody>
      </p:sp>
      <p:sp>
        <p:nvSpPr>
          <p:cNvPr id="1048587" name="Content Placeholder 6"/>
          <p:cNvSpPr>
            <a:spLocks noGrp="1"/>
          </p:cNvSpPr>
          <p:nvPr>
            <p:ph idx="1"/>
          </p:nvPr>
        </p:nvSpPr>
        <p:spPr>
          <a:xfrm>
            <a:off x="1905000" y="3581401"/>
            <a:ext cx="6629400" cy="2209800"/>
          </a:xfrm>
        </p:spPr>
        <p:txBody>
          <a:bodyPr/>
          <a:p>
            <a:pPr algn="r"/>
            <a:r>
              <a:rPr lang="en-GB" smtClean="0">
                <a:latin typeface="Bookman Old Style" pitchFamily="18" charset="0"/>
              </a:rPr>
              <a:t>Presented by: Dr. R.S .Biradar    </a:t>
            </a:r>
            <a:r>
              <a:rPr baseline="-25000" lang="en-GB" smtClean="0">
                <a:latin typeface="Bookman Old Style" pitchFamily="18" charset="0"/>
              </a:rPr>
              <a:t>Read</a:t>
            </a:r>
            <a:r>
              <a:rPr baseline="-25000" lang="en-GB" smtClean="0"/>
              <a:t>er</a:t>
            </a:r>
            <a:endParaRPr lang="en-GB" smtClean="0"/>
          </a:p>
          <a:p>
            <a:pPr>
              <a:buNone/>
            </a:pPr>
            <a:endParaRPr dirty="0" lang="en-IN"/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603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GB" u="sng" smtClean="0">
                <a:solidFill>
                  <a:srgbClr val="00B050"/>
                </a:solidFill>
              </a:rPr>
              <a:t>BENEFITS</a:t>
            </a:r>
            <a:r>
              <a:rPr dirty="0" lang="en-GB" smtClean="0"/>
              <a:t/>
            </a:r>
            <a:br>
              <a:rPr dirty="0" lang="en-GB" smtClean="0"/>
            </a:br>
            <a:endParaRPr dirty="0" lang="en-IN"/>
          </a:p>
        </p:txBody>
      </p:sp>
      <p:pic>
        <p:nvPicPr>
          <p:cNvPr id="2097162" name="Picture 2" descr="C:\Users\admin1\Desktop\r\Screenshot (7).pn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228600" y="990600"/>
            <a:ext cx="8686800" cy="5410199"/>
          </a:xfrm>
          <a:prstGeom prst="rect"/>
          <a:noFill/>
        </p:spPr>
      </p:pic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" y="-1"/>
            <a:ext cx="9144001" cy="6858001"/>
          </a:xfrm>
          <a:prstGeom prst="rect"/>
        </p:spPr>
      </p:pic>
      <p:sp>
        <p:nvSpPr>
          <p:cNvPr id="1048604" name="Title 5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77200" cy="1143000"/>
          </a:xfrm>
        </p:spPr>
        <p:txBody>
          <a:bodyPr>
            <a:normAutofit fontScale="90000"/>
          </a:bodyPr>
          <a:p>
            <a:r>
              <a:rPr dirty="0" lang="en-IN" u="sng" smtClean="0">
                <a:solidFill>
                  <a:srgbClr val="00B050"/>
                </a:solidFill>
              </a:rPr>
              <a:t>PANCHAKARMA IN KAUMARABRITYA </a:t>
            </a:r>
            <a:endParaRPr dirty="0" lang="en-IN" u="sng">
              <a:solidFill>
                <a:srgbClr val="00B050"/>
              </a:solidFill>
            </a:endParaRPr>
          </a:p>
        </p:txBody>
      </p:sp>
      <p:pic>
        <p:nvPicPr>
          <p:cNvPr id="2097164" name="Picture 2" descr="C:\Users\admin1\Desktop\r\pijat-1-e1529726563433.jp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1476375" y="1805781"/>
            <a:ext cx="6191250" cy="4114800"/>
          </a:xfrm>
          <a:prstGeom prst="rect"/>
          <a:noFill/>
        </p:spPr>
      </p:pic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5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605" name="Content Placeholder 6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>
            <a:normAutofit fontScale="90625" lnSpcReduction="20000"/>
          </a:bodyPr>
          <a:p>
            <a:pPr algn="just"/>
            <a:r>
              <a:rPr dirty="0" lang="en-IN" smtClean="0">
                <a:latin typeface="Bookman Old Style" pitchFamily="18" charset="0"/>
              </a:rPr>
              <a:t>The childhood is very crucial period where the most of mental and physical development takes place. The </a:t>
            </a:r>
            <a:r>
              <a:rPr dirty="0" lang="en-IN" smtClean="0">
                <a:latin typeface="Bookman Old Style" pitchFamily="18" charset="0"/>
              </a:rPr>
              <a:t>abundant </a:t>
            </a:r>
            <a:r>
              <a:rPr dirty="0" lang="en-IN" smtClean="0">
                <a:latin typeface="Bookman Old Style" pitchFamily="18" charset="0"/>
              </a:rPr>
              <a:t>of doshas ,dushya, and mala are less in children body as compare to adult which make them more susceptible towards disease. As per ayurveda in ksheerada avasta ,</a:t>
            </a:r>
            <a:r>
              <a:rPr dirty="0" lang="en-IN" smtClean="0">
                <a:latin typeface="Bookman Old Style" pitchFamily="18" charset="0"/>
              </a:rPr>
              <a:t>the </a:t>
            </a:r>
            <a:r>
              <a:rPr dirty="0" lang="en-IN" smtClean="0">
                <a:latin typeface="Bookman Old Style" pitchFamily="18" charset="0"/>
              </a:rPr>
              <a:t>shodhana should be done both in dhatri and shishu as preventive measure. Some traditional text consider bala as anarha for panchakarma therapies up to 7 years of age while </a:t>
            </a:r>
            <a:r>
              <a:rPr dirty="0" lang="en-IN" err="1" smtClean="0">
                <a:latin typeface="Bookman Old Style" pitchFamily="18" charset="0"/>
              </a:rPr>
              <a:t>kashyapa</a:t>
            </a:r>
            <a:r>
              <a:rPr dirty="0" lang="en-IN" smtClean="0">
                <a:latin typeface="Bookman Old Style" pitchFamily="18" charset="0"/>
              </a:rPr>
              <a:t> </a:t>
            </a:r>
            <a:r>
              <a:rPr dirty="0" lang="en-IN" smtClean="0">
                <a:latin typeface="Bookman Old Style" pitchFamily="18" charset="0"/>
              </a:rPr>
              <a:t>advised panchakarma from 1</a:t>
            </a:r>
            <a:r>
              <a:rPr baseline="30000" dirty="0" lang="en-IN" smtClean="0">
                <a:latin typeface="Bookman Old Style" pitchFamily="18" charset="0"/>
              </a:rPr>
              <a:t>st</a:t>
            </a:r>
            <a:r>
              <a:rPr dirty="0" lang="en-IN" smtClean="0">
                <a:latin typeface="Bookman Old Style" pitchFamily="18" charset="0"/>
              </a:rPr>
              <a:t> </a:t>
            </a:r>
            <a:r>
              <a:rPr dirty="0" lang="en-IN" smtClean="0">
                <a:latin typeface="Bookman Old Style" pitchFamily="18" charset="0"/>
              </a:rPr>
              <a:t>year of </a:t>
            </a:r>
            <a:r>
              <a:rPr dirty="0" lang="en-IN" smtClean="0">
                <a:latin typeface="Bookman Old Style" pitchFamily="18" charset="0"/>
              </a:rPr>
              <a:t>life ; however ayurveda also </a:t>
            </a:r>
            <a:r>
              <a:rPr dirty="0" lang="en-IN" smtClean="0">
                <a:latin typeface="Bookman Old Style" pitchFamily="18" charset="0"/>
              </a:rPr>
              <a:t>suggests a </a:t>
            </a:r>
            <a:r>
              <a:rPr dirty="0" lang="en-IN" smtClean="0">
                <a:latin typeface="Bookman Old Style" pitchFamily="18" charset="0"/>
              </a:rPr>
              <a:t>few precautions along with proper drug and dose for bala panchkarma. </a:t>
            </a:r>
            <a:endParaRPr dirty="0" lang="en-IN">
              <a:latin typeface="Bookman Old Style" pitchFamily="18" charset="0"/>
            </a:endParaRPr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6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60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 u="sng" smtClean="0">
                <a:solidFill>
                  <a:srgbClr val="00B050"/>
                </a:solidFill>
              </a:rPr>
              <a:t>NUTRITION</a:t>
            </a:r>
            <a:endParaRPr dirty="0" lang="en-IN" u="sng">
              <a:solidFill>
                <a:srgbClr val="00B050"/>
              </a:solidFill>
            </a:endParaRPr>
          </a:p>
        </p:txBody>
      </p:sp>
      <p:pic>
        <p:nvPicPr>
          <p:cNvPr id="2097167" name="Picture 2" descr="C:\Users\admin1\Desktop\r\5c019e11484d91a245c00186f4197bd6-700.jp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1626891" y="1600200"/>
            <a:ext cx="5890218" cy="4525963"/>
          </a:xfrm>
          <a:prstGeom prst="rect"/>
          <a:noFill/>
        </p:spPr>
      </p:pic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8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607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IN" smtClean="0"/>
              <a:t>Nutrition is nourishment or energy that is obtained from food consumed or the process of consuming the proper amount of nourishment and energy.</a:t>
            </a:r>
            <a:endParaRPr dirty="0" lang="en-IN" smtClean="0">
              <a:solidFill>
                <a:srgbClr val="00B050"/>
              </a:solidFill>
            </a:endParaRPr>
          </a:p>
          <a:p>
            <a:pPr>
              <a:buNone/>
            </a:pPr>
            <a:endParaRPr dirty="0" lang="en-IN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9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608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 u="sng" smtClean="0">
                <a:solidFill>
                  <a:srgbClr val="00B050"/>
                </a:solidFill>
              </a:rPr>
              <a:t>DISORDERS</a:t>
            </a:r>
            <a:endParaRPr dirty="0" lang="en-IN" u="sng">
              <a:solidFill>
                <a:srgbClr val="00B050"/>
              </a:solidFill>
            </a:endParaRPr>
          </a:p>
        </p:txBody>
      </p:sp>
      <p:sp>
        <p:nvSpPr>
          <p:cNvPr id="1048609" name="Content Placeholder 6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p>
            <a:r>
              <a:rPr dirty="0" lang="en-IN" smtClean="0">
                <a:latin typeface="Bookman Old Style" pitchFamily="18" charset="0"/>
              </a:rPr>
              <a:t>Bala </a:t>
            </a:r>
            <a:r>
              <a:rPr dirty="0" lang="en-IN" err="1" smtClean="0">
                <a:latin typeface="Bookman Old Style" pitchFamily="18" charset="0"/>
              </a:rPr>
              <a:t>shosha</a:t>
            </a:r>
            <a:r>
              <a:rPr dirty="0" lang="en-IN" smtClean="0">
                <a:latin typeface="Bookman Old Style" pitchFamily="18" charset="0"/>
              </a:rPr>
              <a:t>(PEM)</a:t>
            </a:r>
          </a:p>
          <a:p>
            <a:r>
              <a:rPr dirty="0" lang="en-IN" err="1" smtClean="0">
                <a:latin typeface="Bookman Old Style" pitchFamily="18" charset="0"/>
              </a:rPr>
              <a:t>Parigarbhika</a:t>
            </a:r>
            <a:r>
              <a:rPr dirty="0" lang="en-IN" smtClean="0">
                <a:latin typeface="Bookman Old Style" pitchFamily="18" charset="0"/>
              </a:rPr>
              <a:t>(malnutrition during infancy)</a:t>
            </a:r>
          </a:p>
          <a:p>
            <a:r>
              <a:rPr dirty="0" lang="en-IN" err="1" smtClean="0">
                <a:latin typeface="Bookman Old Style" pitchFamily="18" charset="0"/>
              </a:rPr>
              <a:t>Karshya</a:t>
            </a:r>
            <a:r>
              <a:rPr dirty="0" lang="en-IN" smtClean="0">
                <a:latin typeface="Bookman Old Style" pitchFamily="18" charset="0"/>
              </a:rPr>
              <a:t>(emaciation)</a:t>
            </a:r>
          </a:p>
          <a:p>
            <a:r>
              <a:rPr dirty="0" lang="en-IN" err="1" smtClean="0">
                <a:latin typeface="Bookman Old Style" pitchFamily="18" charset="0"/>
              </a:rPr>
              <a:t>Kasa,vamana</a:t>
            </a:r>
            <a:r>
              <a:rPr dirty="0" lang="en-IN" smtClean="0">
                <a:latin typeface="Bookman Old Style" pitchFamily="18" charset="0"/>
              </a:rPr>
              <a:t>(cough, </a:t>
            </a:r>
            <a:r>
              <a:rPr dirty="0" lang="en-IN" err="1" smtClean="0">
                <a:latin typeface="Bookman Old Style" pitchFamily="18" charset="0"/>
              </a:rPr>
              <a:t>vomitting</a:t>
            </a:r>
            <a:r>
              <a:rPr dirty="0" lang="en-IN" smtClean="0">
                <a:latin typeface="Bookman Old Style" pitchFamily="18" charset="0"/>
              </a:rPr>
              <a:t>)</a:t>
            </a:r>
          </a:p>
          <a:p>
            <a:r>
              <a:rPr dirty="0" lang="en-IN" err="1" smtClean="0">
                <a:latin typeface="Bookman Old Style" pitchFamily="18" charset="0"/>
              </a:rPr>
              <a:t>Bharama</a:t>
            </a:r>
            <a:r>
              <a:rPr dirty="0" lang="en-IN" smtClean="0">
                <a:latin typeface="Bookman Old Style" pitchFamily="18" charset="0"/>
              </a:rPr>
              <a:t> ,</a:t>
            </a:r>
            <a:r>
              <a:rPr dirty="0" lang="en-IN" err="1" smtClean="0">
                <a:latin typeface="Bookman Old Style" pitchFamily="18" charset="0"/>
              </a:rPr>
              <a:t>Tandra</a:t>
            </a:r>
            <a:r>
              <a:rPr dirty="0" lang="en-IN" smtClean="0">
                <a:latin typeface="Bookman Old Style" pitchFamily="18" charset="0"/>
              </a:rPr>
              <a:t>(psychologically dull)</a:t>
            </a:r>
          </a:p>
          <a:p>
            <a:r>
              <a:rPr dirty="0" lang="en-IN" err="1" smtClean="0">
                <a:latin typeface="Bookman Old Style" pitchFamily="18" charset="0"/>
              </a:rPr>
              <a:t>Koshta</a:t>
            </a:r>
            <a:r>
              <a:rPr dirty="0" lang="en-IN" smtClean="0">
                <a:latin typeface="Bookman Old Style" pitchFamily="18" charset="0"/>
              </a:rPr>
              <a:t> </a:t>
            </a:r>
            <a:r>
              <a:rPr dirty="0" lang="en-IN" err="1" smtClean="0">
                <a:latin typeface="Bookman Old Style" pitchFamily="18" charset="0"/>
              </a:rPr>
              <a:t>vridhi</a:t>
            </a:r>
            <a:r>
              <a:rPr dirty="0" lang="en-IN" smtClean="0">
                <a:latin typeface="Bookman Old Style" pitchFamily="18" charset="0"/>
              </a:rPr>
              <a:t>(</a:t>
            </a:r>
            <a:r>
              <a:rPr dirty="0" lang="en-IN" err="1" smtClean="0">
                <a:latin typeface="Bookman Old Style" pitchFamily="18" charset="0"/>
              </a:rPr>
              <a:t>distention</a:t>
            </a:r>
            <a:r>
              <a:rPr dirty="0" lang="en-IN" smtClean="0">
                <a:latin typeface="Bookman Old Style" pitchFamily="18" charset="0"/>
              </a:rPr>
              <a:t> of abdomen) </a:t>
            </a:r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/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0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228600" y="0"/>
            <a:ext cx="9144001" cy="6858001"/>
          </a:xfrm>
          <a:prstGeom prst="rect"/>
        </p:spPr>
      </p:pic>
      <p:sp>
        <p:nvSpPr>
          <p:cNvPr id="1048610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pPr>
              <a:buNone/>
            </a:pPr>
            <a:endParaRPr dirty="0" lang="en-IN" smtClean="0"/>
          </a:p>
          <a:p>
            <a:endParaRPr dirty="0" lang="en-IN"/>
          </a:p>
        </p:txBody>
      </p:sp>
      <p:sp>
        <p:nvSpPr>
          <p:cNvPr id="1048611" name="Title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 u="sng" smtClean="0">
                <a:solidFill>
                  <a:srgbClr val="00B050"/>
                </a:solidFill>
              </a:rPr>
              <a:t>NEONATAL CARE</a:t>
            </a:r>
            <a:endParaRPr dirty="0" lang="en-GB" u="sng">
              <a:solidFill>
                <a:srgbClr val="00B050"/>
              </a:solidFill>
            </a:endParaRPr>
          </a:p>
        </p:txBody>
      </p:sp>
      <p:pic>
        <p:nvPicPr>
          <p:cNvPr id="2097171" name="Picture 2" descr="C:\Users\admin1\Desktop\r\KB (2)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1952625" y="1866900"/>
            <a:ext cx="6069284" cy="3619500"/>
          </a:xfrm>
          <a:prstGeom prst="rect"/>
          <a:noFill/>
        </p:spPr>
      </p:pic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2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" y="0"/>
            <a:ext cx="9144001" cy="6858001"/>
          </a:xfrm>
          <a:prstGeom prst="rect"/>
        </p:spPr>
      </p:pic>
      <p:sp>
        <p:nvSpPr>
          <p:cNvPr id="1048615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pPr>
              <a:buNone/>
            </a:pPr>
            <a:endParaRPr dirty="0" lang="en-IN" smtClean="0"/>
          </a:p>
          <a:p>
            <a:endParaRPr dirty="0" lang="en-IN"/>
          </a:p>
        </p:txBody>
      </p:sp>
      <p:sp>
        <p:nvSpPr>
          <p:cNvPr id="1048616" name="Title 4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5257800"/>
          </a:xfrm>
        </p:spPr>
        <p:txBody>
          <a:bodyPr>
            <a:normAutofit fontScale="90000"/>
          </a:bodyPr>
          <a:p>
            <a:pPr algn="l"/>
            <a:r>
              <a:rPr dirty="0" lang="en-GB" smtClean="0">
                <a:latin typeface="Bookman Old Style" pitchFamily="18" charset="0"/>
              </a:rPr>
              <a:t>care of newborn right from just after birth till the first feeding. </a:t>
            </a:r>
            <a:br>
              <a:rPr dirty="0" lang="en-GB" smtClean="0">
                <a:latin typeface="Bookman Old Style" pitchFamily="18" charset="0"/>
              </a:rPr>
            </a:br>
            <a:r>
              <a:rPr dirty="0" lang="en-GB" smtClean="0">
                <a:latin typeface="Bookman Old Style" pitchFamily="18" charset="0"/>
              </a:rPr>
              <a:t>	The steps included in </a:t>
            </a:r>
            <a:r>
              <a:rPr dirty="0" lang="en-GB" smtClean="0">
                <a:latin typeface="Bookman Old Style" pitchFamily="18" charset="0"/>
              </a:rPr>
              <a:t>neonatal </a:t>
            </a:r>
            <a:r>
              <a:rPr dirty="0" lang="en-GB" smtClean="0">
                <a:latin typeface="Bookman Old Style" pitchFamily="18" charset="0"/>
              </a:rPr>
              <a:t>care are , </a:t>
            </a:r>
            <a:r>
              <a:rPr dirty="0" lang="en-GB" smtClean="0">
                <a:latin typeface="Bookman Old Style" pitchFamily="18" charset="0"/>
              </a:rPr>
              <a:t/>
            </a:r>
            <a:br>
              <a:rPr dirty="0" lang="en-GB" smtClean="0">
                <a:latin typeface="Bookman Old Style" pitchFamily="18" charset="0"/>
              </a:rPr>
            </a:br>
            <a:r>
              <a:rPr dirty="0" lang="en-GB" smtClean="0">
                <a:latin typeface="Bookman Old Style" pitchFamily="18" charset="0"/>
              </a:rPr>
              <a:t>-neonatal </a:t>
            </a:r>
            <a:r>
              <a:rPr dirty="0" lang="en-GB" smtClean="0">
                <a:latin typeface="Bookman Old Style" pitchFamily="18" charset="0"/>
              </a:rPr>
              <a:t>resuscitation, </a:t>
            </a:r>
            <a:r>
              <a:rPr dirty="0" lang="en-GB" smtClean="0">
                <a:latin typeface="Bookman Old Style" pitchFamily="18" charset="0"/>
              </a:rPr>
              <a:t/>
            </a:r>
            <a:br>
              <a:rPr dirty="0" lang="en-GB" smtClean="0">
                <a:latin typeface="Bookman Old Style" pitchFamily="18" charset="0"/>
              </a:rPr>
            </a:br>
            <a:r>
              <a:rPr dirty="0" lang="en-GB" smtClean="0">
                <a:latin typeface="Bookman Old Style" pitchFamily="18" charset="0"/>
              </a:rPr>
              <a:t>-cleaning </a:t>
            </a:r>
            <a:r>
              <a:rPr dirty="0" lang="en-GB" smtClean="0">
                <a:latin typeface="Bookman Old Style" pitchFamily="18" charset="0"/>
              </a:rPr>
              <a:t>of the </a:t>
            </a:r>
            <a:r>
              <a:rPr dirty="0" lang="en-GB" err="1" smtClean="0">
                <a:latin typeface="Bookman Old Style" pitchFamily="18" charset="0"/>
              </a:rPr>
              <a:t>vernix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caseosa</a:t>
            </a:r>
            <a:r>
              <a:rPr dirty="0" lang="en-GB" smtClean="0">
                <a:latin typeface="Bookman Old Style" pitchFamily="18" charset="0"/>
              </a:rPr>
              <a:t>, </a:t>
            </a:r>
            <a:r>
              <a:rPr dirty="0" lang="en-GB" smtClean="0">
                <a:latin typeface="Bookman Old Style" pitchFamily="18" charset="0"/>
              </a:rPr>
              <a:t>   -cutting </a:t>
            </a:r>
            <a:r>
              <a:rPr dirty="0" lang="en-GB" smtClean="0">
                <a:latin typeface="Bookman Old Style" pitchFamily="18" charset="0"/>
              </a:rPr>
              <a:t>of umbilical cord, </a:t>
            </a:r>
            <a:r>
              <a:rPr dirty="0" lang="en-GB" smtClean="0">
                <a:latin typeface="Bookman Old Style" pitchFamily="18" charset="0"/>
              </a:rPr>
              <a:t>neonatal </a:t>
            </a:r>
            <a:r>
              <a:rPr dirty="0" lang="en-GB" smtClean="0">
                <a:latin typeface="Bookman Old Style" pitchFamily="18" charset="0"/>
              </a:rPr>
              <a:t>bath, </a:t>
            </a:r>
            <a:r>
              <a:rPr dirty="0" lang="en-GB" smtClean="0">
                <a:latin typeface="Bookman Old Style" pitchFamily="18" charset="0"/>
              </a:rPr>
              <a:t/>
            </a:r>
            <a:br>
              <a:rPr dirty="0" lang="en-GB" smtClean="0">
                <a:latin typeface="Bookman Old Style" pitchFamily="18" charset="0"/>
              </a:rPr>
            </a:br>
            <a:r>
              <a:rPr dirty="0" lang="en-GB" smtClean="0">
                <a:latin typeface="Bookman Old Style" pitchFamily="18" charset="0"/>
              </a:rPr>
              <a:t>-cleaning </a:t>
            </a:r>
            <a:r>
              <a:rPr dirty="0" lang="en-GB" smtClean="0">
                <a:latin typeface="Bookman Old Style" pitchFamily="18" charset="0"/>
              </a:rPr>
              <a:t>of oral cavity, </a:t>
            </a:r>
            <a:r>
              <a:rPr dirty="0" lang="en-GB" smtClean="0">
                <a:latin typeface="Bookman Old Style" pitchFamily="18" charset="0"/>
              </a:rPr>
              <a:t/>
            </a:r>
            <a:br>
              <a:rPr dirty="0" lang="en-GB" smtClean="0">
                <a:latin typeface="Bookman Old Style" pitchFamily="18" charset="0"/>
              </a:rPr>
            </a:br>
            <a:r>
              <a:rPr dirty="0" lang="en-GB" smtClean="0">
                <a:latin typeface="Bookman Old Style" pitchFamily="18" charset="0"/>
              </a:rPr>
              <a:t>-clearing </a:t>
            </a:r>
            <a:r>
              <a:rPr dirty="0" lang="en-GB" smtClean="0">
                <a:latin typeface="Bookman Old Style" pitchFamily="18" charset="0"/>
              </a:rPr>
              <a:t>of neonate’s stomach, protection of b</a:t>
            </a:r>
            <a:r>
              <a:rPr dirty="0" lang="en-GB" smtClean="0"/>
              <a:t>aby.</a:t>
            </a:r>
            <a:br>
              <a:rPr dirty="0" lang="en-GB" smtClean="0"/>
            </a:br>
            <a:endParaRPr dirty="0" lang="en-GB"/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3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" y="0"/>
            <a:ext cx="9144001" cy="6858001"/>
          </a:xfrm>
          <a:prstGeom prst="rect"/>
        </p:spPr>
      </p:pic>
      <p:sp>
        <p:nvSpPr>
          <p:cNvPr id="1048620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b="1" dirty="0" lang="en-GB" smtClean="0"/>
              <a:t> </a:t>
            </a:r>
            <a:r>
              <a:rPr b="1" dirty="0" lang="en-GB" smtClean="0"/>
              <a:t>   </a:t>
            </a:r>
            <a:r>
              <a:rPr b="1" dirty="0" lang="en-GB" smtClean="0">
                <a:latin typeface="Bookman Old Style" pitchFamily="18" charset="0"/>
              </a:rPr>
              <a:t>So </a:t>
            </a:r>
            <a:r>
              <a:rPr b="1" dirty="0" lang="en-GB" smtClean="0">
                <a:latin typeface="Bookman Old Style" pitchFamily="18" charset="0"/>
              </a:rPr>
              <a:t>in the light of the study made above, we </a:t>
            </a:r>
            <a:r>
              <a:rPr b="1" lang="en-GB" smtClean="0">
                <a:latin typeface="Bookman Old Style" pitchFamily="18" charset="0"/>
              </a:rPr>
              <a:t>can </a:t>
            </a:r>
            <a:r>
              <a:rPr b="1" lang="en-GB" smtClean="0">
                <a:latin typeface="Bookman Old Style" pitchFamily="18" charset="0"/>
              </a:rPr>
              <a:t>conclude</a:t>
            </a:r>
            <a:r>
              <a:rPr b="1" lang="en-GB" smtClean="0">
                <a:latin typeface="Bookman Old Style" pitchFamily="18" charset="0"/>
              </a:rPr>
              <a:t> </a:t>
            </a:r>
            <a:r>
              <a:rPr b="1" dirty="0" lang="en-GB" smtClean="0">
                <a:latin typeface="Bookman Old Style" pitchFamily="18" charset="0"/>
              </a:rPr>
              <a:t>that </a:t>
            </a:r>
            <a:r>
              <a:rPr b="1" dirty="0" lang="en-GB" err="1" smtClean="0">
                <a:latin typeface="Bookman Old Style" pitchFamily="18" charset="0"/>
              </a:rPr>
              <a:t>Kaumarabritya</a:t>
            </a:r>
            <a:r>
              <a:rPr b="1" dirty="0" lang="en-GB" smtClean="0">
                <a:latin typeface="Bookman Old Style" pitchFamily="18" charset="0"/>
              </a:rPr>
              <a:t> </a:t>
            </a:r>
            <a:r>
              <a:rPr b="1" dirty="0" lang="en-GB" smtClean="0">
                <a:latin typeface="Bookman Old Style" pitchFamily="18" charset="0"/>
              </a:rPr>
              <a:t>is indeed</a:t>
            </a:r>
            <a:r>
              <a:rPr altLang="en" b="1" dirty="0" lang="en-US" smtClean="0">
                <a:latin typeface="Bookman Old Style" pitchFamily="18" charset="0"/>
              </a:rPr>
              <a:t> </a:t>
            </a:r>
            <a:r>
              <a:rPr b="1" dirty="0" lang="en-GB" smtClean="0">
                <a:latin typeface="Bookman Old Style" pitchFamily="18" charset="0"/>
              </a:rPr>
              <a:t>a very useful, interesting and highly rewarding branch of study in ayurveda.</a:t>
            </a:r>
            <a:endParaRPr dirty="0" lang="en-GB" smtClean="0">
              <a:latin typeface="Bookman Old Style" pitchFamily="18" charset="0"/>
            </a:endParaRPr>
          </a:p>
          <a:p>
            <a:pPr>
              <a:buNone/>
            </a:pPr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pPr>
              <a:buNone/>
            </a:pPr>
            <a:endParaRPr dirty="0" lang="en-IN" smtClean="0"/>
          </a:p>
          <a:p>
            <a:endParaRPr dirty="0" lang="en-IN"/>
          </a:p>
        </p:txBody>
      </p:sp>
      <p:sp>
        <p:nvSpPr>
          <p:cNvPr id="1048621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GB" u="sng" smtClean="0">
                <a:solidFill>
                  <a:srgbClr val="00B050"/>
                </a:solidFill>
              </a:rPr>
              <a:t>CONCLUSION</a:t>
            </a:r>
            <a:r>
              <a:rPr dirty="0" lang="en-GB" smtClean="0"/>
              <a:t/>
            </a:r>
            <a:br>
              <a:rPr dirty="0" lang="en-GB" smtClean="0"/>
            </a:br>
            <a:endParaRPr dirty="0" lang="en-GB"/>
          </a:p>
        </p:txBody>
      </p:sp>
    </p:spTree>
  </p:cSld>
  <p:clrMapOvr>
    <a:masterClrMapping/>
  </p:clrMapOvr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4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" y="0"/>
            <a:ext cx="9144001" cy="6858001"/>
          </a:xfrm>
          <a:prstGeom prst="rect"/>
        </p:spPr>
      </p:pic>
      <p:sp>
        <p:nvSpPr>
          <p:cNvPr id="1048625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b="1" dirty="0" lang="en-GB" smtClean="0"/>
              <a:t> </a:t>
            </a:r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pPr>
              <a:buNone/>
            </a:pPr>
            <a:endParaRPr dirty="0" lang="en-IN" smtClean="0"/>
          </a:p>
          <a:p>
            <a:endParaRPr dirty="0" lang="en-IN"/>
          </a:p>
        </p:txBody>
      </p:sp>
      <p:sp>
        <p:nvSpPr>
          <p:cNvPr id="1048626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GB" smtClean="0"/>
              <a:t/>
            </a:r>
            <a:br>
              <a:rPr dirty="0" lang="en-GB" smtClean="0"/>
            </a:br>
            <a:endParaRPr dirty="0" lang="en-GB"/>
          </a:p>
        </p:txBody>
      </p:sp>
      <p:pic>
        <p:nvPicPr>
          <p:cNvPr id="2097175" name="Picture 2" descr="C:\Users\asus\Documents\Bluetooth Folder\IMG-20190910-WA0018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-304800" y="-990600"/>
            <a:ext cx="11430000" cy="8943976"/>
          </a:xfrm>
          <a:prstGeom prst="rect"/>
          <a:blipFill>
            <a:blip xmlns:r="http://schemas.openxmlformats.org/officeDocument/2006/relationships" r:embed="rId3"/>
            <a:tile algn="tl" flip="none" sx="100000" sy="100000" tx="0" ty="0"/>
          </a:blipFill>
          <a:ln w="190500" cap="sq">
            <a:solidFill>
              <a:srgbClr val="C8C6BD"/>
            </a:solidFill>
            <a:prstDash val="solid"/>
            <a:miter lim="800000"/>
          </a:ln>
          <a:effectLst>
            <a:outerShdw algn="bl" blurRad="254000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dir="t" rig="threeP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48627" name="Rectangle 5"/>
          <p:cNvSpPr/>
          <p:nvPr/>
        </p:nvSpPr>
        <p:spPr>
          <a:xfrm>
            <a:off x="159112" y="4495800"/>
            <a:ext cx="4170822" cy="1691639"/>
          </a:xfrm>
          <a:prstGeom prst="rect"/>
          <a:solidFill>
            <a:schemeClr val="tx2">
              <a:lumMod val="60000"/>
              <a:lumOff val="40000"/>
            </a:schemeClr>
          </a:solidFill>
        </p:spPr>
        <p:txBody>
          <a:bodyPr bIns="45720" lIns="91440" rIns="91440" tIns="45720" wrap="square">
            <a:spAutoFit/>
          </a:bodyPr>
          <a:p>
            <a:pPr algn="ctr"/>
            <a:r>
              <a:rPr b="1" cap="none" dirty="0" sz="5400" lang="en-US" spc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r="5400000" dist="762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Dr.R.S.Biradar</a:t>
            </a:r>
            <a:endParaRPr b="1" cap="none" dirty="0" sz="5400" lang="en-US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r="5400000" dist="762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588" name="Title 5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371600"/>
          </a:xfrm>
        </p:spPr>
        <p:txBody>
          <a:bodyPr>
            <a:normAutofit fontScale="90000"/>
          </a:bodyPr>
          <a:p>
            <a:r>
              <a:rPr b="1" dirty="0" lang="en-GB" u="sng" smtClean="0">
                <a:solidFill>
                  <a:srgbClr val="00B050"/>
                </a:solidFill>
              </a:rPr>
              <a:t>OBJECTIVES</a:t>
            </a:r>
            <a:r>
              <a:rPr dirty="0" lang="en-GB" smtClean="0">
                <a:solidFill>
                  <a:srgbClr val="00B050"/>
                </a:solidFill>
              </a:rPr>
              <a:t> </a:t>
            </a:r>
            <a:r>
              <a:rPr dirty="0" lang="en-GB" smtClean="0"/>
              <a:t/>
            </a:r>
            <a:br>
              <a:rPr dirty="0" lang="en-GB" smtClean="0"/>
            </a:br>
            <a:endParaRPr dirty="0" lang="en-IN"/>
          </a:p>
        </p:txBody>
      </p:sp>
      <p:sp>
        <p:nvSpPr>
          <p:cNvPr id="1048589" name="Content Placeholder 6"/>
          <p:cNvSpPr>
            <a:spLocks noGrp="1"/>
          </p:cNvSpPr>
          <p:nvPr>
            <p:ph idx="1"/>
          </p:nvPr>
        </p:nvSpPr>
        <p:spPr>
          <a:xfrm>
            <a:off x="990600" y="2438400"/>
            <a:ext cx="7696200" cy="3687763"/>
          </a:xfrm>
        </p:spPr>
        <p:txBody>
          <a:bodyPr/>
          <a:p>
            <a:r>
              <a:rPr dirty="0" lang="en-GB" smtClean="0">
                <a:latin typeface="Bookman Old Style" pitchFamily="18" charset="0"/>
              </a:rPr>
              <a:t>To make the students understand the meaning, importance and usage or scope of </a:t>
            </a:r>
            <a:r>
              <a:rPr dirty="0" lang="en-GB" err="1" smtClean="0">
                <a:latin typeface="Bookman Old Style" pitchFamily="18" charset="0"/>
              </a:rPr>
              <a:t>kaumarabritya</a:t>
            </a:r>
            <a:r>
              <a:rPr dirty="0" lang="en-GB" smtClean="0">
                <a:latin typeface="Bookman Old Style" pitchFamily="18" charset="0"/>
              </a:rPr>
              <a:t> in ayurve</a:t>
            </a:r>
            <a:r>
              <a:rPr dirty="0" lang="en-GB" smtClean="0"/>
              <a:t>da.</a:t>
            </a:r>
          </a:p>
          <a:p>
            <a:endParaRPr dirty="0" lang="en-IN"/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6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" y="0"/>
            <a:ext cx="9144001" cy="6858001"/>
          </a:xfrm>
          <a:prstGeom prst="rect"/>
        </p:spPr>
      </p:pic>
      <p:sp>
        <p:nvSpPr>
          <p:cNvPr id="1048631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b="1" lang="en-GB" smtClean="0"/>
              <a:t> </a:t>
            </a:r>
            <a:endParaRPr dirty="0" lang="en-GB" smtClean="0">
              <a:latin typeface="Bookman Old Style" pitchFamily="18" charset="0"/>
            </a:endParaRPr>
          </a:p>
          <a:p>
            <a:pPr>
              <a:buNone/>
            </a:pPr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endParaRPr dirty="0" lang="en-IN" smtClean="0"/>
          </a:p>
          <a:p>
            <a:pPr>
              <a:buNone/>
            </a:pPr>
            <a:endParaRPr dirty="0" lang="en-IN" smtClean="0"/>
          </a:p>
          <a:p>
            <a:endParaRPr dirty="0" lang="en-IN"/>
          </a:p>
        </p:txBody>
      </p:sp>
      <p:sp>
        <p:nvSpPr>
          <p:cNvPr id="1048632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endParaRPr dirty="0" lang="en-GB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52400" y="0"/>
            <a:ext cx="9144001" cy="6858001"/>
          </a:xfrm>
          <a:prstGeom prst="rect"/>
        </p:spPr>
      </p:pic>
      <p:sp>
        <p:nvSpPr>
          <p:cNvPr id="1048590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p>
            <a:r>
              <a:rPr b="1" dirty="0" lang="en-GB" u="sng" smtClean="0">
                <a:solidFill>
                  <a:srgbClr val="00B050"/>
                </a:solidFill>
                <a:latin typeface="Bookman Old Style" pitchFamily="18" charset="0"/>
              </a:rPr>
              <a:t>INTRODUCTION</a:t>
            </a:r>
            <a:r>
              <a:rPr b="1" dirty="0" lang="en-GB" smtClean="0">
                <a:solidFill>
                  <a:srgbClr val="00B050"/>
                </a:solidFill>
                <a:latin typeface="Bookman Old Style" pitchFamily="18" charset="0"/>
              </a:rPr>
              <a:t>:</a:t>
            </a:r>
            <a:r>
              <a:rPr dirty="0" lang="en-GB" smtClean="0"/>
              <a:t/>
            </a:r>
            <a:br>
              <a:rPr dirty="0" lang="en-GB" smtClean="0"/>
            </a:br>
            <a:endParaRPr dirty="0" lang="en-IN"/>
          </a:p>
        </p:txBody>
      </p:sp>
      <p:sp>
        <p:nvSpPr>
          <p:cNvPr id="1048591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10000"/>
          </a:bodyPr>
          <a:p>
            <a:pPr algn="just"/>
            <a:r>
              <a:rPr dirty="0" sz="2800" lang="en-GB" smtClean="0">
                <a:latin typeface="Bookman Old Style" pitchFamily="18" charset="0"/>
              </a:rPr>
              <a:t>For a family, for a society the greatest assets are the healthy children.</a:t>
            </a:r>
          </a:p>
          <a:p>
            <a:pPr algn="just"/>
            <a:r>
              <a:rPr dirty="0" sz="2800" lang="en-GB" smtClean="0">
                <a:latin typeface="Bookman Old Style" pitchFamily="18" charset="0"/>
              </a:rPr>
              <a:t>A family or a society or a nation can become strong only with healthy children.</a:t>
            </a:r>
          </a:p>
          <a:p>
            <a:pPr algn="just"/>
            <a:r>
              <a:rPr dirty="0" sz="2800" lang="en-GB" smtClean="0">
                <a:latin typeface="Bookman Old Style" pitchFamily="18" charset="0"/>
              </a:rPr>
              <a:t>So </a:t>
            </a:r>
            <a:r>
              <a:rPr dirty="0" sz="2800" lang="en-GB" err="1" smtClean="0">
                <a:latin typeface="Bookman Old Style" pitchFamily="18" charset="0"/>
              </a:rPr>
              <a:t>kaumarabritya</a:t>
            </a:r>
            <a:r>
              <a:rPr dirty="0" sz="2800" lang="en-GB" smtClean="0">
                <a:latin typeface="Bookman Old Style" pitchFamily="18" charset="0"/>
              </a:rPr>
              <a:t> aims at nurturing and developing healthy children.</a:t>
            </a:r>
          </a:p>
          <a:p>
            <a:pPr algn="just"/>
            <a:r>
              <a:rPr dirty="0" sz="2800" lang="en-GB" err="1" smtClean="0">
                <a:latin typeface="Bookman Old Style" pitchFamily="18" charset="0"/>
              </a:rPr>
              <a:t>Kaumarabritya</a:t>
            </a:r>
            <a:r>
              <a:rPr dirty="0" sz="2800" lang="en-GB" smtClean="0">
                <a:latin typeface="Bookman Old Style" pitchFamily="18" charset="0"/>
              </a:rPr>
              <a:t> is one among the 8 branches of ayurveda and is well explained by all the major </a:t>
            </a:r>
            <a:r>
              <a:rPr dirty="0" sz="2800" lang="en-GB" err="1" smtClean="0">
                <a:latin typeface="Bookman Old Style" pitchFamily="18" charset="0"/>
              </a:rPr>
              <a:t>samhitas</a:t>
            </a:r>
            <a:r>
              <a:rPr dirty="0" sz="2800" lang="en-GB" smtClean="0">
                <a:latin typeface="Bookman Old Style" pitchFamily="18" charset="0"/>
              </a:rPr>
              <a:t> of ayurveda. Mainly </a:t>
            </a:r>
            <a:r>
              <a:rPr b="1" dirty="0" sz="2800" lang="en-GB" err="1" smtClean="0">
                <a:latin typeface="Bookman Old Style" pitchFamily="18" charset="0"/>
              </a:rPr>
              <a:t>kashyapa</a:t>
            </a:r>
            <a:r>
              <a:rPr b="1" dirty="0" sz="2800" lang="en-GB" smtClean="0">
                <a:latin typeface="Bookman Old Style" pitchFamily="18" charset="0"/>
              </a:rPr>
              <a:t> </a:t>
            </a:r>
            <a:r>
              <a:rPr b="1" dirty="0" sz="2800" lang="en-GB" err="1" smtClean="0">
                <a:latin typeface="Bookman Old Style" pitchFamily="18" charset="0"/>
              </a:rPr>
              <a:t>samhita</a:t>
            </a:r>
            <a:r>
              <a:rPr dirty="0" sz="2800" lang="en-GB" smtClean="0">
                <a:latin typeface="Bookman Old Style" pitchFamily="18" charset="0"/>
              </a:rPr>
              <a:t> a classical text explains the topic </a:t>
            </a:r>
            <a:r>
              <a:rPr dirty="0" sz="2800" lang="en-GB" err="1" smtClean="0">
                <a:latin typeface="Bookman Old Style" pitchFamily="18" charset="0"/>
              </a:rPr>
              <a:t>kaumarabritya</a:t>
            </a:r>
            <a:r>
              <a:rPr dirty="0" sz="2800" lang="en-GB" smtClean="0">
                <a:latin typeface="Bookman Old Style" pitchFamily="18" charset="0"/>
              </a:rPr>
              <a:t> in detail.  </a:t>
            </a:r>
            <a:endParaRPr dirty="0" lang="en-GB" smtClean="0">
              <a:latin typeface="Bookman Old Style" pitchFamily="18" charset="0"/>
            </a:endParaRPr>
          </a:p>
          <a:p>
            <a:endParaRPr dirty="0" lang="en-IN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592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rmAutofit fontScale="90000"/>
          </a:bodyPr>
          <a:p>
            <a:r>
              <a:rPr b="1" dirty="0" lang="en-GB" u="sng" smtClean="0">
                <a:solidFill>
                  <a:srgbClr val="00B050"/>
                </a:solidFill>
              </a:rPr>
              <a:t>DEFINITION:</a:t>
            </a:r>
            <a:r>
              <a:rPr dirty="0" lang="en-GB" smtClean="0"/>
              <a:t/>
            </a:r>
            <a:br>
              <a:rPr dirty="0" lang="en-GB" smtClean="0"/>
            </a:br>
            <a:endParaRPr dirty="0" lang="en-IN"/>
          </a:p>
        </p:txBody>
      </p:sp>
      <p:sp>
        <p:nvSpPr>
          <p:cNvPr id="1048593" name="Content Placeholder 6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724400"/>
          </a:xfrm>
        </p:spPr>
        <p:txBody>
          <a:bodyPr>
            <a:normAutofit fontScale="90000" lnSpcReduction="20000"/>
          </a:bodyPr>
          <a:p>
            <a:pPr algn="ctr">
              <a:buNone/>
            </a:pPr>
            <a:r>
              <a:rPr dirty="0" lang="en-GB" smtClean="0">
                <a:latin typeface="BRH Devanagari" pitchFamily="2" charset="0"/>
              </a:rPr>
              <a:t>	</a:t>
            </a:r>
            <a:r>
              <a:rPr dirty="0" lang="en-GB" err="1" smtClean="0">
                <a:latin typeface="BRH Devanagari" pitchFamily="2" charset="0"/>
              </a:rPr>
              <a:t>MüÉæqÉÉUpÉ×irÉÇ</a:t>
            </a:r>
            <a:r>
              <a:rPr dirty="0" lang="en-GB" smtClean="0">
                <a:latin typeface="BRH Devanagari" pitchFamily="2" charset="0"/>
              </a:rPr>
              <a:t> </a:t>
            </a:r>
            <a:r>
              <a:rPr dirty="0" lang="en-GB" err="1" smtClean="0">
                <a:latin typeface="BRH Devanagari" pitchFamily="2" charset="0"/>
              </a:rPr>
              <a:t>lÉÉqÉ</a:t>
            </a:r>
            <a:r>
              <a:rPr dirty="0" lang="en-GB" smtClean="0">
                <a:latin typeface="BRH Devanagari" pitchFamily="2" charset="0"/>
              </a:rPr>
              <a:t> </a:t>
            </a:r>
            <a:r>
              <a:rPr dirty="0" lang="en-GB" err="1" smtClean="0">
                <a:latin typeface="BRH Devanagari" pitchFamily="2" charset="0"/>
              </a:rPr>
              <a:t>MÑüqÉÉUpÉUhÉkÉÉ§ÉÏ¤ÉÏUSÉåwÉxÉÇzÉÉåkÉlÉÉjÉïqÉç</a:t>
            </a:r>
            <a:r>
              <a:rPr dirty="0" lang="en-GB" smtClean="0">
                <a:latin typeface="BRH Devanagari" pitchFamily="2" charset="0"/>
              </a:rPr>
              <a:t> þ</a:t>
            </a:r>
          </a:p>
          <a:p>
            <a:pPr algn="ctr">
              <a:buNone/>
            </a:pPr>
            <a:r>
              <a:rPr dirty="0" lang="en-GB" smtClean="0">
                <a:latin typeface="BRH Devanagari" pitchFamily="2" charset="0"/>
              </a:rPr>
              <a:t>  SÒ¹xiÉlrÉaÉëWûxÉqÉÑirÉÉlÉÉÇ </a:t>
            </a:r>
            <a:r>
              <a:rPr dirty="0" lang="en-GB" err="1" smtClean="0">
                <a:latin typeface="BRH Devanagari" pitchFamily="2" charset="0"/>
              </a:rPr>
              <a:t>cÉ</a:t>
            </a:r>
            <a:r>
              <a:rPr dirty="0" lang="en-GB" smtClean="0">
                <a:latin typeface="BRH Devanagari" pitchFamily="2" charset="0"/>
              </a:rPr>
              <a:t> </a:t>
            </a:r>
            <a:r>
              <a:rPr dirty="0" lang="en-GB" err="1" smtClean="0">
                <a:latin typeface="BRH Devanagari" pitchFamily="2" charset="0"/>
              </a:rPr>
              <a:t>urÉÉÍkÉlÉÉqÉÑmÉzÉqÉlÉÉjÉïqÉç</a:t>
            </a:r>
            <a:r>
              <a:rPr dirty="0" lang="en-GB" smtClean="0">
                <a:latin typeface="BRH Devanagari" pitchFamily="2" charset="0"/>
              </a:rPr>
              <a:t> </a:t>
            </a:r>
            <a:r>
              <a:rPr dirty="0" lang="en-GB" err="1" smtClean="0">
                <a:latin typeface="BRH Devanagari" pitchFamily="2" charset="0"/>
              </a:rPr>
              <a:t>þþ</a:t>
            </a:r>
            <a:r>
              <a:rPr dirty="0" lang="en-GB" smtClean="0">
                <a:latin typeface="BRH Devanagari" pitchFamily="2" charset="0"/>
              </a:rPr>
              <a:t> </a:t>
            </a:r>
            <a:r>
              <a:rPr dirty="0" sz="2000" lang="en-GB" smtClean="0">
                <a:latin typeface="BRH Devanagari" pitchFamily="2" charset="0"/>
              </a:rPr>
              <a:t>xÉÑ.xÉ.xÉÑ.1/7</a:t>
            </a:r>
          </a:p>
          <a:p>
            <a:pPr algn="just"/>
            <a:r>
              <a:rPr dirty="0" lang="en-GB" smtClean="0">
                <a:latin typeface="Bookman Old Style" pitchFamily="18" charset="0"/>
              </a:rPr>
              <a:t>The branch of ayurveda which deals with following </a:t>
            </a:r>
            <a:r>
              <a:rPr dirty="0" lang="en-GB" err="1" smtClean="0">
                <a:latin typeface="Bookman Old Style" pitchFamily="18" charset="0"/>
              </a:rPr>
              <a:t>catagories</a:t>
            </a:r>
            <a:r>
              <a:rPr dirty="0" lang="en-GB" smtClean="0">
                <a:latin typeface="Bookman Old Style" pitchFamily="18" charset="0"/>
              </a:rPr>
              <a:t> is termed as </a:t>
            </a:r>
            <a:r>
              <a:rPr dirty="0" lang="en-GB" err="1" smtClean="0">
                <a:latin typeface="Bookman Old Style" pitchFamily="18" charset="0"/>
              </a:rPr>
              <a:t>kaumarabritya</a:t>
            </a:r>
            <a:r>
              <a:rPr dirty="0" lang="en-GB" smtClean="0">
                <a:latin typeface="Bookman Old Style" pitchFamily="18" charset="0"/>
              </a:rPr>
              <a:t> , they are </a:t>
            </a:r>
          </a:p>
          <a:p>
            <a:pPr algn="just"/>
            <a:r>
              <a:rPr dirty="0" lang="en-GB" smtClean="0">
                <a:latin typeface="Bookman Old Style" pitchFamily="18" charset="0"/>
              </a:rPr>
              <a:t>a)kumara </a:t>
            </a:r>
            <a:r>
              <a:rPr dirty="0" lang="en-GB" err="1" smtClean="0">
                <a:latin typeface="Bookman Old Style" pitchFamily="18" charset="0"/>
              </a:rPr>
              <a:t>bharana</a:t>
            </a:r>
            <a:r>
              <a:rPr dirty="0" lang="en-GB" smtClean="0">
                <a:latin typeface="Bookman Old Style" pitchFamily="18" charset="0"/>
              </a:rPr>
              <a:t>.(properly cherished kid)</a:t>
            </a:r>
          </a:p>
          <a:p>
            <a:pPr algn="just"/>
            <a:r>
              <a:rPr dirty="0" lang="en-GB" smtClean="0">
                <a:latin typeface="Bookman Old Style" pitchFamily="18" charset="0"/>
              </a:rPr>
              <a:t>b)</a:t>
            </a:r>
            <a:r>
              <a:rPr dirty="0" lang="en-GB" err="1" smtClean="0">
                <a:latin typeface="Bookman Old Style" pitchFamily="18" charset="0"/>
              </a:rPr>
              <a:t>kshreera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dosha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shodhana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kriya</a:t>
            </a:r>
            <a:r>
              <a:rPr dirty="0" lang="en-GB" smtClean="0">
                <a:latin typeface="Bookman Old Style" pitchFamily="18" charset="0"/>
              </a:rPr>
              <a:t> of </a:t>
            </a:r>
            <a:r>
              <a:rPr dirty="0" lang="en-GB" err="1" smtClean="0">
                <a:latin typeface="Bookman Old Style" pitchFamily="18" charset="0"/>
              </a:rPr>
              <a:t>dhrati</a:t>
            </a:r>
            <a:r>
              <a:rPr dirty="0" lang="en-GB" smtClean="0">
                <a:latin typeface="Bookman Old Style" pitchFamily="18" charset="0"/>
              </a:rPr>
              <a:t>/mother.</a:t>
            </a:r>
          </a:p>
          <a:p>
            <a:pPr algn="just"/>
            <a:r>
              <a:rPr dirty="0" lang="en-GB" smtClean="0">
                <a:latin typeface="Bookman Old Style" pitchFamily="18" charset="0"/>
              </a:rPr>
              <a:t>c</a:t>
            </a:r>
            <a:r>
              <a:rPr dirty="0" lang="en-GB" smtClean="0">
                <a:latin typeface="Bookman Old Style" pitchFamily="18" charset="0"/>
              </a:rPr>
              <a:t>) Treatment </a:t>
            </a:r>
            <a:r>
              <a:rPr dirty="0" lang="en-GB" smtClean="0">
                <a:latin typeface="Bookman Old Style" pitchFamily="18" charset="0"/>
              </a:rPr>
              <a:t>of </a:t>
            </a:r>
            <a:r>
              <a:rPr dirty="0" lang="en-GB" err="1" smtClean="0">
                <a:latin typeface="Bookman Old Style" pitchFamily="18" charset="0"/>
              </a:rPr>
              <a:t>dushta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stanyaja</a:t>
            </a:r>
            <a:r>
              <a:rPr dirty="0" lang="en-GB" smtClean="0">
                <a:latin typeface="Bookman Old Style" pitchFamily="18" charset="0"/>
              </a:rPr>
              <a:t> disorders.</a:t>
            </a:r>
          </a:p>
          <a:p>
            <a:pPr algn="just"/>
            <a:r>
              <a:rPr dirty="0" lang="en-GB" smtClean="0">
                <a:latin typeface="Bookman Old Style" pitchFamily="18" charset="0"/>
              </a:rPr>
              <a:t>d)Treatment </a:t>
            </a:r>
            <a:r>
              <a:rPr dirty="0" lang="en-GB" smtClean="0">
                <a:latin typeface="Bookman Old Style" pitchFamily="18" charset="0"/>
              </a:rPr>
              <a:t>of </a:t>
            </a:r>
            <a:r>
              <a:rPr dirty="0" lang="en-GB" err="1" smtClean="0">
                <a:latin typeface="Bookman Old Style" pitchFamily="18" charset="0"/>
              </a:rPr>
              <a:t>grahaja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vyadhis</a:t>
            </a:r>
            <a:r>
              <a:rPr dirty="0" lang="en-GB" smtClean="0">
                <a:latin typeface="Bookman Old Style" pitchFamily="18" charset="0"/>
              </a:rPr>
              <a:t>.(infectious diseases)</a:t>
            </a:r>
          </a:p>
          <a:p>
            <a:pPr>
              <a:buNone/>
            </a:pPr>
            <a:endParaRPr dirty="0" lang="en-IN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594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GB" u="sng" smtClean="0">
                <a:solidFill>
                  <a:srgbClr val="00B050"/>
                </a:solidFill>
              </a:rPr>
              <a:t>IMPORTANCE:</a:t>
            </a:r>
            <a:r>
              <a:rPr dirty="0" lang="en-GB" smtClean="0"/>
              <a:t/>
            </a:r>
            <a:br>
              <a:rPr dirty="0" lang="en-GB" smtClean="0"/>
            </a:br>
            <a:endParaRPr dirty="0" lang="en-IN"/>
          </a:p>
        </p:txBody>
      </p:sp>
      <p:sp>
        <p:nvSpPr>
          <p:cNvPr id="1048595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7500" lnSpcReduction="20000"/>
          </a:bodyPr>
          <a:p>
            <a:pPr algn="just"/>
            <a:r>
              <a:rPr dirty="0" lang="en-GB" smtClean="0">
                <a:latin typeface="Bookman Old Style" pitchFamily="18" charset="0"/>
              </a:rPr>
              <a:t>Children being the building blocks of the nation as most vulnerable group in the community, require to be handled with utmost care and concern hence </a:t>
            </a:r>
            <a:r>
              <a:rPr dirty="0" lang="en-GB" err="1" smtClean="0">
                <a:latin typeface="Bookman Old Style" pitchFamily="18" charset="0"/>
              </a:rPr>
              <a:t>pediatricians</a:t>
            </a:r>
            <a:r>
              <a:rPr dirty="0" lang="en-GB" smtClean="0">
                <a:latin typeface="Bookman Old Style" pitchFamily="18" charset="0"/>
              </a:rPr>
              <a:t> are specially educated and trained in diagnosing and treating illness in </a:t>
            </a:r>
            <a:r>
              <a:rPr dirty="0" lang="en-GB" err="1" smtClean="0">
                <a:latin typeface="Bookman Old Style" pitchFamily="18" charset="0"/>
              </a:rPr>
              <a:t>infants,children</a:t>
            </a:r>
            <a:r>
              <a:rPr dirty="0" lang="en-GB" smtClean="0">
                <a:latin typeface="Bookman Old Style" pitchFamily="18" charset="0"/>
              </a:rPr>
              <a:t> and </a:t>
            </a:r>
            <a:r>
              <a:rPr dirty="0" lang="en-GB" smtClean="0">
                <a:latin typeface="Bookman Old Style" pitchFamily="18" charset="0"/>
              </a:rPr>
              <a:t>adolescents.........</a:t>
            </a:r>
            <a:endParaRPr dirty="0" lang="en-GB" smtClean="0">
              <a:latin typeface="Bookman Old Style" pitchFamily="18" charset="0"/>
            </a:endParaRPr>
          </a:p>
          <a:p>
            <a:pPr algn="just"/>
            <a:r>
              <a:rPr dirty="0" lang="en-GB" err="1" smtClean="0">
                <a:latin typeface="Bookman Old Style" pitchFamily="18" charset="0"/>
              </a:rPr>
              <a:t>kaumarabritya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smtClean="0">
                <a:latin typeface="Bookman Old Style" pitchFamily="18" charset="0"/>
              </a:rPr>
              <a:t>has many procedures and treatment which ensure the all round well being of children. Our classical texts have details of many preventive </a:t>
            </a:r>
            <a:r>
              <a:rPr dirty="0" lang="en-GB" smtClean="0"/>
              <a:t>methods and procedures as well as many  corrective  </a:t>
            </a:r>
            <a:r>
              <a:rPr dirty="0" lang="en-GB" smtClean="0"/>
              <a:t>treatments.</a:t>
            </a:r>
            <a:endParaRPr dirty="0" lang="en-GB" smtClean="0"/>
          </a:p>
          <a:p>
            <a:pPr>
              <a:buNone/>
            </a:pPr>
            <a:r>
              <a:rPr dirty="0" lang="en-GB" smtClean="0"/>
              <a:t> </a:t>
            </a:r>
          </a:p>
          <a:p>
            <a:endParaRPr dirty="0" lang="en-IN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59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76400"/>
          </a:xfrm>
        </p:spPr>
        <p:txBody>
          <a:bodyPr>
            <a:normAutofit fontScale="90000"/>
          </a:bodyPr>
          <a:p>
            <a:r>
              <a:rPr dirty="0" lang="en-GB" smtClean="0">
                <a:solidFill>
                  <a:srgbClr val="00B050"/>
                </a:solidFill>
              </a:rPr>
              <a:t>Let us have</a:t>
            </a:r>
            <a:r>
              <a:rPr altLang="en" dirty="0" lang="en-US" smtClean="0">
                <a:solidFill>
                  <a:srgbClr val="00B050"/>
                </a:solidFill>
              </a:rPr>
              <a:t> </a:t>
            </a:r>
            <a:r>
              <a:rPr altLang="en" dirty="0" lang="en-US" smtClean="0">
                <a:solidFill>
                  <a:srgbClr val="00B050"/>
                </a:solidFill>
              </a:rPr>
              <a:t>a</a:t>
            </a:r>
            <a:r>
              <a:rPr dirty="0" lang="en-GB" smtClean="0">
                <a:solidFill>
                  <a:srgbClr val="00B050"/>
                </a:solidFill>
              </a:rPr>
              <a:t> </a:t>
            </a:r>
            <a:r>
              <a:rPr altLang="en" dirty="0" lang="en-US" smtClean="0">
                <a:solidFill>
                  <a:srgbClr val="00B050"/>
                </a:solidFill>
              </a:rPr>
              <a:t>g</a:t>
            </a:r>
            <a:r>
              <a:rPr dirty="0" lang="en-GB" smtClean="0">
                <a:solidFill>
                  <a:srgbClr val="00B050"/>
                </a:solidFill>
              </a:rPr>
              <a:t>lance o</a:t>
            </a:r>
            <a:r>
              <a:rPr altLang="en" dirty="0" lang="en-US" smtClean="0">
                <a:solidFill>
                  <a:srgbClr val="00B050"/>
                </a:solidFill>
              </a:rPr>
              <a:t>v</a:t>
            </a:r>
            <a:r>
              <a:rPr altLang="en" dirty="0" lang="en-US" smtClean="0">
                <a:solidFill>
                  <a:srgbClr val="00B050"/>
                </a:solidFill>
              </a:rPr>
              <a:t>e</a:t>
            </a:r>
            <a:r>
              <a:rPr altLang="en" dirty="0" lang="en-US" smtClean="0">
                <a:solidFill>
                  <a:srgbClr val="00B050"/>
                </a:solidFill>
              </a:rPr>
              <a:t>r</a:t>
            </a:r>
            <a:r>
              <a:rPr altLang="en" dirty="0" lang="en-US" smtClean="0">
                <a:solidFill>
                  <a:srgbClr val="00B050"/>
                </a:solidFill>
              </a:rPr>
              <a:t> </a:t>
            </a:r>
            <a:r>
              <a:rPr dirty="0" lang="en-GB" smtClean="0">
                <a:solidFill>
                  <a:srgbClr val="00B050"/>
                </a:solidFill>
              </a:rPr>
              <a:t>some of such procedures and treatment.</a:t>
            </a:r>
            <a:r>
              <a:rPr dirty="0" lang="en-GB" smtClean="0"/>
              <a:t/>
            </a:r>
            <a:br>
              <a:rPr dirty="0" lang="en-GB" smtClean="0"/>
            </a:br>
            <a:endParaRPr dirty="0" lang="en-IN"/>
          </a:p>
        </p:txBody>
      </p:sp>
      <p:sp>
        <p:nvSpPr>
          <p:cNvPr id="104859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8750" lnSpcReduction="20000"/>
          </a:bodyPr>
          <a:p>
            <a:pPr lvl="0"/>
            <a:r>
              <a:rPr dirty="0" lang="en-GB" err="1" smtClean="0">
                <a:latin typeface="Bookman Old Style" pitchFamily="18" charset="0"/>
              </a:rPr>
              <a:t>swarna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prashana</a:t>
            </a:r>
            <a:endParaRPr dirty="0" lang="en-GB" smtClean="0">
              <a:latin typeface="Bookman Old Style" pitchFamily="18" charset="0"/>
            </a:endParaRPr>
          </a:p>
          <a:p>
            <a:pPr lvl="0"/>
            <a:r>
              <a:rPr dirty="0" lang="en-GB" err="1" smtClean="0">
                <a:latin typeface="Bookman Old Style" pitchFamily="18" charset="0"/>
              </a:rPr>
              <a:t>panchkarma</a:t>
            </a:r>
            <a:r>
              <a:rPr dirty="0" lang="en-GB" smtClean="0">
                <a:latin typeface="Bookman Old Style" pitchFamily="18" charset="0"/>
              </a:rPr>
              <a:t> in </a:t>
            </a:r>
            <a:r>
              <a:rPr dirty="0" lang="en-GB" err="1" smtClean="0">
                <a:latin typeface="Bookman Old Style" pitchFamily="18" charset="0"/>
              </a:rPr>
              <a:t>kaumarabritya</a:t>
            </a:r>
            <a:endParaRPr dirty="0" lang="en-GB" smtClean="0">
              <a:latin typeface="Bookman Old Style" pitchFamily="18" charset="0"/>
            </a:endParaRPr>
          </a:p>
          <a:p>
            <a:pPr lvl="0"/>
            <a:r>
              <a:rPr dirty="0" lang="en-GB" smtClean="0">
                <a:latin typeface="Bookman Old Style" pitchFamily="18" charset="0"/>
              </a:rPr>
              <a:t>Nutrition.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Infectious diseases.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Neonatal disorders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Concept of child care in ayurveda.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Neonatal care.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Neurological disorders.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Umbilical cord disorders.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Urinary disorders.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Psychological disorders.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Emergency treatment.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Dentition and dentition disorders.</a:t>
            </a:r>
          </a:p>
          <a:p>
            <a:pPr lvl="0"/>
            <a:r>
              <a:rPr dirty="0" lang="en-GB" smtClean="0">
                <a:latin typeface="Bookman Old Style" pitchFamily="18" charset="0"/>
              </a:rPr>
              <a:t>Congenital malformations.etc...</a:t>
            </a:r>
            <a:r>
              <a:rPr dirty="0" lang="en-GB" smtClean="0"/>
              <a:t>.. </a:t>
            </a:r>
          </a:p>
          <a:p>
            <a:endParaRPr dirty="0" lang="en-IN"/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598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GB" u="sng" smtClean="0">
                <a:solidFill>
                  <a:srgbClr val="00B050"/>
                </a:solidFill>
              </a:rPr>
              <a:t>SWARNA PRASHANA</a:t>
            </a:r>
            <a:r>
              <a:rPr b="1" dirty="0" lang="en-GB" smtClean="0">
                <a:solidFill>
                  <a:srgbClr val="00B050"/>
                </a:solidFill>
              </a:rPr>
              <a:t>:</a:t>
            </a:r>
            <a:r>
              <a:rPr dirty="0" lang="en-GB" smtClean="0"/>
              <a:t/>
            </a:r>
            <a:br>
              <a:rPr dirty="0" lang="en-GB" smtClean="0"/>
            </a:br>
            <a:endParaRPr dirty="0" lang="en-IN"/>
          </a:p>
        </p:txBody>
      </p:sp>
      <p:sp>
        <p:nvSpPr>
          <p:cNvPr id="1048599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dirty="0" lang="en-GB" err="1" smtClean="0">
                <a:latin typeface="Bookman Old Style" pitchFamily="18" charset="0"/>
              </a:rPr>
              <a:t>Swarna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prashana</a:t>
            </a:r>
            <a:r>
              <a:rPr dirty="0" lang="en-GB" smtClean="0">
                <a:latin typeface="Bookman Old Style" pitchFamily="18" charset="0"/>
              </a:rPr>
              <a:t> is one of the  oldest  procedures explained in Indian medical </a:t>
            </a:r>
            <a:r>
              <a:rPr dirty="0" lang="en-GB" err="1" smtClean="0">
                <a:latin typeface="Bookman Old Style" pitchFamily="18" charset="0"/>
              </a:rPr>
              <a:t>science.kashyapa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samhita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lehana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adhyana</a:t>
            </a:r>
            <a:r>
              <a:rPr dirty="0" lang="en-GB" smtClean="0">
                <a:latin typeface="Bookman Old Style" pitchFamily="18" charset="0"/>
              </a:rPr>
              <a:t> explains this procedure and it’s </a:t>
            </a:r>
            <a:r>
              <a:rPr dirty="0" lang="en-GB" smtClean="0">
                <a:latin typeface="Bookman Old Style" pitchFamily="18" charset="0"/>
              </a:rPr>
              <a:t>benefits </a:t>
            </a:r>
            <a:r>
              <a:rPr dirty="0" lang="en-GB" smtClean="0">
                <a:latin typeface="Bookman Old Style" pitchFamily="18" charset="0"/>
              </a:rPr>
              <a:t>in detail.</a:t>
            </a:r>
          </a:p>
          <a:p>
            <a:endParaRPr dirty="0" lang="en-IN"/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1" cy="6858001"/>
          </a:xfrm>
          <a:prstGeom prst="rect"/>
        </p:spPr>
      </p:pic>
      <p:sp>
        <p:nvSpPr>
          <p:cNvPr id="1048600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GB" u="sng" smtClean="0">
                <a:solidFill>
                  <a:srgbClr val="00B050"/>
                </a:solidFill>
              </a:rPr>
              <a:t>WHAT IS SWARNA PRASHANA: </a:t>
            </a:r>
            <a:r>
              <a:rPr dirty="0" lang="en-GB" smtClean="0"/>
              <a:t/>
            </a:r>
            <a:br>
              <a:rPr dirty="0" lang="en-GB" smtClean="0"/>
            </a:br>
            <a:endParaRPr dirty="0" lang="en-IN"/>
          </a:p>
        </p:txBody>
      </p:sp>
      <p:sp>
        <p:nvSpPr>
          <p:cNvPr id="1048601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p>
            <a:pPr algn="just"/>
            <a:r>
              <a:rPr dirty="0" lang="en-GB" err="1" smtClean="0">
                <a:latin typeface="Bookman Old Style" pitchFamily="18" charset="0"/>
              </a:rPr>
              <a:t>Swarna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prashana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sanskara</a:t>
            </a:r>
            <a:r>
              <a:rPr dirty="0" lang="en-GB" smtClean="0">
                <a:latin typeface="Bookman Old Style" pitchFamily="18" charset="0"/>
              </a:rPr>
              <a:t> is a method mentioned in the </a:t>
            </a:r>
            <a:r>
              <a:rPr dirty="0" lang="en-GB" smtClean="0">
                <a:latin typeface="Bookman Old Style" pitchFamily="18" charset="0"/>
              </a:rPr>
              <a:t>ancient classics </a:t>
            </a:r>
            <a:r>
              <a:rPr dirty="0" lang="en-GB" smtClean="0">
                <a:latin typeface="Bookman Old Style" pitchFamily="18" charset="0"/>
              </a:rPr>
              <a:t>of </a:t>
            </a:r>
            <a:r>
              <a:rPr dirty="0" lang="en-GB" err="1" smtClean="0">
                <a:latin typeface="Bookman Old Style" pitchFamily="18" charset="0"/>
              </a:rPr>
              <a:t>ayurveda</a:t>
            </a:r>
            <a:r>
              <a:rPr dirty="0" lang="en-GB" smtClean="0">
                <a:latin typeface="Bookman Old Style" pitchFamily="18" charset="0"/>
              </a:rPr>
              <a:t>. </a:t>
            </a:r>
            <a:r>
              <a:rPr dirty="0" lang="en-GB" err="1" smtClean="0">
                <a:latin typeface="Bookman Old Style" pitchFamily="18" charset="0"/>
              </a:rPr>
              <a:t>swarna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prashana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smtClean="0">
                <a:latin typeface="Bookman Old Style" pitchFamily="18" charset="0"/>
              </a:rPr>
              <a:t>means administering </a:t>
            </a:r>
            <a:r>
              <a:rPr dirty="0" lang="en-GB" err="1" smtClean="0">
                <a:latin typeface="Bookman Old Style" pitchFamily="18" charset="0"/>
              </a:rPr>
              <a:t>swarna</a:t>
            </a:r>
            <a:r>
              <a:rPr dirty="0" lang="en-GB" smtClean="0">
                <a:latin typeface="Bookman Old Style" pitchFamily="18" charset="0"/>
              </a:rPr>
              <a:t>/gold </a:t>
            </a:r>
            <a:r>
              <a:rPr dirty="0" lang="en-GB" err="1" smtClean="0">
                <a:latin typeface="Bookman Old Style" pitchFamily="18" charset="0"/>
              </a:rPr>
              <a:t>bhasma</a:t>
            </a:r>
            <a:r>
              <a:rPr dirty="0" lang="en-GB" smtClean="0">
                <a:latin typeface="Bookman Old Style" pitchFamily="18" charset="0"/>
              </a:rPr>
              <a:t> to children by mixing it in honey, ghee etc.</a:t>
            </a:r>
          </a:p>
          <a:p>
            <a:endParaRPr dirty="0" lang="en-IN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Content Placeholder 3" descr="525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" y="-1"/>
            <a:ext cx="9144001" cy="6858001"/>
          </a:xfrm>
          <a:prstGeom prst="rect"/>
        </p:spPr>
      </p:pic>
      <p:sp>
        <p:nvSpPr>
          <p:cNvPr id="1048602" name="Content Placeholder 6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p>
            <a:r>
              <a:rPr b="1" dirty="0" lang="en-GB" smtClean="0">
                <a:solidFill>
                  <a:srgbClr val="00B050"/>
                </a:solidFill>
              </a:rPr>
              <a:t>AGE GROUP:</a:t>
            </a:r>
            <a:endParaRPr dirty="0" lang="en-GB" smtClean="0">
              <a:solidFill>
                <a:srgbClr val="00B050"/>
              </a:solidFill>
            </a:endParaRPr>
          </a:p>
          <a:p>
            <a:r>
              <a:rPr b="1" dirty="0" lang="en-GB" smtClean="0"/>
              <a:t>0 to 16 </a:t>
            </a:r>
            <a:r>
              <a:rPr b="1" dirty="0" lang="en-GB" smtClean="0"/>
              <a:t>years of age.</a:t>
            </a:r>
            <a:endParaRPr dirty="0" lang="en-GB" smtClean="0"/>
          </a:p>
          <a:p>
            <a:r>
              <a:rPr b="1" dirty="0" lang="en-GB" smtClean="0">
                <a:solidFill>
                  <a:srgbClr val="00B050"/>
                </a:solidFill>
              </a:rPr>
              <a:t>METHOD:</a:t>
            </a:r>
            <a:endParaRPr dirty="0" lang="en-GB" smtClean="0">
              <a:solidFill>
                <a:srgbClr val="00B050"/>
              </a:solidFill>
            </a:endParaRPr>
          </a:p>
          <a:p>
            <a:pPr algn="just"/>
            <a:r>
              <a:rPr dirty="0" lang="en-GB" smtClean="0">
                <a:latin typeface="Bookman Old Style" pitchFamily="18" charset="0"/>
              </a:rPr>
              <a:t>Administer early in the morning in empty stomach ,facing </a:t>
            </a:r>
            <a:r>
              <a:rPr dirty="0" lang="en-GB" smtClean="0">
                <a:latin typeface="Bookman Old Style" pitchFamily="18" charset="0"/>
              </a:rPr>
              <a:t>towards </a:t>
            </a:r>
            <a:r>
              <a:rPr dirty="0" lang="en-GB" smtClean="0">
                <a:latin typeface="Bookman Old Style" pitchFamily="18" charset="0"/>
              </a:rPr>
              <a:t>east </a:t>
            </a:r>
            <a:r>
              <a:rPr dirty="0" lang="en-GB" err="1" smtClean="0">
                <a:latin typeface="Bookman Old Style" pitchFamily="18" charset="0"/>
              </a:rPr>
              <a:t>direction,mixing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swarna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bhasma</a:t>
            </a:r>
            <a:r>
              <a:rPr dirty="0" lang="en-GB" smtClean="0">
                <a:latin typeface="Bookman Old Style" pitchFamily="18" charset="0"/>
              </a:rPr>
              <a:t> with </a:t>
            </a:r>
            <a:r>
              <a:rPr dirty="0" lang="en-GB" err="1" smtClean="0">
                <a:latin typeface="Bookman Old Style" pitchFamily="18" charset="0"/>
              </a:rPr>
              <a:t>grita</a:t>
            </a:r>
            <a:r>
              <a:rPr dirty="0" lang="en-GB" smtClean="0">
                <a:latin typeface="Bookman Old Style" pitchFamily="18" charset="0"/>
              </a:rPr>
              <a:t> or honey</a:t>
            </a:r>
            <a:r>
              <a:rPr dirty="0" lang="en-GB" smtClean="0">
                <a:latin typeface="Bookman Old Style" pitchFamily="18" charset="0"/>
              </a:rPr>
              <a:t>, </a:t>
            </a:r>
            <a:r>
              <a:rPr dirty="0" lang="en-GB" err="1" smtClean="0">
                <a:latin typeface="Bookman Old Style" pitchFamily="18" charset="0"/>
              </a:rPr>
              <a:t>anudina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smtClean="0">
                <a:latin typeface="Bookman Old Style" pitchFamily="18" charset="0"/>
              </a:rPr>
              <a:t>or on </a:t>
            </a:r>
            <a:r>
              <a:rPr dirty="0" lang="en-GB" smtClean="0">
                <a:latin typeface="Bookman Old Style" pitchFamily="18" charset="0"/>
              </a:rPr>
              <a:t>the day </a:t>
            </a:r>
            <a:r>
              <a:rPr dirty="0" lang="en-GB" smtClean="0">
                <a:latin typeface="Bookman Old Style" pitchFamily="18" charset="0"/>
              </a:rPr>
              <a:t>of </a:t>
            </a:r>
            <a:r>
              <a:rPr dirty="0" lang="en-GB" err="1" smtClean="0">
                <a:latin typeface="Bookman Old Style" pitchFamily="18" charset="0"/>
              </a:rPr>
              <a:t>pushya</a:t>
            </a:r>
            <a:r>
              <a:rPr dirty="0" lang="en-GB" smtClean="0">
                <a:latin typeface="Bookman Old Style" pitchFamily="18" charset="0"/>
              </a:rPr>
              <a:t> </a:t>
            </a:r>
            <a:r>
              <a:rPr dirty="0" lang="en-GB" err="1" smtClean="0">
                <a:latin typeface="Bookman Old Style" pitchFamily="18" charset="0"/>
              </a:rPr>
              <a:t>nakshatra</a:t>
            </a:r>
            <a:r>
              <a:rPr dirty="0" lang="en-GB" smtClean="0"/>
              <a:t>.</a:t>
            </a:r>
          </a:p>
          <a:p>
            <a:endParaRPr dirty="0" lang="en-IN"/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hp</dc:creator>
  <cp:lastModifiedBy>asus</cp:lastModifiedBy>
  <dcterms:created xsi:type="dcterms:W3CDTF">2006-08-15T13:00:00Z</dcterms:created>
  <dcterms:modified xsi:type="dcterms:W3CDTF">2020-03-28T08:40:28Z</dcterms:modified>
</cp:coreProperties>
</file>