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EBA6-544E-4DCA-8705-71A9E1FFEB43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6E30-7C32-499C-B5BA-05EBEE63DA6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F4BAA-1D00-41F6-A4FF-C192D807B8A1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1CDAD-1DB4-4979-B344-E2C4E198ED7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1CDAD-1DB4-4979-B344-E2C4E198ED7C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3CAE-D424-45D0-8B27-82E6E1EE4B2C}" type="datetime1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534-35F5-4CBE-99DE-30562EBC5BA1}" type="datetime1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321D-3634-44F2-87D2-1E4391A8F720}" type="datetime1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F50F-6237-48AA-8077-420780F6EF66}" type="datetime1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D8D3-544C-45BA-819D-2CF3B56A37C4}" type="datetime1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673C-3390-483B-A01F-D5433FF3E074}" type="datetime1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FF1-6A29-4B16-A299-F8FAC0EF0BAC}" type="datetime1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701-2FB7-4DC0-AEBA-8DDF780C7BEA}" type="datetime1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684C-5558-487D-B6AF-F3B6CF458DB5}" type="datetime1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28F5-E6ED-4FD3-AB50-04F3EDACCCD5}" type="datetime1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0A02-D090-4EBD-88D4-D4EFA0DE78F5}" type="datetime1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275B-1E6B-4DFA-B8DA-C222556C3F66}" type="datetime1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SMVVS RKM AMC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rsightmatters.com/conditions/macular-degener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Footlight MT Light" pitchFamily="18" charset="0"/>
              </a:rPr>
              <a:t>Digital  Eye Strain</a:t>
            </a:r>
            <a:endParaRPr lang="en-IN" sz="8000" b="1" dirty="0">
              <a:latin typeface="Footlight MT Ligh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2895600"/>
            <a:ext cx="6477000" cy="2895600"/>
          </a:xfrm>
          <a:solidFill>
            <a:schemeClr val="bg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N" sz="4000" b="1" i="1" dirty="0" smtClean="0">
                <a:latin typeface="Cambria" pitchFamily="18" charset="0"/>
                <a:ea typeface="Cambria" pitchFamily="18" charset="0"/>
              </a:rPr>
              <a:t>	</a:t>
            </a:r>
          </a:p>
          <a:p>
            <a:pPr>
              <a:buNone/>
            </a:pPr>
            <a:endParaRPr lang="en-IN" sz="4000" b="1" i="1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en-IN" sz="4000" b="1" i="1" dirty="0" smtClean="0">
              <a:latin typeface="Cambria" pitchFamily="18" charset="0"/>
              <a:ea typeface="Cambria" pitchFamily="18" charset="0"/>
            </a:endParaRPr>
          </a:p>
          <a:p>
            <a:pPr algn="ctr">
              <a:buNone/>
            </a:pPr>
            <a:r>
              <a:rPr lang="en-IN" sz="4000" b="1" i="1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en-IN" sz="12800" b="1" i="1" dirty="0" smtClean="0">
                <a:latin typeface="Cambria" pitchFamily="18" charset="0"/>
                <a:ea typeface="Cambria" pitchFamily="18" charset="0"/>
              </a:rPr>
              <a:t>Dr. A M </a:t>
            </a:r>
            <a:r>
              <a:rPr lang="en-IN" sz="12800" b="1" i="1" dirty="0" err="1" smtClean="0">
                <a:latin typeface="Cambria" pitchFamily="18" charset="0"/>
                <a:ea typeface="Cambria" pitchFamily="18" charset="0"/>
              </a:rPr>
              <a:t>Madni</a:t>
            </a:r>
            <a:r>
              <a:rPr lang="en-IN" sz="12800" b="1" i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IN" sz="12800" b="1" i="1" dirty="0" smtClean="0">
                <a:latin typeface="Cambria" pitchFamily="18" charset="0"/>
                <a:ea typeface="Cambria" pitchFamily="18" charset="0"/>
              </a:rPr>
            </a:br>
            <a:r>
              <a:rPr lang="en-IN" sz="11200" i="1" dirty="0" smtClean="0">
                <a:latin typeface="Cambria" pitchFamily="18" charset="0"/>
                <a:ea typeface="Cambria" pitchFamily="18" charset="0"/>
              </a:rPr>
              <a:t>Associate professor</a:t>
            </a:r>
            <a:br>
              <a:rPr lang="en-IN" sz="112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11200" i="1" dirty="0" smtClean="0">
                <a:latin typeface="Cambria" pitchFamily="18" charset="0"/>
                <a:ea typeface="Cambria" pitchFamily="18" charset="0"/>
              </a:rPr>
              <a:t>Dept of </a:t>
            </a:r>
            <a:r>
              <a:rPr lang="en-IN" sz="11200" i="1" dirty="0" err="1" smtClean="0">
                <a:latin typeface="Cambria" pitchFamily="18" charset="0"/>
                <a:ea typeface="Cambria" pitchFamily="18" charset="0"/>
              </a:rPr>
              <a:t>Shalakya</a:t>
            </a:r>
            <a:r>
              <a:rPr lang="en-IN" sz="112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IN" sz="11200" i="1" dirty="0" err="1" smtClean="0">
                <a:latin typeface="Cambria" pitchFamily="18" charset="0"/>
                <a:ea typeface="Cambria" pitchFamily="18" charset="0"/>
              </a:rPr>
              <a:t>Tantra</a:t>
            </a:r>
            <a:r>
              <a:rPr lang="en-IN" sz="11200" i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IN" sz="112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11200" i="1" dirty="0" smtClean="0">
                <a:latin typeface="Cambria" pitchFamily="18" charset="0"/>
                <a:ea typeface="Cambria" pitchFamily="18" charset="0"/>
              </a:rPr>
              <a:t>SMVVS RKM AMC, H &amp; PG RC</a:t>
            </a:r>
            <a:br>
              <a:rPr lang="en-IN" sz="112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11200" i="1" dirty="0" err="1" smtClean="0">
                <a:latin typeface="Cambria" pitchFamily="18" charset="0"/>
                <a:ea typeface="Cambria" pitchFamily="18" charset="0"/>
              </a:rPr>
              <a:t>Vijayapur</a:t>
            </a:r>
            <a:endParaRPr lang="en-IN" sz="11200" dirty="0" smtClean="0"/>
          </a:p>
          <a:p>
            <a:endParaRPr lang="en-IN" sz="1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IN" sz="4000" dirty="0" smtClean="0"/>
              <a:t>WHAT IS BLUE LIGHT?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	The band of blue-violet light considered potentially most harmful to retinal cells ranges from 415 to 455 nm.</a:t>
            </a:r>
            <a:endParaRPr lang="en-IN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 Light that appears white can have a large blue light component, exposing  the eye to hidden spikes in intensity at wavelengths within the blue portion of the spectrum. these wavelengths range from 380 to 500 (nm).</a:t>
            </a:r>
            <a:endParaRPr lang="en-IN" dirty="0"/>
          </a:p>
        </p:txBody>
      </p:sp>
      <p:pic>
        <p:nvPicPr>
          <p:cNvPr id="2050" name="Picture 2" descr="D:\Users\Anees\Desktop\jh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19400"/>
            <a:ext cx="7029450" cy="13335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 smtClean="0">
                <a:latin typeface="Georgia" pitchFamily="18" charset="0"/>
              </a:rPr>
              <a:t>Blue Light Impact On The Eye:</a:t>
            </a:r>
          </a:p>
          <a:p>
            <a:pPr>
              <a:buNone/>
            </a:pPr>
            <a:r>
              <a:rPr lang="en-IN" sz="2400" dirty="0" smtClean="0">
                <a:latin typeface="Georgia" pitchFamily="18" charset="0"/>
              </a:rPr>
              <a:t> 	</a:t>
            </a:r>
          </a:p>
          <a:p>
            <a:pPr>
              <a:buNone/>
            </a:pPr>
            <a:r>
              <a:rPr lang="en-IN" sz="2400" dirty="0" smtClean="0">
                <a:latin typeface="Georgia" pitchFamily="18" charset="0"/>
              </a:rPr>
              <a:t>	Emerging Research suggests that it may be related to increased incident of retinal cells oxidation &amp; Age related macular degeneration &amp; Cataract</a:t>
            </a:r>
            <a:endParaRPr lang="en-IN" sz="2400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How to avoid ?</a:t>
            </a:r>
            <a:endParaRPr lang="en-US" b="1" dirty="0" smtClean="0">
              <a:latin typeface="Gungsuh" pitchFamily="18" charset="-127"/>
              <a:ea typeface="Gungsuh" pitchFamily="18" charset="-127"/>
              <a:cs typeface="Kokil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029200" cy="4724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 smtClean="0"/>
              <a:t>1. Get an Eye Exam</a:t>
            </a:r>
          </a:p>
          <a:p>
            <a:endParaRPr lang="en-IN" sz="2400" dirty="0" smtClean="0"/>
          </a:p>
          <a:p>
            <a:r>
              <a:rPr lang="en-IN" sz="2400" dirty="0" smtClean="0"/>
              <a:t>Any underlying visual or ocular problem will </a:t>
            </a:r>
          </a:p>
          <a:p>
            <a:pPr>
              <a:buNone/>
            </a:pPr>
            <a:r>
              <a:rPr lang="en-IN" sz="2400" dirty="0" smtClean="0"/>
              <a:t>	exaggerate the digital eye strain</a:t>
            </a:r>
          </a:p>
          <a:p>
            <a:r>
              <a:rPr lang="en-IN" sz="2400" dirty="0" smtClean="0"/>
              <a:t> Correct any refractive error: </a:t>
            </a:r>
          </a:p>
          <a:p>
            <a:pPr>
              <a:buNone/>
            </a:pPr>
            <a:r>
              <a:rPr lang="en-IN" sz="2400" dirty="0" smtClean="0"/>
              <a:t>	myopia, </a:t>
            </a:r>
            <a:r>
              <a:rPr lang="en-IN" sz="2400" dirty="0" err="1" smtClean="0"/>
              <a:t>hypermetropia</a:t>
            </a:r>
            <a:r>
              <a:rPr lang="en-IN" sz="2400" dirty="0" smtClean="0"/>
              <a:t>, or astigmatism.</a:t>
            </a:r>
          </a:p>
        </p:txBody>
      </p:sp>
      <p:pic>
        <p:nvPicPr>
          <p:cNvPr id="5122" name="Picture 2" descr="D:\Users\Anees\Desktop\Eye-Checkup-864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4787"/>
            <a:ext cx="3505200" cy="235761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781800" cy="5135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2. </a:t>
            </a:r>
            <a:r>
              <a:rPr lang="en-IN" sz="4000" b="1" dirty="0" smtClean="0"/>
              <a:t>Use Proper Lighting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  When you use a computer, your ambient lighting should be about half as bright as that typically found in most offices.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	Eliminate Exterior Light by: </a:t>
            </a:r>
          </a:p>
          <a:p>
            <a:pPr>
              <a:buNone/>
            </a:pPr>
            <a:r>
              <a:rPr lang="en-IN" dirty="0" smtClean="0"/>
              <a:t>	closing drapes, shades or blinds.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	Reduce Interior Lighting by using fewer or lower intensity light bulbs or tubes.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	If possible, position your computer monitor or screen so Windows are to the side, &amp; not in front or behind it.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5105400" cy="5867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sz="4500" b="1" dirty="0" smtClean="0"/>
              <a:t>3. Minimize Glare</a:t>
            </a:r>
          </a:p>
          <a:p>
            <a:pPr>
              <a:buNone/>
            </a:pPr>
            <a:endParaRPr lang="en-IN" sz="4500" b="1" dirty="0" smtClean="0"/>
          </a:p>
          <a:p>
            <a:pPr>
              <a:buNone/>
            </a:pPr>
            <a:r>
              <a:rPr lang="en-IN" dirty="0" smtClean="0"/>
              <a:t>If you wear glasses, choose lenses with:</a:t>
            </a:r>
          </a:p>
          <a:p>
            <a:pPr>
              <a:buNone/>
            </a:pPr>
            <a:r>
              <a:rPr lang="en-IN" dirty="0" smtClean="0"/>
              <a:t>- anti-reflective (AR) , </a:t>
            </a:r>
          </a:p>
          <a:p>
            <a:pPr>
              <a:buNone/>
            </a:pPr>
            <a:r>
              <a:rPr lang="en-IN" dirty="0" smtClean="0"/>
              <a:t>- &amp; amber - yellow coating.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This minimizing the amount of light </a:t>
            </a:r>
          </a:p>
          <a:p>
            <a:pPr>
              <a:buNone/>
            </a:pPr>
            <a:r>
              <a:rPr lang="en-IN" dirty="0" smtClean="0"/>
              <a:t>reflecting off the front and back surfaces </a:t>
            </a:r>
          </a:p>
          <a:p>
            <a:pPr>
              <a:buNone/>
            </a:pPr>
            <a:r>
              <a:rPr lang="en-IN" dirty="0" smtClean="0"/>
              <a:t>of your eyeglass lenses. &amp; block the </a:t>
            </a:r>
          </a:p>
          <a:p>
            <a:pPr>
              <a:buNone/>
            </a:pPr>
            <a:r>
              <a:rPr lang="en-IN" dirty="0" smtClean="0"/>
              <a:t>excess blue light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Glare on walls and finished surfaces, &amp; also on your computer screen can </a:t>
            </a:r>
          </a:p>
          <a:p>
            <a:pPr>
              <a:buNone/>
            </a:pPr>
            <a:r>
              <a:rPr lang="en-IN" dirty="0" smtClean="0"/>
              <a:t>cause computer eye strain.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Use anti-glare screen on your monitor and, if possible, paint bright white walls a </a:t>
            </a:r>
          </a:p>
          <a:p>
            <a:pPr>
              <a:buNone/>
            </a:pPr>
            <a:r>
              <a:rPr lang="en-IN" dirty="0" smtClean="0"/>
              <a:t>darker </a:t>
            </a:r>
            <a:r>
              <a:rPr lang="en-IN" dirty="0" err="1" smtClean="0"/>
              <a:t>color</a:t>
            </a:r>
            <a:r>
              <a:rPr lang="en-IN" dirty="0" smtClean="0"/>
              <a:t> with a matte finish &amp; cover the windows</a:t>
            </a:r>
            <a:endParaRPr lang="en-IN" dirty="0"/>
          </a:p>
        </p:txBody>
      </p:sp>
      <p:pic>
        <p:nvPicPr>
          <p:cNvPr id="6147" name="Picture 3" descr="D:\Users\Anees\Desktop\0873959001543414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133600" cy="2133600"/>
          </a:xfrm>
          <a:prstGeom prst="rect">
            <a:avLst/>
          </a:prstGeom>
          <a:noFill/>
        </p:spPr>
      </p:pic>
      <p:pic>
        <p:nvPicPr>
          <p:cNvPr id="6148" name="Picture 4" descr="D:\Users\Anees\Desktop\Pixel_2_Xl_2_9089b2fa8cd7450a981fb22e4de607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3272455" cy="2743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181600" cy="5287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sz="4400" b="1" dirty="0" smtClean="0"/>
              <a:t>4. Upgrade your display:</a:t>
            </a:r>
          </a:p>
          <a:p>
            <a:pPr>
              <a:buNone/>
            </a:pPr>
            <a:endParaRPr lang="en-IN" sz="4400" b="1" dirty="0" smtClean="0"/>
          </a:p>
          <a:p>
            <a:pPr>
              <a:buNone/>
            </a:pPr>
            <a:r>
              <a:rPr lang="en-IN" dirty="0" smtClean="0"/>
              <a:t>• LED &amp; LCD screens are easier on the eyes and usually have an anti-reflective surface.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Old-fashioned CRT screens can cause a noticeable "flicker" of images, which is a major cause of computer eye strain especially when refresh rate &lt;75hz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When choosing a new flat panel display, select a screen with the highest resolution possible.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Flicker is not an issue with LCD screens.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Finally, choose a relatively large display.</a:t>
            </a:r>
            <a:endParaRPr lang="en-IN" dirty="0"/>
          </a:p>
        </p:txBody>
      </p:sp>
      <p:pic>
        <p:nvPicPr>
          <p:cNvPr id="7170" name="Picture 2" descr="D:\Users\Anees\Desktop\CRT-vs-LCD-monitor-cfe0b6f375b542928baf22a0478a57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637396" cy="198463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599"/>
            <a:ext cx="5334000" cy="525780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sz="4500" b="1" dirty="0" smtClean="0"/>
              <a:t>5. Adjust Your Device Display Settings.</a:t>
            </a:r>
          </a:p>
          <a:p>
            <a:pPr>
              <a:buNone/>
            </a:pPr>
            <a:endParaRPr lang="en-IN" sz="4000" b="1" dirty="0" smtClean="0"/>
          </a:p>
          <a:p>
            <a:pPr>
              <a:buNone/>
            </a:pPr>
            <a:r>
              <a:rPr lang="en-IN" dirty="0" smtClean="0"/>
              <a:t>• 	Adjust the Brightness your display so it's approximately the same as the brightness of your surrounding workstation.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	As a test, look at the white background of a Web page. If it looks like a light source, it's too bright. If it seems dull and gray, it may be too dark.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Adjust the text size and contrast for comfort, especially when reading or composing long documents.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• 	Usually, black print on a white background is the best combination for comfort</a:t>
            </a:r>
            <a:endParaRPr lang="en-IN" dirty="0"/>
          </a:p>
        </p:txBody>
      </p:sp>
      <p:pic>
        <p:nvPicPr>
          <p:cNvPr id="8195" name="Picture 3" descr="D:\Users\Anees\Desktop\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04950"/>
            <a:ext cx="3209925" cy="34480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50292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 smtClean="0">
                <a:latin typeface="Cambria" pitchFamily="18" charset="0"/>
              </a:rPr>
              <a:t>6. Blink more often.</a:t>
            </a:r>
            <a:endParaRPr lang="en-IN" sz="1850" b="1" dirty="0" smtClean="0">
              <a:latin typeface="Cambria" pitchFamily="18" charset="0"/>
            </a:endParaRPr>
          </a:p>
          <a:p>
            <a:pPr>
              <a:buNone/>
            </a:pPr>
            <a:endParaRPr lang="en-IN" sz="1850" dirty="0" smtClean="0">
              <a:latin typeface="Cambria" pitchFamily="18" charset="0"/>
            </a:endParaRP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 Blinking is very important when working at a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computer; blinking moistens eyes to prevent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dryness and irritation.</a:t>
            </a:r>
          </a:p>
          <a:p>
            <a:pPr>
              <a:buNone/>
            </a:pPr>
            <a:endParaRPr lang="en-IN" sz="1850" dirty="0" smtClean="0">
              <a:latin typeface="Cambria" pitchFamily="18" charset="0"/>
            </a:endParaRP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When working at a computer, blink rate is less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In frequency &amp; in amplitude, about one-third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the normal rate with only partial lid closures,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according to studies.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	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Tears coating the eye evaporate more rapidly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during long non-blinking phases &amp; this will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exaggerate dry eye symptoms.</a:t>
            </a:r>
          </a:p>
          <a:p>
            <a:pPr>
              <a:buNone/>
            </a:pPr>
            <a:endParaRPr lang="en-IN" sz="1850" dirty="0" smtClean="0">
              <a:latin typeface="Cambria" pitchFamily="18" charset="0"/>
            </a:endParaRP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 If there is any dry eye symptoms, </a:t>
            </a:r>
          </a:p>
          <a:p>
            <a:pPr>
              <a:buNone/>
            </a:pPr>
            <a:r>
              <a:rPr lang="en-IN" sz="1850" dirty="0" smtClean="0">
                <a:latin typeface="Cambria" pitchFamily="18" charset="0"/>
              </a:rPr>
              <a:t>artificial tear eye drops can be prescribed</a:t>
            </a:r>
            <a:r>
              <a:rPr lang="en-IN" sz="1850" dirty="0" smtClean="0"/>
              <a:t>.</a:t>
            </a:r>
            <a:endParaRPr lang="en-IN" sz="1850" dirty="0"/>
          </a:p>
        </p:txBody>
      </p:sp>
      <p:pic>
        <p:nvPicPr>
          <p:cNvPr id="1026" name="Picture 2" descr="D:\Users\Anees\Desktop\sour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64301"/>
            <a:ext cx="3810000" cy="18360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latin typeface="Arial Narrow" pitchFamily="34" charset="0"/>
              </a:rPr>
              <a:t>7. Exercise your eyes</a:t>
            </a:r>
            <a:endParaRPr lang="en-IN" sz="3200" dirty="0">
              <a:latin typeface="Arial Narrow" pitchFamily="34" charset="0"/>
            </a:endParaRPr>
          </a:p>
        </p:txBody>
      </p:sp>
      <p:pic>
        <p:nvPicPr>
          <p:cNvPr id="10244" name="Picture 4" descr="D:\Users\Anees\Desktop\20-20-20-ru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43856"/>
            <a:ext cx="7620000" cy="44386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Electronic gadgets have become an integral part of our lives</a:t>
            </a:r>
            <a:br>
              <a:rPr lang="en-US" sz="2800" dirty="0" smtClean="0">
                <a:latin typeface="Arial Narrow" pitchFamily="34" charset="0"/>
              </a:rPr>
            </a:br>
            <a:endParaRPr lang="en-IN" sz="2800" dirty="0">
              <a:latin typeface="Arial Narrow" pitchFamily="34" charset="0"/>
            </a:endParaRPr>
          </a:p>
        </p:txBody>
      </p:sp>
      <p:pic>
        <p:nvPicPr>
          <p:cNvPr id="3077" name="Picture 5" descr="D:\Users\Anees\Desktop\electronics-1516519429-359619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905500" cy="379639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sz="4000" b="1" dirty="0" smtClean="0"/>
              <a:t>8. Take frequent breaks.</a:t>
            </a:r>
          </a:p>
          <a:p>
            <a:pPr>
              <a:buNone/>
            </a:pPr>
            <a:endParaRPr lang="en-IN" sz="3300" b="1" dirty="0" smtClean="0"/>
          </a:p>
          <a:p>
            <a:pPr>
              <a:buNone/>
            </a:pPr>
            <a:r>
              <a:rPr lang="en-IN" dirty="0" smtClean="0"/>
              <a:t> To reduce your risk for computer </a:t>
            </a:r>
          </a:p>
          <a:p>
            <a:pPr>
              <a:buNone/>
            </a:pPr>
            <a:r>
              <a:rPr lang="en-IN" dirty="0" smtClean="0"/>
              <a:t>vision syndrome and neck, back and </a:t>
            </a:r>
          </a:p>
          <a:p>
            <a:pPr>
              <a:buNone/>
            </a:pPr>
            <a:r>
              <a:rPr lang="en-IN" dirty="0" smtClean="0"/>
              <a:t>shoulder pain, Take Frequent Breaks </a:t>
            </a:r>
          </a:p>
          <a:p>
            <a:pPr>
              <a:buNone/>
            </a:pPr>
            <a:r>
              <a:rPr lang="en-IN" dirty="0" smtClean="0"/>
              <a:t>during your computer work day.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During your computer breaks, </a:t>
            </a:r>
          </a:p>
          <a:p>
            <a:pPr>
              <a:buNone/>
            </a:pPr>
            <a:r>
              <a:rPr lang="en-IN" dirty="0" smtClean="0"/>
              <a:t>stand up, move around and stretch</a:t>
            </a:r>
          </a:p>
          <a:p>
            <a:pPr>
              <a:buNone/>
            </a:pPr>
            <a:r>
              <a:rPr lang="en-IN" dirty="0" smtClean="0"/>
              <a:t>your arms, legs, back, neck and </a:t>
            </a:r>
          </a:p>
          <a:p>
            <a:pPr>
              <a:buNone/>
            </a:pPr>
            <a:r>
              <a:rPr lang="en-IN" dirty="0" smtClean="0"/>
              <a:t>shoulders to reduce tension and </a:t>
            </a:r>
          </a:p>
          <a:p>
            <a:pPr>
              <a:buNone/>
            </a:pPr>
            <a:r>
              <a:rPr lang="en-IN" dirty="0" smtClean="0"/>
              <a:t>muscle fatigue.</a:t>
            </a:r>
            <a:endParaRPr lang="en-IN" dirty="0"/>
          </a:p>
        </p:txBody>
      </p:sp>
      <p:pic>
        <p:nvPicPr>
          <p:cNvPr id="11268" name="Picture 4" descr="D:\Users\Anees\Desktop\workday_stretches_hea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390997" cy="2209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724400" cy="55927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sz="4500" b="1" dirty="0" smtClean="0">
                <a:latin typeface="Cambria" pitchFamily="18" charset="0"/>
                <a:cs typeface="Kokila" pitchFamily="34" charset="0"/>
              </a:rPr>
              <a:t>9. Modify your workstation</a:t>
            </a:r>
          </a:p>
          <a:p>
            <a:pPr>
              <a:buNone/>
            </a:pPr>
            <a:endParaRPr lang="en-IN" dirty="0" smtClean="0">
              <a:latin typeface="Cambria" pitchFamily="18" charset="0"/>
              <a:cs typeface="Kokila" pitchFamily="34" charset="0"/>
            </a:endParaRP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• Improper posture during computer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work also contributes to computer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vision syndrome. Adjust your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workstation and chair to the correct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height.</a:t>
            </a:r>
          </a:p>
          <a:p>
            <a:pPr>
              <a:buNone/>
            </a:pPr>
            <a:endParaRPr lang="en-IN" dirty="0" smtClean="0">
              <a:latin typeface="Cambria" pitchFamily="18" charset="0"/>
              <a:cs typeface="Kokila" pitchFamily="34" charset="0"/>
            </a:endParaRP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• Purchase Ergonomic furniture to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enable you to position your computer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screen 20 to 24 inches from your eyes. </a:t>
            </a:r>
          </a:p>
          <a:p>
            <a:pPr>
              <a:buNone/>
            </a:pPr>
            <a:endParaRPr lang="en-IN" dirty="0" smtClean="0">
              <a:latin typeface="Cambria" pitchFamily="18" charset="0"/>
              <a:cs typeface="Kokila" pitchFamily="34" charset="0"/>
            </a:endParaRP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• The </a:t>
            </a:r>
            <a:r>
              <a:rPr lang="en-IN" dirty="0" err="1" smtClean="0">
                <a:latin typeface="Cambria" pitchFamily="18" charset="0"/>
                <a:cs typeface="Kokila" pitchFamily="34" charset="0"/>
              </a:rPr>
              <a:t>center</a:t>
            </a:r>
            <a:r>
              <a:rPr lang="en-IN" dirty="0" smtClean="0">
                <a:latin typeface="Cambria" pitchFamily="18" charset="0"/>
                <a:cs typeface="Kokila" pitchFamily="34" charset="0"/>
              </a:rPr>
              <a:t> of your screen should be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about 10 to 15 degrees below your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eyes for comfortable positioning of </a:t>
            </a:r>
          </a:p>
          <a:p>
            <a:pPr>
              <a:buNone/>
            </a:pPr>
            <a:r>
              <a:rPr lang="en-IN" dirty="0" smtClean="0">
                <a:latin typeface="Cambria" pitchFamily="18" charset="0"/>
                <a:cs typeface="Kokila" pitchFamily="34" charset="0"/>
              </a:rPr>
              <a:t>your head and neck.</a:t>
            </a:r>
          </a:p>
          <a:p>
            <a:pPr>
              <a:buNone/>
            </a:pPr>
            <a:endParaRPr lang="en-IN" dirty="0">
              <a:latin typeface="Cambria" pitchFamily="18" charset="0"/>
              <a:cs typeface="Kokila" pitchFamily="34" charset="0"/>
            </a:endParaRPr>
          </a:p>
        </p:txBody>
      </p:sp>
      <p:pic>
        <p:nvPicPr>
          <p:cNvPr id="12290" name="Picture 2" descr="D:\Users\Anees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249" y="1295400"/>
            <a:ext cx="3385865" cy="3352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4953000" cy="3733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4000" b="1" dirty="0" smtClean="0"/>
              <a:t>10. Don’t Over Use Your </a:t>
            </a:r>
          </a:p>
          <a:p>
            <a:pPr>
              <a:buNone/>
            </a:pPr>
            <a:r>
              <a:rPr lang="en-IN" sz="4000" b="1" dirty="0" smtClean="0"/>
              <a:t>	  Digital Devices</a:t>
            </a:r>
          </a:p>
          <a:p>
            <a:pPr>
              <a:buNone/>
            </a:pPr>
            <a:endParaRPr lang="en-IN" b="1" dirty="0" smtClean="0"/>
          </a:p>
          <a:p>
            <a:pPr lvl="1">
              <a:buNone/>
            </a:pPr>
            <a:r>
              <a:rPr lang="en-IN" dirty="0" smtClean="0"/>
              <a:t> If you can, Avoid using it </a:t>
            </a:r>
          </a:p>
          <a:p>
            <a:pPr lvl="1">
              <a:buNone/>
            </a:pPr>
            <a:r>
              <a:rPr lang="en-IN" dirty="0" smtClean="0"/>
              <a:t>during the last hour before </a:t>
            </a:r>
          </a:p>
          <a:p>
            <a:pPr lvl="1">
              <a:buNone/>
            </a:pPr>
            <a:r>
              <a:rPr lang="en-IN" dirty="0" smtClean="0"/>
              <a:t>sleeping at Night.</a:t>
            </a:r>
          </a:p>
          <a:p>
            <a:pPr>
              <a:buNone/>
            </a:pPr>
            <a:endParaRPr lang="en-IN" dirty="0" smtClean="0"/>
          </a:p>
          <a:p>
            <a:pPr lvl="1">
              <a:buNone/>
            </a:pPr>
            <a:r>
              <a:rPr lang="en-IN" dirty="0" smtClean="0"/>
              <a:t>Try reading from Books instead </a:t>
            </a:r>
          </a:p>
          <a:p>
            <a:pPr lvl="1">
              <a:buNone/>
            </a:pPr>
            <a:r>
              <a:rPr lang="en-IN" dirty="0" smtClean="0"/>
              <a:t>of the digital screen when </a:t>
            </a:r>
          </a:p>
          <a:p>
            <a:pPr lvl="1">
              <a:buNone/>
            </a:pPr>
            <a:r>
              <a:rPr lang="en-IN" dirty="0" smtClean="0"/>
              <a:t>possible.</a:t>
            </a:r>
            <a:endParaRPr lang="en-IN" dirty="0"/>
          </a:p>
        </p:txBody>
      </p:sp>
      <p:pic>
        <p:nvPicPr>
          <p:cNvPr id="13314" name="Picture 2" descr="D:\Users\Anees\Desktop\24018780-two-3d-guys-one-watching-tv-and-the-other-reading-a-book-with-stacks-of-books-in-front-of-h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14450"/>
            <a:ext cx="4343400" cy="32575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9455" y="2967335"/>
            <a:ext cx="3605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Thank you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eeee\img\slide-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9600" y="1509554"/>
            <a:ext cx="10281254" cy="39768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810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Edwardian Script ITC" pitchFamily="66" charset="0"/>
              </a:rPr>
              <a:t>Thank  you</a:t>
            </a:r>
            <a:endParaRPr lang="en-IN" sz="2000" b="1" dirty="0">
              <a:latin typeface="Edwardian Script ITC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724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>
                <a:latin typeface="Cambria" pitchFamily="18" charset="0"/>
              </a:rPr>
              <a:t>	On average, we spend about five hours daily browsing the internet and using apps. When you add all this screen time to a full day’s work in front of a computer, it is not difficult to conclude that we are addicted to technology.</a:t>
            </a:r>
            <a:endParaRPr lang="en-IN" sz="2400" dirty="0">
              <a:latin typeface="Cambria" pitchFamily="18" charset="0"/>
            </a:endParaRPr>
          </a:p>
        </p:txBody>
      </p:sp>
      <p:pic>
        <p:nvPicPr>
          <p:cNvPr id="4098" name="Picture 2" descr="D:\Users\Anees\Desktop\business-person-working-at-office-desk-wearing-smart-watch-FYHA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429000" cy="248470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3641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dirty="0" smtClean="0"/>
              <a:t>	</a:t>
            </a:r>
            <a:r>
              <a:rPr lang="en-IN" sz="2400" b="1" dirty="0" smtClean="0">
                <a:latin typeface="Cambria" pitchFamily="18" charset="0"/>
              </a:rPr>
              <a:t>Do you feel any of this symptoms while using </a:t>
            </a:r>
          </a:p>
          <a:p>
            <a:pPr>
              <a:buNone/>
            </a:pPr>
            <a:r>
              <a:rPr lang="en-IN" sz="2400" b="1" dirty="0" smtClean="0">
                <a:latin typeface="Cambria" pitchFamily="18" charset="0"/>
              </a:rPr>
              <a:t>	your digital device:</a:t>
            </a:r>
          </a:p>
          <a:p>
            <a:pPr>
              <a:buNone/>
            </a:pPr>
            <a:endParaRPr lang="en-IN" sz="2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en-IN" sz="2200" dirty="0" smtClean="0">
                <a:latin typeface="Cambria" pitchFamily="18" charset="0"/>
              </a:rPr>
              <a:t>	• Eyestrain</a:t>
            </a:r>
          </a:p>
          <a:p>
            <a:pPr>
              <a:buNone/>
            </a:pPr>
            <a:r>
              <a:rPr lang="en-IN" sz="2200" dirty="0" smtClean="0">
                <a:latin typeface="Cambria" pitchFamily="18" charset="0"/>
              </a:rPr>
              <a:t>	• Headaches</a:t>
            </a:r>
          </a:p>
          <a:p>
            <a:pPr>
              <a:buNone/>
            </a:pPr>
            <a:r>
              <a:rPr lang="en-IN" sz="2200" dirty="0" smtClean="0">
                <a:latin typeface="Cambria" pitchFamily="18" charset="0"/>
              </a:rPr>
              <a:t>	• Blurred vision</a:t>
            </a:r>
          </a:p>
          <a:p>
            <a:pPr>
              <a:buNone/>
            </a:pPr>
            <a:r>
              <a:rPr lang="en-IN" sz="2200" dirty="0" smtClean="0">
                <a:latin typeface="Cambria" pitchFamily="18" charset="0"/>
              </a:rPr>
              <a:t>	• Dry eye</a:t>
            </a:r>
          </a:p>
          <a:p>
            <a:pPr>
              <a:buNone/>
            </a:pPr>
            <a:r>
              <a:rPr lang="en-IN" sz="2200" dirty="0" smtClean="0">
                <a:latin typeface="Cambria" pitchFamily="18" charset="0"/>
              </a:rPr>
              <a:t>	• Neck and shoulder pain</a:t>
            </a:r>
          </a:p>
          <a:p>
            <a:endParaRPr lang="en-US" dirty="0" smtClean="0"/>
          </a:p>
          <a:p>
            <a:pPr>
              <a:buNone/>
            </a:pPr>
            <a:r>
              <a:rPr lang="en-IN" sz="2400" dirty="0" smtClean="0">
                <a:latin typeface="Georgia" pitchFamily="18" charset="0"/>
              </a:rPr>
              <a:t>IF YOUR ANSWER IS (YES), </a:t>
            </a:r>
          </a:p>
          <a:p>
            <a:pPr>
              <a:buNone/>
            </a:pPr>
            <a:r>
              <a:rPr lang="en-IN" sz="2400" dirty="0" smtClean="0">
                <a:latin typeface="Georgia" pitchFamily="18" charset="0"/>
              </a:rPr>
              <a:t> You may be suffering from DIGITAL EYE STRAIN </a:t>
            </a:r>
          </a:p>
          <a:p>
            <a:pPr>
              <a:buNone/>
            </a:pPr>
            <a:r>
              <a:rPr lang="en-IN" sz="2400" dirty="0" smtClean="0">
                <a:latin typeface="Georgia" pitchFamily="18" charset="0"/>
              </a:rPr>
              <a:t>  or  COMPUTER VISION SYNDROME</a:t>
            </a:r>
            <a:endParaRPr lang="en-IN" sz="2400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516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■ Whether you use a computer for work or at home (or both), you’re more than likely spending at least 2 hours at a time staring at the screen.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■ Computers and smart digital devices, have bought so much enrichment into our lives as well as increased productivity.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■ The problem is that This digital age has come to put a greater stress on our eyes.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■ Our eyes can’t tolerate such close activity for hours, and as a result, Computer Vision Syndrome or digital Eye Strain has become a very common complaint.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4267200" cy="5516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3300" b="1" dirty="0" smtClean="0"/>
              <a:t>Definition:</a:t>
            </a:r>
            <a:r>
              <a:rPr lang="en-IN" sz="2800" b="1" dirty="0" smtClean="0"/>
              <a:t>	</a:t>
            </a:r>
          </a:p>
          <a:p>
            <a:pPr>
              <a:buNone/>
            </a:pPr>
            <a:r>
              <a:rPr lang="en-IN" sz="2800" b="1" dirty="0" smtClean="0"/>
              <a:t>Computer Vision Syndrome</a:t>
            </a:r>
            <a:r>
              <a:rPr lang="en-IN" sz="2400" dirty="0" smtClean="0"/>
              <a:t>,</a:t>
            </a:r>
          </a:p>
          <a:p>
            <a:pPr>
              <a:buNone/>
            </a:pPr>
            <a:r>
              <a:rPr lang="en-IN" sz="2400" dirty="0" smtClean="0"/>
              <a:t> also referred to as Digital Eye </a:t>
            </a:r>
          </a:p>
          <a:p>
            <a:pPr>
              <a:buNone/>
            </a:pPr>
            <a:r>
              <a:rPr lang="en-IN" sz="2400" dirty="0" smtClean="0"/>
              <a:t>Strain is the physical eye discomfort</a:t>
            </a:r>
          </a:p>
          <a:p>
            <a:pPr>
              <a:buNone/>
            </a:pPr>
            <a:r>
              <a:rPr lang="en-IN" sz="2400" dirty="0" smtClean="0"/>
              <a:t> after two or more hours in front of </a:t>
            </a:r>
          </a:p>
          <a:p>
            <a:pPr>
              <a:buNone/>
            </a:pPr>
            <a:r>
              <a:rPr lang="en-IN" sz="2400" dirty="0" smtClean="0"/>
              <a:t>digital screen. </a:t>
            </a:r>
          </a:p>
          <a:p>
            <a:pPr>
              <a:buNone/>
            </a:pPr>
            <a:r>
              <a:rPr lang="en-IN" sz="2400" dirty="0" smtClean="0"/>
              <a:t> </a:t>
            </a:r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According to the 2014 Vision Watch </a:t>
            </a:r>
          </a:p>
          <a:p>
            <a:pPr>
              <a:buNone/>
            </a:pPr>
            <a:r>
              <a:rPr lang="en-IN" sz="2400" dirty="0" smtClean="0"/>
              <a:t>Survey  results: </a:t>
            </a:r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Nearly 3 in 10 adults (29.8%) are high </a:t>
            </a:r>
          </a:p>
          <a:p>
            <a:pPr>
              <a:buNone/>
            </a:pPr>
            <a:r>
              <a:rPr lang="en-IN" sz="2400" dirty="0" smtClean="0"/>
              <a:t>users, spending more than hours each </a:t>
            </a:r>
          </a:p>
          <a:p>
            <a:pPr>
              <a:buNone/>
            </a:pPr>
            <a:r>
              <a:rPr lang="en-IN" sz="2400" dirty="0" smtClean="0"/>
              <a:t>day using digital devices. </a:t>
            </a:r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One in 4 children use these devices </a:t>
            </a:r>
          </a:p>
          <a:p>
            <a:pPr>
              <a:buNone/>
            </a:pPr>
            <a:r>
              <a:rPr lang="en-IN" sz="2400" dirty="0" smtClean="0"/>
              <a:t>more than three hours a day.</a:t>
            </a:r>
            <a:endParaRPr lang="en-IN" sz="2400" dirty="0"/>
          </a:p>
        </p:txBody>
      </p:sp>
      <p:pic>
        <p:nvPicPr>
          <p:cNvPr id="14338" name="Picture 2" descr="D:\Users\Anee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523783" cy="2819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symptoms</a:t>
            </a:r>
            <a:endParaRPr lang="en-IN" dirty="0"/>
          </a:p>
        </p:txBody>
      </p:sp>
      <p:pic>
        <p:nvPicPr>
          <p:cNvPr id="1026" name="Picture 2" descr="D:\Users\Anees\Desktop\dhgf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1877219"/>
            <a:ext cx="7391400" cy="39719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sz="3600" b="1" dirty="0" smtClean="0"/>
              <a:t>These Symptoms May Be Caused By: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/>
              <a:t>• Poor lighting</a:t>
            </a:r>
          </a:p>
          <a:p>
            <a:pPr>
              <a:buNone/>
            </a:pPr>
            <a:r>
              <a:rPr lang="en-IN" sz="2400" dirty="0" smtClean="0"/>
              <a:t>• Glare on a digital screen</a:t>
            </a:r>
          </a:p>
          <a:p>
            <a:pPr>
              <a:buNone/>
            </a:pPr>
            <a:r>
              <a:rPr lang="en-IN" sz="2400" dirty="0" smtClean="0"/>
              <a:t>• Improper viewing distances</a:t>
            </a:r>
          </a:p>
          <a:p>
            <a:pPr>
              <a:buNone/>
            </a:pPr>
            <a:r>
              <a:rPr lang="en-IN" sz="2400" dirty="0" smtClean="0"/>
              <a:t>• Poor seating posture</a:t>
            </a:r>
          </a:p>
          <a:p>
            <a:pPr>
              <a:buNone/>
            </a:pPr>
            <a:r>
              <a:rPr lang="en-IN" sz="2400" dirty="0" smtClean="0"/>
              <a:t>• Uncorrected vision problems</a:t>
            </a:r>
          </a:p>
          <a:p>
            <a:pPr>
              <a:buNone/>
            </a:pPr>
            <a:r>
              <a:rPr lang="en-IN" sz="2400" dirty="0" smtClean="0"/>
              <a:t>• In addition, recently, there is increased concern </a:t>
            </a:r>
          </a:p>
          <a:p>
            <a:pPr>
              <a:buNone/>
            </a:pPr>
            <a:r>
              <a:rPr lang="en-IN" sz="2400" dirty="0" smtClean="0"/>
              <a:t>by the eye care providers by the effect of excess </a:t>
            </a:r>
          </a:p>
          <a:p>
            <a:pPr>
              <a:buNone/>
            </a:pPr>
            <a:r>
              <a:rPr lang="en-IN" sz="2400" dirty="0" smtClean="0"/>
              <a:t>exposure to the Blue Light or the high-energy </a:t>
            </a:r>
          </a:p>
          <a:p>
            <a:pPr>
              <a:buNone/>
            </a:pPr>
            <a:r>
              <a:rPr lang="en-IN" sz="2400" dirty="0" smtClean="0"/>
              <a:t>visible light wavelengths.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We as humans can only see a small percentage of the electromagnetic spectrum called visible light. These wavelengths are between about 390 </a:t>
            </a:r>
            <a:r>
              <a:rPr lang="en-IN" sz="2000" dirty="0" err="1" smtClean="0"/>
              <a:t>nanometers</a:t>
            </a:r>
            <a:r>
              <a:rPr lang="en-IN" sz="2000" dirty="0" smtClean="0"/>
              <a:t> (nm) to 700 nm. </a:t>
            </a:r>
          </a:p>
          <a:p>
            <a:pPr>
              <a:buNone/>
            </a:pPr>
            <a:r>
              <a:rPr lang="en-IN" sz="2000" dirty="0" smtClean="0"/>
              <a:t>	</a:t>
            </a:r>
            <a:r>
              <a:rPr lang="en-IN" sz="2000" dirty="0" err="1" smtClean="0"/>
              <a:t>Smartphones</a:t>
            </a:r>
            <a:r>
              <a:rPr lang="en-IN" sz="2000" dirty="0" smtClean="0"/>
              <a:t>, tablets and computer screens emit blue light, which has a wavelength of 380 nm to 500 nm. These short, high-energy waves can cause anything from eye discomfort to retinal damage. </a:t>
            </a:r>
          </a:p>
          <a:p>
            <a:pPr>
              <a:buNone/>
            </a:pPr>
            <a:r>
              <a:rPr lang="en-IN" sz="2000" dirty="0" smtClean="0"/>
              <a:t>	</a:t>
            </a:r>
          </a:p>
          <a:p>
            <a:r>
              <a:rPr lang="en-IN" sz="2000" dirty="0" smtClean="0"/>
              <a:t>Blue </a:t>
            </a:r>
            <a:r>
              <a:rPr lang="en-IN" sz="2000" dirty="0" smtClean="0"/>
              <a:t>light creates a glaring effect on the eyes that can lead to symptoms like dry eye, blurred vision, headaches, nearsightedness, and eye fatigue. This condition is commonly called digital eye strain.</a:t>
            </a:r>
          </a:p>
          <a:p>
            <a:endParaRPr lang="en-US" sz="2000" dirty="0" smtClean="0"/>
          </a:p>
          <a:p>
            <a:r>
              <a:rPr lang="en-IN" sz="2000" dirty="0" smtClean="0"/>
              <a:t>Prolonged exposure to blue light can actually contribute to photochemical damage, which can potentially harm your retinal cells and make you susceptible to conditions like age-related </a:t>
            </a:r>
            <a:r>
              <a:rPr lang="en-IN" sz="2000" dirty="0" smtClean="0">
                <a:hlinkClick r:id="rId2"/>
              </a:rPr>
              <a:t>macular degeneration</a:t>
            </a:r>
            <a:r>
              <a:rPr lang="en-IN" sz="2000" dirty="0" smtClean="0"/>
              <a:t>.” The age group that is the most at-risk is children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SMVVS RKM AMC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765</Words>
  <Application>Microsoft Office PowerPoint</Application>
  <PresentationFormat>On-screen Show (4:3)</PresentationFormat>
  <Paragraphs>230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Digital  Eye Strain</vt:lpstr>
      <vt:lpstr>Electronic gadgets have become an integral part of our lives </vt:lpstr>
      <vt:lpstr>Slide 3</vt:lpstr>
      <vt:lpstr>Slide 4</vt:lpstr>
      <vt:lpstr>Slide 5</vt:lpstr>
      <vt:lpstr>Slide 6</vt:lpstr>
      <vt:lpstr>Common symptoms</vt:lpstr>
      <vt:lpstr>These Symptoms May Be Caused By: </vt:lpstr>
      <vt:lpstr>Slide 9</vt:lpstr>
      <vt:lpstr>WHAT IS BLUE LIGHT? </vt:lpstr>
      <vt:lpstr>Slide 11</vt:lpstr>
      <vt:lpstr>How to avoid ?</vt:lpstr>
      <vt:lpstr>Slide 13</vt:lpstr>
      <vt:lpstr>Slide 14</vt:lpstr>
      <vt:lpstr>Slide 15</vt:lpstr>
      <vt:lpstr>Slide 16</vt:lpstr>
      <vt:lpstr>Slide 17</vt:lpstr>
      <vt:lpstr>Slide 18</vt:lpstr>
      <vt:lpstr>7. Exercise your eyes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 Eye Strain</dc:title>
  <dc:creator>Anees</dc:creator>
  <cp:lastModifiedBy>Anees</cp:lastModifiedBy>
  <cp:revision>3</cp:revision>
  <dcterms:created xsi:type="dcterms:W3CDTF">2006-08-16T00:00:00Z</dcterms:created>
  <dcterms:modified xsi:type="dcterms:W3CDTF">2020-04-10T21:28:39Z</dcterms:modified>
</cp:coreProperties>
</file>