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tableStyles" Target="tableStyles.xml"/><Relationship Id="rId32" Type="http://schemas.openxmlformats.org/officeDocument/2006/relationships/presProps" Target="presProps.xml"/><Relationship Id="rId33" Type="http://schemas.openxmlformats.org/officeDocument/2006/relationships/viewProps" Target="viewProps.xml"/><Relationship Id="rId34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00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8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8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104869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10486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10485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8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8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104868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104865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0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10486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104866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104867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7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9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9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9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104869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9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7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7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104868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8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Bevel 4"/>
          <p:cNvSpPr/>
          <p:nvPr/>
        </p:nvSpPr>
        <p:spPr>
          <a:xfrm>
            <a:off x="1524000" y="2362200"/>
            <a:ext cx="6553200" cy="1447800"/>
          </a:xfrm>
          <a:prstGeom prst="beve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dirty="0" lang="en-US"/>
          </a:p>
        </p:txBody>
      </p:sp>
      <p:sp>
        <p:nvSpPr>
          <p:cNvPr id="1048587" name="Title 1"/>
          <p:cNvSpPr>
            <a:spLocks noGrp="1"/>
          </p:cNvSpPr>
          <p:nvPr>
            <p:ph type="ctrTitle"/>
          </p:nvPr>
        </p:nvSpPr>
        <p:spPr>
          <a:xfrm>
            <a:off x="1447800" y="2362200"/>
            <a:ext cx="7010400" cy="1238250"/>
          </a:xfrm>
        </p:spPr>
        <p:txBody>
          <a:bodyPr>
            <a:normAutofit fontScale="90000"/>
          </a:bodyPr>
          <a:p>
            <a:r>
              <a:rPr b="1" dirty="0" i="1" lang="en-US" smtClean="0"/>
              <a:t>Subject Seminar</a:t>
            </a:r>
            <a:br>
              <a:rPr b="1" dirty="0" i="1" lang="en-US" smtClean="0"/>
            </a:br>
            <a:r>
              <a:rPr b="1" dirty="0" i="1" lang="en-US" smtClean="0"/>
              <a:t/>
            </a:r>
            <a:br>
              <a:rPr b="1" dirty="0" i="1" lang="en-US" smtClean="0"/>
            </a:br>
            <a:r>
              <a:rPr b="1" dirty="0" sz="7300" lang="en-US" smtClean="0">
                <a:latin typeface="Gabriola" pitchFamily="82" charset="0"/>
                <a:ea typeface="Gulim" pitchFamily="34" charset="-127"/>
              </a:rPr>
              <a:t>Concept of </a:t>
            </a:r>
            <a:r>
              <a:rPr b="1" dirty="0" sz="7300" lang="en-US" err="1" smtClean="0">
                <a:latin typeface="Gabriola" pitchFamily="82" charset="0"/>
                <a:ea typeface="Gulim" pitchFamily="34" charset="-127"/>
              </a:rPr>
              <a:t>Puta</a:t>
            </a:r>
            <a:r>
              <a:rPr b="1" dirty="0" sz="7300" lang="en-US" smtClean="0">
                <a:latin typeface="Gabriola" pitchFamily="82" charset="0"/>
                <a:ea typeface="Gulim" pitchFamily="34" charset="-127"/>
              </a:rPr>
              <a:t/>
            </a:r>
            <a:br>
              <a:rPr b="1" dirty="0" sz="7300" lang="en-US" smtClean="0">
                <a:latin typeface="Gabriola" pitchFamily="82" charset="0"/>
                <a:ea typeface="Gulim" pitchFamily="34" charset="-127"/>
              </a:rPr>
            </a:br>
            <a:endParaRPr b="1" dirty="0" sz="8900" lang="en-US">
              <a:latin typeface="Gabriola" pitchFamily="82" charset="0"/>
              <a:ea typeface="Gulim" pitchFamily="34" charset="-127"/>
            </a:endParaRPr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p>
            <a:r>
              <a:rPr dirty="0" sz="3200" lang="en-US" err="1" smtClean="0">
                <a:latin typeface="Comic Sans MS" pitchFamily="66" charset="0"/>
              </a:rPr>
              <a:t>महापुट</a:t>
            </a:r>
            <a:endParaRPr dirty="0" sz="3200" lang="en-US">
              <a:latin typeface="Comic Sans MS" pitchFamily="66" charset="0"/>
            </a:endParaRPr>
          </a:p>
        </p:txBody>
      </p:sp>
      <p:sp>
        <p:nvSpPr>
          <p:cNvPr id="1048619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निम्नॆ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विस्तरत</a:t>
            </a:r>
            <a:r>
              <a:rPr dirty="0" sz="2400" lang="en-US" smtClean="0">
                <a:latin typeface="Comic Sans MS" pitchFamily="66" charset="0"/>
              </a:rPr>
              <a:t>: </a:t>
            </a:r>
            <a:r>
              <a:rPr dirty="0" sz="2400" lang="en-US" err="1" smtClean="0">
                <a:latin typeface="Comic Sans MS" pitchFamily="66" charset="0"/>
              </a:rPr>
              <a:t>कुण्डॆ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द्विहस्तॆ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चतुरस्रकॆ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वनॊत्पल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सहस्रॆण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पुरितॆ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पुटनौषधम्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कौच्च्या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रुद्धं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प्रयत्नॆन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पिष्टिकॊपरि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निक्षिपॆत्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वनॊत्पलसहस्रार्धं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क्रौच्चिकॊपरि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विन्यसॆत्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वह्निं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प्रज्वालयॆत्तत्र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महापुटंमिंदं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स्मृतम्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 lvl="1">
              <a:buFontTx/>
              <a:buChar char="-"/>
            </a:pPr>
            <a:r>
              <a:rPr dirty="0" sz="2000" lang="en-US" err="1" smtClean="0">
                <a:latin typeface="Comic Sans MS" pitchFamily="66" charset="0"/>
              </a:rPr>
              <a:t>र.र.स</a:t>
            </a:r>
            <a:r>
              <a:rPr dirty="0" sz="2000" lang="en-US" smtClean="0">
                <a:latin typeface="Comic Sans MS" pitchFamily="66" charset="0"/>
              </a:rPr>
              <a:t>. 10/51-52</a:t>
            </a:r>
          </a:p>
          <a:p>
            <a:pPr algn="ctr">
              <a:buFontTx/>
              <a:buChar char="-"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r>
              <a:rPr dirty="0" sz="2400" lang="en-US" smtClean="0">
                <a:latin typeface="Comic Sans MS" pitchFamily="66" charset="0"/>
              </a:rPr>
              <a:t>	</a:t>
            </a:r>
            <a:r>
              <a:rPr dirty="0" sz="2400" lang="en-US" err="1" smtClean="0">
                <a:latin typeface="Comic Sans MS" pitchFamily="66" charset="0"/>
              </a:rPr>
              <a:t>एवं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नवपुटान्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दद्द्याद्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दशमं</a:t>
            </a:r>
            <a:r>
              <a:rPr dirty="0" sz="2400" lang="en-US" smtClean="0">
                <a:latin typeface="Comic Sans MS" pitchFamily="66" charset="0"/>
              </a:rPr>
              <a:t> च </a:t>
            </a:r>
            <a:r>
              <a:rPr dirty="0" sz="2400" lang="en-US" err="1" smtClean="0">
                <a:latin typeface="Comic Sans MS" pitchFamily="66" charset="0"/>
              </a:rPr>
              <a:t>महापुटं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>
              <a:buNone/>
            </a:pPr>
            <a:r>
              <a:rPr dirty="0" sz="2400" lang="en-US" smtClean="0">
                <a:latin typeface="Comic Sans MS" pitchFamily="66" charset="0"/>
              </a:rPr>
              <a:t>	</a:t>
            </a:r>
            <a:r>
              <a:rPr dirty="0" sz="2400" lang="en-US" err="1" smtClean="0">
                <a:latin typeface="Comic Sans MS" pitchFamily="66" charset="0"/>
              </a:rPr>
              <a:t>त्रिंशद्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वनॊपलैर्दॆयं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जायतॆ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हॆमभस्मकम्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 lvl="1">
              <a:buFontTx/>
              <a:buChar char="-"/>
            </a:pPr>
            <a:r>
              <a:rPr dirty="0" sz="2000" lang="en-US" err="1" smtClean="0">
                <a:latin typeface="Comic Sans MS" pitchFamily="66" charset="0"/>
              </a:rPr>
              <a:t>शा</a:t>
            </a:r>
            <a:r>
              <a:rPr dirty="0" sz="2000" lang="en-US" smtClean="0">
                <a:latin typeface="Comic Sans MS" pitchFamily="66" charset="0"/>
              </a:rPr>
              <a:t>. म. ख. 11/19</a:t>
            </a:r>
          </a:p>
          <a:p>
            <a:pPr algn="ctr">
              <a:buNone/>
            </a:pPr>
            <a:endParaRPr dirty="0" sz="2400" lang="en-US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p>
            <a:pPr algn="r"/>
            <a:r>
              <a:rPr dirty="0" sz="3200" lang="en-US" smtClean="0">
                <a:latin typeface="Comic Sans MS" pitchFamily="66" charset="0"/>
              </a:rPr>
              <a:t>Cont…</a:t>
            </a:r>
            <a:endParaRPr dirty="0" sz="3200" lang="en-US">
              <a:latin typeface="Comic Sans MS" pitchFamily="66" charset="0"/>
            </a:endParaRPr>
          </a:p>
        </p:txBody>
      </p:sp>
      <p:sp>
        <p:nvSpPr>
          <p:cNvPr id="104862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p>
            <a:r>
              <a:rPr dirty="0" sz="2400" lang="en-US" smtClean="0">
                <a:latin typeface="Comic Sans MS" pitchFamily="66" charset="0"/>
              </a:rPr>
              <a:t>91 cm x 91 cm x 91 cm</a:t>
            </a:r>
          </a:p>
          <a:p>
            <a:endParaRPr dirty="0" sz="2400" lang="en-US" smtClean="0">
              <a:latin typeface="Comic Sans MS" pitchFamily="66" charset="0"/>
            </a:endParaRPr>
          </a:p>
          <a:p>
            <a:r>
              <a:rPr dirty="0" sz="2400" lang="en-US" smtClean="0">
                <a:latin typeface="Comic Sans MS" pitchFamily="66" charset="0"/>
              </a:rPr>
              <a:t>1000 cow dung's + 500 cow dung's</a:t>
            </a:r>
          </a:p>
          <a:p>
            <a:endParaRPr dirty="0" sz="2400" lang="en-US" smtClean="0">
              <a:latin typeface="Comic Sans MS" pitchFamily="66" charset="0"/>
            </a:endParaRPr>
          </a:p>
          <a:p>
            <a:r>
              <a:rPr dirty="0" sz="2400" lang="en-US" smtClean="0">
                <a:latin typeface="Comic Sans MS" pitchFamily="66" charset="0"/>
              </a:rPr>
              <a:t>30 cow dung’s – </a:t>
            </a:r>
            <a:r>
              <a:rPr dirty="0" sz="2400" lang="en-US" err="1" smtClean="0">
                <a:latin typeface="Comic Sans MS" pitchFamily="66" charset="0"/>
              </a:rPr>
              <a:t>शारंगधर</a:t>
            </a:r>
            <a:r>
              <a:rPr dirty="0" sz="2400" lang="en-US" smtClean="0">
                <a:latin typeface="Comic Sans MS" pitchFamily="66" charset="0"/>
              </a:rPr>
              <a:t> (not accepted by  </a:t>
            </a:r>
            <a:r>
              <a:rPr dirty="0" sz="2400" lang="en-US" err="1" smtClean="0">
                <a:latin typeface="Comic Sans MS" pitchFamily="66" charset="0"/>
              </a:rPr>
              <a:t>आचार्या’s</a:t>
            </a:r>
            <a:r>
              <a:rPr dirty="0" sz="2400" lang="en-US" smtClean="0">
                <a:latin typeface="Comic Sans MS" pitchFamily="66" charset="0"/>
              </a:rPr>
              <a:t>)</a:t>
            </a:r>
          </a:p>
          <a:p>
            <a:endParaRPr dirty="0" sz="2400" lang="en-US" smtClean="0">
              <a:latin typeface="Comic Sans MS" pitchFamily="66" charset="0"/>
            </a:endParaRPr>
          </a:p>
          <a:p>
            <a:r>
              <a:rPr dirty="0" sz="2400" lang="en-US" smtClean="0">
                <a:latin typeface="Comic Sans MS" pitchFamily="66" charset="0"/>
              </a:rPr>
              <a:t>E.g. </a:t>
            </a:r>
            <a:r>
              <a:rPr dirty="0" sz="2400" lang="en-US" err="1" smtClean="0">
                <a:latin typeface="Comic Sans MS" pitchFamily="66" charset="0"/>
              </a:rPr>
              <a:t>ताम्र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पारद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स्वर्ण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वज्र</a:t>
            </a:r>
            <a:endParaRPr dirty="0" sz="2400" lang="en-US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p>
            <a:r>
              <a:rPr dirty="0" sz="3200" lang="en-US" err="1" smtClean="0">
                <a:latin typeface="Comic Sans MS" pitchFamily="66" charset="0"/>
              </a:rPr>
              <a:t>गजपुट</a:t>
            </a:r>
            <a:endParaRPr dirty="0" sz="3200" lang="en-US">
              <a:latin typeface="Comic Sans MS" pitchFamily="66" charset="0"/>
            </a:endParaRPr>
          </a:p>
        </p:txBody>
      </p:sp>
      <p:sp>
        <p:nvSpPr>
          <p:cNvPr id="104862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राजहस्त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प्रमाणॆन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चतुरस्त्रच्च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निम्नकम्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पूर्णच्चॊपलशाठीभि</a:t>
            </a:r>
            <a:r>
              <a:rPr dirty="0" sz="2400" lang="en-US" smtClean="0">
                <a:latin typeface="Comic Sans MS" pitchFamily="66" charset="0"/>
              </a:rPr>
              <a:t>: </a:t>
            </a:r>
            <a:r>
              <a:rPr dirty="0" sz="2400" lang="en-US" err="1" smtClean="0">
                <a:latin typeface="Comic Sans MS" pitchFamily="66" charset="0"/>
              </a:rPr>
              <a:t>कण्ठावध्यथ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विन्यसॆत्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विन्यसॆत्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कुमुदीं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तत्र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पुटनद्रव्यपूरिताम्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पूर्णच्छगणतॊSर्धानि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गिरिण्डानि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विनिक्षिपॆत्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एतद्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गजपुटं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प्रॊक्तं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महागुणवुधायकम्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algn="ctr">
              <a:buNone/>
            </a:pPr>
            <a:r>
              <a:rPr dirty="0" sz="2400" lang="en-US" smtClean="0">
                <a:latin typeface="Comic Sans MS" pitchFamily="66" charset="0"/>
              </a:rPr>
              <a:t>-र.र.स.10/53-54</a:t>
            </a:r>
          </a:p>
          <a:p>
            <a:r>
              <a:rPr dirty="0" sz="2400" lang="en-US" smtClean="0">
                <a:latin typeface="Comic Sans MS" pitchFamily="66" charset="0"/>
              </a:rPr>
              <a:t>57 cm x 57 cm x 57 cm </a:t>
            </a:r>
          </a:p>
          <a:p>
            <a:r>
              <a:rPr dirty="0" sz="2400" lang="en-US" smtClean="0">
                <a:latin typeface="Comic Sans MS" pitchFamily="66" charset="0"/>
              </a:rPr>
              <a:t>700 + 300 cow dung’s OR 750 + 250</a:t>
            </a:r>
          </a:p>
          <a:p>
            <a:r>
              <a:rPr dirty="0" sz="2400" lang="en-US" err="1" smtClean="0">
                <a:latin typeface="Comic Sans MS" pitchFamily="66" charset="0"/>
              </a:rPr>
              <a:t>अकिक,गॊदन्ति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गॊमॆद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जहरमॊहरा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ताम्र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नाग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नीलम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तार्क्ष्य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पारद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पीतल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प्रवाळ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माणिक्य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मण्डूर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मृद्दाश्रॄंग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रजत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यशद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लॊह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वंग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शंख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स्वर्ण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वज्र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त्रिवंग</a:t>
            </a:r>
            <a:r>
              <a:rPr dirty="0" sz="2400" lang="en-US" smtClean="0">
                <a:latin typeface="Comic Sans MS" pitchFamily="66" charset="0"/>
              </a:rPr>
              <a:t>  </a:t>
            </a:r>
          </a:p>
          <a:p>
            <a:endParaRPr dirty="0" sz="2400" lang="en-US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p>
            <a:r>
              <a:rPr dirty="0" sz="3200" lang="en-US" err="1" smtClean="0">
                <a:latin typeface="Comic Sans MS" pitchFamily="66" charset="0"/>
              </a:rPr>
              <a:t>वराहपुट</a:t>
            </a:r>
            <a:endParaRPr dirty="0" sz="3200" lang="en-US">
              <a:latin typeface="Comic Sans MS" pitchFamily="66" charset="0"/>
            </a:endParaRPr>
          </a:p>
        </p:txBody>
      </p:sp>
      <p:sp>
        <p:nvSpPr>
          <p:cNvPr id="104862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इत्थं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चारन्तिकॆ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कुण्डॆ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वाराहमुच्यतॆ</a:t>
            </a:r>
            <a:r>
              <a:rPr dirty="0" sz="2400" lang="en-US" smtClean="0">
                <a:latin typeface="Comic Sans MS" pitchFamily="66" charset="0"/>
              </a:rPr>
              <a:t> । </a:t>
            </a:r>
          </a:p>
          <a:p>
            <a:pPr algn="ctr">
              <a:buFontTx/>
              <a:buChar char="-"/>
            </a:pPr>
            <a:r>
              <a:rPr dirty="0" sz="2400" lang="en-US" err="1" smtClean="0">
                <a:latin typeface="Comic Sans MS" pitchFamily="66" charset="0"/>
              </a:rPr>
              <a:t>र.र.स</a:t>
            </a:r>
            <a:r>
              <a:rPr dirty="0" sz="2400" lang="en-US" smtClean="0">
                <a:latin typeface="Comic Sans MS" pitchFamily="66" charset="0"/>
              </a:rPr>
              <a:t>. 10/55</a:t>
            </a: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r>
              <a:rPr dirty="0" sz="2400" lang="en-US" smtClean="0">
                <a:latin typeface="Comic Sans MS" pitchFamily="66" charset="0"/>
              </a:rPr>
              <a:t>22 </a:t>
            </a:r>
            <a:r>
              <a:rPr dirty="0" sz="2400" lang="en-US" err="1" smtClean="0">
                <a:latin typeface="Comic Sans MS" pitchFamily="66" charset="0"/>
              </a:rPr>
              <a:t>अंगुल</a:t>
            </a:r>
            <a:r>
              <a:rPr dirty="0" sz="2400" lang="en-US" smtClean="0">
                <a:latin typeface="Comic Sans MS" pitchFamily="66" charset="0"/>
              </a:rPr>
              <a:t>, 42 cm x 42 cm x 42 cm</a:t>
            </a:r>
          </a:p>
          <a:p>
            <a:endParaRPr dirty="0" sz="2400" lang="en-US" smtClean="0">
              <a:latin typeface="Comic Sans MS" pitchFamily="66" charset="0"/>
            </a:endParaRPr>
          </a:p>
          <a:p>
            <a:r>
              <a:rPr dirty="0" sz="2400" lang="en-US" smtClean="0">
                <a:latin typeface="Comic Sans MS" pitchFamily="66" charset="0"/>
              </a:rPr>
              <a:t>500 cow dung’s (350 + 150) </a:t>
            </a:r>
          </a:p>
          <a:p>
            <a:endParaRPr dirty="0" sz="2400" lang="en-US" smtClean="0">
              <a:latin typeface="Comic Sans MS" pitchFamily="66" charset="0"/>
            </a:endParaRPr>
          </a:p>
          <a:p>
            <a:r>
              <a:rPr dirty="0" sz="2400" lang="en-US" err="1" smtClean="0">
                <a:latin typeface="Comic Sans MS" pitchFamily="66" charset="0"/>
              </a:rPr>
              <a:t>अभ्रक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ताम्र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रजत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स्वर्णमाक्षिक</a:t>
            </a:r>
            <a:r>
              <a:rPr dirty="0" sz="2400" lang="en-US" smtClean="0">
                <a:latin typeface="Comic Sans MS" pitchFamily="66" charset="0"/>
              </a:rPr>
              <a:t>,  </a:t>
            </a: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p>
            <a:r>
              <a:rPr dirty="0" sz="3200" lang="en-US" err="1" smtClean="0">
                <a:latin typeface="Comic Sans MS" pitchFamily="66" charset="0"/>
              </a:rPr>
              <a:t>कुक्कुटपुट</a:t>
            </a:r>
            <a:endParaRPr dirty="0" sz="3200" lang="en-US">
              <a:latin typeface="Comic Sans MS" pitchFamily="66" charset="0"/>
            </a:endParaRPr>
          </a:p>
        </p:txBody>
      </p:sp>
      <p:sp>
        <p:nvSpPr>
          <p:cNvPr id="104862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पुटं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भुमितलॆ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तत्तद्वितस्तिद्वितयॊच्च्छ्रयम्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तावच्चतलविस्तिर्णं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तस्यात्कुकुटकं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पुटम्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>
              <a:buFontTx/>
              <a:buChar char="-"/>
            </a:pPr>
            <a:r>
              <a:rPr dirty="0" sz="2400" lang="en-US" err="1" smtClean="0">
                <a:latin typeface="Comic Sans MS" pitchFamily="66" charset="0"/>
              </a:rPr>
              <a:t>र.र.स</a:t>
            </a:r>
            <a:r>
              <a:rPr dirty="0" sz="2400" lang="en-US" smtClean="0">
                <a:latin typeface="Comic Sans MS" pitchFamily="66" charset="0"/>
              </a:rPr>
              <a:t>. 10/56</a:t>
            </a:r>
          </a:p>
          <a:p>
            <a:pPr indent="-457200" marL="457200">
              <a:buFont typeface="+mj-lt"/>
              <a:buAutoNum type="arabicPeriod"/>
            </a:pPr>
            <a:r>
              <a:rPr dirty="0" sz="2400" lang="en-US" err="1" smtClean="0">
                <a:latin typeface="Comic Sans MS" pitchFamily="66" charset="0"/>
              </a:rPr>
              <a:t>हस्तप्रमाणखातॆ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दशवनकरीष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कृतौषधं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</a:t>
            </a:r>
            <a:r>
              <a:rPr dirty="0" sz="2400" lang="en-US" smtClean="0">
                <a:latin typeface="Comic Sans MS" pitchFamily="66" charset="0"/>
              </a:rPr>
              <a:t>: </a:t>
            </a:r>
            <a:r>
              <a:rPr dirty="0" sz="2400" lang="en-US" err="1" smtClean="0">
                <a:latin typeface="Comic Sans MS" pitchFamily="66" charset="0"/>
              </a:rPr>
              <a:t>कुक्कुटपुट</a:t>
            </a:r>
            <a:r>
              <a:rPr dirty="0" sz="2400" lang="en-US" smtClean="0">
                <a:latin typeface="Comic Sans MS" pitchFamily="66" charset="0"/>
              </a:rPr>
              <a:t>: । </a:t>
            </a:r>
          </a:p>
          <a:p>
            <a:pPr indent="-457200" marL="457200">
              <a:buFont typeface="+mj-lt"/>
              <a:buAutoNum type="arabicPeriod"/>
            </a:pPr>
            <a:r>
              <a:rPr dirty="0" sz="2400" lang="en-US" err="1" smtClean="0">
                <a:latin typeface="Comic Sans MS" pitchFamily="66" charset="0"/>
              </a:rPr>
              <a:t>वितस्तिमात्रकॆ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खातॆ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कथितं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कौक्कुटं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पुटम्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indent="-457200" marL="457200">
              <a:buFont typeface="+mj-lt"/>
              <a:buAutoNum type="arabicPeriod"/>
            </a:pPr>
            <a:r>
              <a:rPr dirty="0" sz="2400" lang="en-US" err="1" smtClean="0">
                <a:latin typeface="Comic Sans MS" pitchFamily="66" charset="0"/>
              </a:rPr>
              <a:t>षॊडशाड्.गुलकॆ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खातॆ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कस्यचित्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कौकुटं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पुटम्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indent="-457200" marL="457200">
              <a:buFont typeface="+mj-lt"/>
              <a:buAutoNum type="arabicPeriod"/>
            </a:pPr>
            <a:r>
              <a:rPr dirty="0" sz="2400" lang="en-US" err="1" smtClean="0">
                <a:latin typeface="Comic Sans MS" pitchFamily="66" charset="0"/>
              </a:rPr>
              <a:t>अध:षडड्.गुलं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खातं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चतुर्दीक्षु</a:t>
            </a:r>
            <a:r>
              <a:rPr dirty="0" sz="2400" lang="en-US" smtClean="0">
                <a:latin typeface="Comic Sans MS" pitchFamily="66" charset="0"/>
              </a:rPr>
              <a:t> च </a:t>
            </a:r>
            <a:r>
              <a:rPr dirty="0" sz="2400" lang="en-US" err="1" smtClean="0">
                <a:latin typeface="Comic Sans MS" pitchFamily="66" charset="0"/>
              </a:rPr>
              <a:t>तादृशम्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indent="-457200" marL="457200">
              <a:buNone/>
            </a:pPr>
            <a:r>
              <a:rPr dirty="0" sz="2400" lang="en-US" smtClean="0">
                <a:latin typeface="Comic Sans MS" pitchFamily="66" charset="0"/>
              </a:rPr>
              <a:t>	</a:t>
            </a:r>
            <a:r>
              <a:rPr dirty="0" sz="2400" lang="en-US" err="1" smtClean="0">
                <a:latin typeface="Comic Sans MS" pitchFamily="66" charset="0"/>
              </a:rPr>
              <a:t>एतत्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कुक्कुट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नामानं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विद्द्याद्भिष्ग्वरै</a:t>
            </a:r>
            <a:r>
              <a:rPr dirty="0" sz="2400" lang="en-US" smtClean="0">
                <a:latin typeface="Comic Sans MS" pitchFamily="66" charset="0"/>
              </a:rPr>
              <a:t>: ॥</a:t>
            </a:r>
          </a:p>
          <a:p>
            <a:pPr indent="-457200" marL="457200">
              <a:buNone/>
            </a:pPr>
            <a:r>
              <a:rPr dirty="0" sz="2400" lang="en-US" smtClean="0">
                <a:latin typeface="Comic Sans MS" pitchFamily="66" charset="0"/>
              </a:rPr>
              <a:t>				- </a:t>
            </a:r>
            <a:r>
              <a:rPr dirty="0" sz="2400" lang="en-US" err="1" smtClean="0">
                <a:latin typeface="Comic Sans MS" pitchFamily="66" charset="0"/>
              </a:rPr>
              <a:t>नरॆंद्रनाथ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सॆन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कृत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वैद्दकशब्दसिंधु</a:t>
            </a:r>
            <a:endParaRPr dirty="0" sz="2400" lang="en-US" smtClean="0">
              <a:latin typeface="Comic Sans MS" pitchFamily="66" charset="0"/>
            </a:endParaRPr>
          </a:p>
          <a:p>
            <a:pPr indent="-457200" marL="457200">
              <a:buFont typeface="+mj-lt"/>
              <a:buAutoNum type="arabicPeriod"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endParaRPr dirty="0" sz="2400" lang="en-US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p>
            <a:pPr algn="r"/>
            <a:r>
              <a:rPr dirty="0" sz="3200" lang="en-US" smtClean="0">
                <a:latin typeface="Comic Sans MS" pitchFamily="66" charset="0"/>
              </a:rPr>
              <a:t>Cont..</a:t>
            </a:r>
            <a:endParaRPr dirty="0" sz="3200" lang="en-US">
              <a:latin typeface="Comic Sans MS" pitchFamily="66" charset="0"/>
            </a:endParaRPr>
          </a:p>
        </p:txBody>
      </p:sp>
      <p:sp>
        <p:nvSpPr>
          <p:cNvPr id="104862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p>
            <a:r>
              <a:rPr dirty="0" sz="2400" lang="en-US" smtClean="0">
                <a:latin typeface="Comic Sans MS" pitchFamily="66" charset="0"/>
              </a:rPr>
              <a:t>2 </a:t>
            </a:r>
            <a:r>
              <a:rPr dirty="0" sz="2400" lang="en-US" err="1" smtClean="0">
                <a:latin typeface="Comic Sans MS" pitchFamily="66" charset="0"/>
              </a:rPr>
              <a:t>वित्ता</a:t>
            </a:r>
            <a:r>
              <a:rPr dirty="0" sz="2400" lang="en-US" smtClean="0">
                <a:latin typeface="Comic Sans MS" pitchFamily="66" charset="0"/>
              </a:rPr>
              <a:t>- 24 </a:t>
            </a:r>
            <a:r>
              <a:rPr dirty="0" sz="2400" lang="en-US" err="1" smtClean="0">
                <a:latin typeface="Comic Sans MS" pitchFamily="66" charset="0"/>
              </a:rPr>
              <a:t>अड्.गुल</a:t>
            </a:r>
            <a:r>
              <a:rPr dirty="0" sz="2400" lang="en-US" smtClean="0">
                <a:latin typeface="Comic Sans MS" pitchFamily="66" charset="0"/>
              </a:rPr>
              <a:t>- (1 </a:t>
            </a:r>
            <a:r>
              <a:rPr dirty="0" sz="2400" lang="en-US" err="1" smtClean="0">
                <a:latin typeface="Comic Sans MS" pitchFamily="66" charset="0"/>
              </a:rPr>
              <a:t>हस्त</a:t>
            </a:r>
            <a:r>
              <a:rPr dirty="0" sz="2400" lang="en-US" smtClean="0">
                <a:latin typeface="Comic Sans MS" pitchFamily="66" charset="0"/>
              </a:rPr>
              <a:t>) 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smtClean="0">
                <a:latin typeface="Comic Sans MS" pitchFamily="66" charset="0"/>
              </a:rPr>
              <a:t>46 </a:t>
            </a:r>
            <a:r>
              <a:rPr dirty="0" sz="2400" lang="en-US" smtClean="0">
                <a:latin typeface="Comic Sans MS" pitchFamily="66" charset="0"/>
              </a:rPr>
              <a:t>cm x </a:t>
            </a:r>
            <a:r>
              <a:rPr dirty="0" sz="2400" lang="en-US" smtClean="0">
                <a:latin typeface="Comic Sans MS" pitchFamily="66" charset="0"/>
              </a:rPr>
              <a:t>46 </a:t>
            </a:r>
            <a:r>
              <a:rPr dirty="0" sz="2400" lang="en-US" smtClean="0">
                <a:latin typeface="Comic Sans MS" pitchFamily="66" charset="0"/>
              </a:rPr>
              <a:t>cm x </a:t>
            </a:r>
            <a:r>
              <a:rPr dirty="0" sz="2400" lang="en-US" smtClean="0">
                <a:latin typeface="Comic Sans MS" pitchFamily="66" charset="0"/>
              </a:rPr>
              <a:t>46 </a:t>
            </a:r>
            <a:r>
              <a:rPr dirty="0" sz="2400" lang="en-US" smtClean="0">
                <a:latin typeface="Comic Sans MS" pitchFamily="66" charset="0"/>
              </a:rPr>
              <a:t>cm</a:t>
            </a:r>
          </a:p>
          <a:p>
            <a:endParaRPr dirty="0" sz="2400" lang="en-US" smtClean="0">
              <a:latin typeface="Comic Sans MS" pitchFamily="66" charset="0"/>
            </a:endParaRPr>
          </a:p>
          <a:p>
            <a:r>
              <a:rPr dirty="0" sz="2400" lang="en-US" smtClean="0">
                <a:latin typeface="Comic Sans MS" pitchFamily="66" charset="0"/>
              </a:rPr>
              <a:t>200 Cow Dung’s (150 + 50)</a:t>
            </a:r>
          </a:p>
          <a:p>
            <a:endParaRPr dirty="0" sz="2400" lang="en-US" smtClean="0">
              <a:latin typeface="Comic Sans MS" pitchFamily="66" charset="0"/>
            </a:endParaRPr>
          </a:p>
          <a:p>
            <a:r>
              <a:rPr dirty="0" sz="2400" lang="en-US" err="1" smtClean="0">
                <a:latin typeface="Comic Sans MS" pitchFamily="66" charset="0"/>
              </a:rPr>
              <a:t>तुत्थ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तार्क्ष्य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पारद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मॄद्दारश्रॄंग</a:t>
            </a:r>
            <a:r>
              <a:rPr dirty="0" sz="2400" lang="en-US" smtClean="0">
                <a:latin typeface="Comic Sans MS" pitchFamily="66" charset="0"/>
              </a:rPr>
              <a:t>. </a:t>
            </a:r>
            <a:r>
              <a:rPr dirty="0" sz="2400" lang="en-US" err="1" smtClean="0">
                <a:latin typeface="Comic Sans MS" pitchFamily="66" charset="0"/>
              </a:rPr>
              <a:t>लॊह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स्वर्ण</a:t>
            </a:r>
            <a:endParaRPr dirty="0" sz="2400" lang="en-US" smtClean="0">
              <a:latin typeface="Comic Sans MS" pitchFamily="66" charset="0"/>
            </a:endParaRPr>
          </a:p>
          <a:p>
            <a:endParaRPr dirty="0" sz="2400" lang="en-US" smtClean="0">
              <a:latin typeface="Comic Sans MS" pitchFamily="66" charset="0"/>
            </a:endParaRPr>
          </a:p>
          <a:p>
            <a:endParaRPr dirty="0" sz="2400" lang="en-US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p>
            <a:r>
              <a:rPr dirty="0" sz="3200" lang="en-US" err="1" smtClean="0">
                <a:latin typeface="Comic Sans MS" pitchFamily="66" charset="0"/>
              </a:rPr>
              <a:t>कपॊतपुट</a:t>
            </a:r>
            <a:r>
              <a:rPr dirty="0" sz="3200" lang="en-US" smtClean="0">
                <a:latin typeface="Comic Sans MS" pitchFamily="66" charset="0"/>
              </a:rPr>
              <a:t>/</a:t>
            </a:r>
            <a:r>
              <a:rPr dirty="0" sz="3200" lang="en-US" err="1" smtClean="0">
                <a:latin typeface="Comic Sans MS" pitchFamily="66" charset="0"/>
              </a:rPr>
              <a:t>लघु</a:t>
            </a:r>
            <a:r>
              <a:rPr dirty="0" sz="3200" lang="en-US" smtClean="0">
                <a:latin typeface="Comic Sans MS" pitchFamily="66" charset="0"/>
              </a:rPr>
              <a:t>/</a:t>
            </a:r>
            <a:r>
              <a:rPr dirty="0" sz="3200" lang="en-US" err="1" smtClean="0">
                <a:latin typeface="Comic Sans MS" pitchFamily="66" charset="0"/>
              </a:rPr>
              <a:t>मॄदू</a:t>
            </a:r>
            <a:r>
              <a:rPr dirty="0" sz="3200" lang="en-US" smtClean="0">
                <a:latin typeface="Comic Sans MS" pitchFamily="66" charset="0"/>
              </a:rPr>
              <a:t>/</a:t>
            </a:r>
            <a:r>
              <a:rPr dirty="0" sz="3200" lang="en-US" err="1" smtClean="0">
                <a:latin typeface="Comic Sans MS" pitchFamily="66" charset="0"/>
              </a:rPr>
              <a:t>स्वल्प</a:t>
            </a:r>
            <a:endParaRPr dirty="0" sz="3200" lang="en-US">
              <a:latin typeface="Comic Sans MS" pitchFamily="66" charset="0"/>
            </a:endParaRPr>
          </a:p>
        </p:txBody>
      </p:sp>
      <p:sp>
        <p:nvSpPr>
          <p:cNvPr id="104863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यत्पुटं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दीयतॆ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भूमावष्टसड्.ख्यैर्वनॊपलै</a:t>
            </a:r>
            <a:r>
              <a:rPr dirty="0" sz="2400" lang="en-US" smtClean="0">
                <a:latin typeface="Comic Sans MS" pitchFamily="66" charset="0"/>
              </a:rPr>
              <a:t>: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बद्ध्वा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सूतार्कभस्मर्थं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कपॊतपुटमुच्यतॆ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>
              <a:buFontTx/>
              <a:buChar char="-"/>
            </a:pPr>
            <a:r>
              <a:rPr dirty="0" sz="2400" lang="en-US" err="1" smtClean="0">
                <a:latin typeface="Comic Sans MS" pitchFamily="66" charset="0"/>
              </a:rPr>
              <a:t>र.र.स</a:t>
            </a:r>
            <a:r>
              <a:rPr dirty="0" sz="2400" lang="en-US" smtClean="0">
                <a:latin typeface="Comic Sans MS" pitchFamily="66" charset="0"/>
              </a:rPr>
              <a:t>. 10/57</a:t>
            </a:r>
          </a:p>
          <a:p>
            <a:pPr>
              <a:buFontTx/>
              <a:buChar char="-"/>
            </a:pPr>
            <a:r>
              <a:rPr dirty="0" sz="2400" lang="en-US" smtClean="0">
                <a:latin typeface="Comic Sans MS" pitchFamily="66" charset="0"/>
              </a:rPr>
              <a:t>1 </a:t>
            </a:r>
            <a:r>
              <a:rPr dirty="0" sz="2400" lang="en-US" err="1" smtClean="0">
                <a:latin typeface="Comic Sans MS" pitchFamily="66" charset="0"/>
              </a:rPr>
              <a:t>विस्ता</a:t>
            </a:r>
            <a:endParaRPr dirty="0" sz="2400" lang="en-US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dirty="0" sz="2400" lang="en-US" smtClean="0">
                <a:latin typeface="Comic Sans MS" pitchFamily="66" charset="0"/>
              </a:rPr>
              <a:t>8 </a:t>
            </a:r>
            <a:r>
              <a:rPr dirty="0" sz="2400" lang="en-US" err="1" smtClean="0">
                <a:latin typeface="Comic Sans MS" pitchFamily="66" charset="0"/>
              </a:rPr>
              <a:t>अड्.गुल</a:t>
            </a:r>
            <a:r>
              <a:rPr dirty="0" sz="2400" lang="en-US" smtClean="0">
                <a:latin typeface="Comic Sans MS" pitchFamily="66" charset="0"/>
              </a:rPr>
              <a:t> OR  8 Cow Dung’s</a:t>
            </a:r>
          </a:p>
          <a:p>
            <a:pPr>
              <a:buFontTx/>
              <a:buChar char="-"/>
            </a:pPr>
            <a:r>
              <a:rPr dirty="0" sz="2400" lang="en-US" err="1" smtClean="0">
                <a:latin typeface="Comic Sans MS" pitchFamily="66" charset="0"/>
              </a:rPr>
              <a:t>पारद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भस्म</a:t>
            </a:r>
            <a:r>
              <a:rPr dirty="0" sz="2400" lang="en-US" smtClean="0">
                <a:latin typeface="Comic Sans MS" pitchFamily="66" charset="0"/>
              </a:rPr>
              <a:t> / </a:t>
            </a:r>
            <a:r>
              <a:rPr dirty="0" sz="2400" lang="en-US" err="1" smtClean="0">
                <a:latin typeface="Comic Sans MS" pitchFamily="66" charset="0"/>
              </a:rPr>
              <a:t>पारद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जारण</a:t>
            </a:r>
            <a:endParaRPr dirty="0" sz="2400" lang="en-US" smtClean="0">
              <a:latin typeface="Comic Sans MS" pitchFamily="66" charset="0"/>
            </a:endParaRPr>
          </a:p>
          <a:p>
            <a:pPr>
              <a:buFontTx/>
              <a:buChar char="-"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endParaRPr dirty="0" sz="2400" lang="en-US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p>
            <a:r>
              <a:rPr dirty="0" sz="3200" lang="en-US" err="1" smtClean="0">
                <a:latin typeface="Comic Sans MS" pitchFamily="66" charset="0"/>
              </a:rPr>
              <a:t>भूधरपुट</a:t>
            </a:r>
            <a:endParaRPr dirty="0" sz="3200" lang="en-US">
              <a:latin typeface="Comic Sans MS" pitchFamily="66" charset="0"/>
            </a:endParaRPr>
          </a:p>
        </p:txBody>
      </p:sp>
      <p:sp>
        <p:nvSpPr>
          <p:cNvPr id="104863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वह्निमित्रां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क्षितौ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सम्यक्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निखन्याद्व्यड्.गुलादध</a:t>
            </a:r>
            <a:r>
              <a:rPr dirty="0" sz="2400" lang="en-US" smtClean="0">
                <a:latin typeface="Comic Sans MS" pitchFamily="66" charset="0"/>
              </a:rPr>
              <a:t>: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उपरिष्टात्पुटं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यत्र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तद्भूधराह्ययम्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>
              <a:buNone/>
            </a:pPr>
            <a:r>
              <a:rPr dirty="0" sz="2400" lang="en-US" smtClean="0">
                <a:latin typeface="Comic Sans MS" pitchFamily="66" charset="0"/>
              </a:rPr>
              <a:t>-</a:t>
            </a:r>
            <a:r>
              <a:rPr dirty="0" sz="2400" lang="en-US" err="1" smtClean="0">
                <a:latin typeface="Comic Sans MS" pitchFamily="66" charset="0"/>
              </a:rPr>
              <a:t>र.र.स</a:t>
            </a:r>
            <a:r>
              <a:rPr dirty="0" sz="2400" lang="en-US" smtClean="0">
                <a:latin typeface="Comic Sans MS" pitchFamily="66" charset="0"/>
              </a:rPr>
              <a:t>. 10/62</a:t>
            </a: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r>
              <a:rPr dirty="0" sz="2400" lang="en-US" smtClean="0">
                <a:latin typeface="Comic Sans MS" pitchFamily="66" charset="0"/>
              </a:rPr>
              <a:t>2 </a:t>
            </a:r>
            <a:r>
              <a:rPr dirty="0" sz="2400" lang="en-US" err="1" smtClean="0">
                <a:latin typeface="Comic Sans MS" pitchFamily="66" charset="0"/>
              </a:rPr>
              <a:t>अंगुल</a:t>
            </a:r>
            <a:r>
              <a:rPr dirty="0" sz="2400" lang="en-US" smtClean="0">
                <a:latin typeface="Comic Sans MS" pitchFamily="66" charset="0"/>
              </a:rPr>
              <a:t> thickness mud / </a:t>
            </a:r>
            <a:r>
              <a:rPr dirty="0" sz="2400" lang="en-US" err="1" smtClean="0">
                <a:latin typeface="Comic Sans MS" pitchFamily="66" charset="0"/>
              </a:rPr>
              <a:t>वालुका</a:t>
            </a:r>
            <a:r>
              <a:rPr dirty="0" sz="2400" lang="en-US" smtClean="0">
                <a:latin typeface="Comic Sans MS" pitchFamily="66" charset="0"/>
              </a:rPr>
              <a:t> around </a:t>
            </a:r>
            <a:r>
              <a:rPr dirty="0" sz="2400" lang="en-US" err="1" smtClean="0">
                <a:latin typeface="Comic Sans MS" pitchFamily="66" charset="0"/>
              </a:rPr>
              <a:t>मूषा</a:t>
            </a:r>
            <a:endParaRPr dirty="0" sz="2400" lang="en-US" smtClean="0">
              <a:latin typeface="Comic Sans MS" pitchFamily="66" charset="0"/>
            </a:endParaRPr>
          </a:p>
          <a:p>
            <a:r>
              <a:rPr dirty="0" sz="2400" lang="en-US" smtClean="0">
                <a:latin typeface="Comic Sans MS" pitchFamily="66" charset="0"/>
              </a:rPr>
              <a:t>Number of cow dung’s – not explained-( as per </a:t>
            </a:r>
            <a:r>
              <a:rPr dirty="0" sz="2400" lang="en-US" err="1" smtClean="0">
                <a:latin typeface="Comic Sans MS" pitchFamily="66" charset="0"/>
              </a:rPr>
              <a:t>dravya</a:t>
            </a:r>
            <a:r>
              <a:rPr dirty="0" sz="2400" lang="en-US" smtClean="0">
                <a:latin typeface="Comic Sans MS" pitchFamily="66" charset="0"/>
              </a:rPr>
              <a:t>)</a:t>
            </a:r>
          </a:p>
          <a:p>
            <a:pPr>
              <a:buFontTx/>
              <a:buChar char="-"/>
            </a:pPr>
            <a:r>
              <a:rPr dirty="0" sz="2400" lang="en-US" err="1" smtClean="0">
                <a:latin typeface="Comic Sans MS" pitchFamily="66" charset="0"/>
              </a:rPr>
              <a:t>पारद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भस्म</a:t>
            </a:r>
            <a:r>
              <a:rPr dirty="0" sz="2400" lang="en-US" smtClean="0">
                <a:latin typeface="Comic Sans MS" pitchFamily="66" charset="0"/>
              </a:rPr>
              <a:t> / </a:t>
            </a:r>
            <a:r>
              <a:rPr dirty="0" sz="2400" lang="en-US" err="1" smtClean="0">
                <a:latin typeface="Comic Sans MS" pitchFamily="66" charset="0"/>
              </a:rPr>
              <a:t>पारद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जारण</a:t>
            </a:r>
            <a:endParaRPr dirty="0" sz="2400" lang="en-US" smtClean="0">
              <a:latin typeface="Comic Sans MS" pitchFamily="66" charset="0"/>
            </a:endParaRPr>
          </a:p>
          <a:p>
            <a:pPr>
              <a:buNone/>
            </a:pPr>
            <a:r>
              <a:rPr dirty="0" sz="2400" lang="en-US" smtClean="0">
                <a:latin typeface="Comic Sans MS" pitchFamily="66" charset="0"/>
              </a:rPr>
              <a:t> </a:t>
            </a:r>
            <a:endParaRPr dirty="0" sz="2400" lang="en-US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p>
            <a:r>
              <a:rPr dirty="0" sz="3200" lang="en-US" err="1" smtClean="0">
                <a:latin typeface="Comic Sans MS" pitchFamily="66" charset="0"/>
              </a:rPr>
              <a:t>गॊर्वर</a:t>
            </a:r>
            <a:r>
              <a:rPr dirty="0" sz="3200" lang="en-US" smtClean="0">
                <a:latin typeface="Comic Sans MS" pitchFamily="66" charset="0"/>
              </a:rPr>
              <a:t> </a:t>
            </a:r>
            <a:r>
              <a:rPr dirty="0" sz="3200" lang="en-US" err="1" smtClean="0">
                <a:latin typeface="Comic Sans MS" pitchFamily="66" charset="0"/>
              </a:rPr>
              <a:t>पुट</a:t>
            </a:r>
            <a:endParaRPr dirty="0" sz="3200" lang="en-US">
              <a:latin typeface="Comic Sans MS" pitchFamily="66" charset="0"/>
            </a:endParaRPr>
          </a:p>
        </p:txBody>
      </p:sp>
      <p:sp>
        <p:nvSpPr>
          <p:cNvPr id="1048635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गॊष्ठान्तर्गॊक्षुरक्षुण्णं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शुष्कं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चूर्णितगॊमयम्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गॊर्वरं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तत्समादिष्टवरिष्ठं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रससाधनॆ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गॊर्वरॆर्वा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तुषैर्वपि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यत्र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प्रदीयतॆ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तद्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गॊर्वरपुटं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प्रॊक्तं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सिद्ध्यॆ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रसभ्स्मन</a:t>
            </a:r>
            <a:r>
              <a:rPr dirty="0" sz="2400" lang="en-US" smtClean="0">
                <a:latin typeface="Comic Sans MS" pitchFamily="66" charset="0"/>
              </a:rPr>
              <a:t>: ॥</a:t>
            </a:r>
          </a:p>
          <a:p>
            <a:pPr algn="ctr" lvl="1">
              <a:buFontTx/>
              <a:buChar char="-"/>
            </a:pPr>
            <a:r>
              <a:rPr dirty="0" sz="2000" lang="en-US" err="1" smtClean="0">
                <a:latin typeface="Comic Sans MS" pitchFamily="66" charset="0"/>
              </a:rPr>
              <a:t>र.र.स</a:t>
            </a:r>
            <a:r>
              <a:rPr dirty="0" sz="2000" lang="en-US" smtClean="0">
                <a:latin typeface="Comic Sans MS" pitchFamily="66" charset="0"/>
              </a:rPr>
              <a:t> 10/58/59</a:t>
            </a:r>
          </a:p>
          <a:p>
            <a:pPr algn="ctr"/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तुषैर्वा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गॊमयॆर्वाSपि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रसभस्मप्रधानम्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मानिकाद्वयमानॆन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गॊवरं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पुटमुच्यतॆ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>
              <a:buFontTx/>
              <a:buChar char="-"/>
            </a:pPr>
            <a:r>
              <a:rPr dirty="0" sz="2400" lang="en-US" smtClean="0">
                <a:latin typeface="Comic Sans MS" pitchFamily="66" charset="0"/>
              </a:rPr>
              <a:t>र. </a:t>
            </a:r>
            <a:r>
              <a:rPr dirty="0" sz="2400" lang="en-US" err="1" smtClean="0">
                <a:latin typeface="Comic Sans MS" pitchFamily="66" charset="0"/>
              </a:rPr>
              <a:t>प्र</a:t>
            </a:r>
            <a:r>
              <a:rPr dirty="0" sz="2400" lang="en-US" smtClean="0">
                <a:latin typeface="Comic Sans MS" pitchFamily="66" charset="0"/>
              </a:rPr>
              <a:t>. </a:t>
            </a:r>
            <a:r>
              <a:rPr dirty="0" sz="2400" lang="en-US" err="1" smtClean="0">
                <a:latin typeface="Comic Sans MS" pitchFamily="66" charset="0"/>
              </a:rPr>
              <a:t>सुधा</a:t>
            </a:r>
            <a:r>
              <a:rPr dirty="0" sz="2400" lang="en-US" smtClean="0">
                <a:latin typeface="Comic Sans MS" pitchFamily="66" charset="0"/>
              </a:rPr>
              <a:t> 10/47</a:t>
            </a:r>
          </a:p>
          <a:p>
            <a:r>
              <a:rPr dirty="0" sz="2400" lang="en-US" smtClean="0">
                <a:latin typeface="Comic Sans MS" pitchFamily="66" charset="0"/>
              </a:rPr>
              <a:t>64 </a:t>
            </a:r>
            <a:r>
              <a:rPr dirty="0" sz="2400" lang="en-US" err="1" smtClean="0">
                <a:latin typeface="Comic Sans MS" pitchFamily="66" charset="0"/>
              </a:rPr>
              <a:t>तॊला</a:t>
            </a:r>
            <a:endParaRPr dirty="0" sz="2400" lang="en-US" smtClean="0">
              <a:latin typeface="Comic Sans MS" pitchFamily="66" charset="0"/>
            </a:endParaRPr>
          </a:p>
          <a:p>
            <a:r>
              <a:rPr dirty="0" sz="2400" lang="en-US" err="1" smtClean="0">
                <a:latin typeface="Comic Sans MS" pitchFamily="66" charset="0"/>
              </a:rPr>
              <a:t>पारद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भस्म</a:t>
            </a:r>
            <a:endParaRPr dirty="0" sz="2400" lang="en-US" smtClean="0">
              <a:latin typeface="Comic Sans MS" pitchFamily="66" charset="0"/>
            </a:endParaRPr>
          </a:p>
          <a:p>
            <a:endParaRPr dirty="0" sz="2400" lang="en-US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p>
            <a:r>
              <a:rPr dirty="0" sz="3200" lang="en-US" err="1" smtClean="0">
                <a:latin typeface="Comic Sans MS" pitchFamily="66" charset="0"/>
              </a:rPr>
              <a:t>लावक</a:t>
            </a:r>
            <a:r>
              <a:rPr dirty="0" sz="3200" lang="en-US" smtClean="0">
                <a:latin typeface="Comic Sans MS" pitchFamily="66" charset="0"/>
              </a:rPr>
              <a:t> </a:t>
            </a:r>
            <a:r>
              <a:rPr dirty="0" sz="3200" lang="en-US" err="1" smtClean="0">
                <a:latin typeface="Comic Sans MS" pitchFamily="66" charset="0"/>
              </a:rPr>
              <a:t>पुट</a:t>
            </a:r>
            <a:endParaRPr dirty="0" sz="3200" lang="en-US">
              <a:latin typeface="Comic Sans MS" pitchFamily="66" charset="0"/>
            </a:endParaRPr>
          </a:p>
        </p:txBody>
      </p:sp>
      <p:sp>
        <p:nvSpPr>
          <p:cNvPr id="104863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उर्ध्वं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षॊडशिकामात्रैस्तुषैर्वा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गॊर्वरै</a:t>
            </a:r>
            <a:r>
              <a:rPr dirty="0" sz="2400" lang="en-US" smtClean="0">
                <a:latin typeface="Comic Sans MS" pitchFamily="66" charset="0"/>
              </a:rPr>
              <a:t>: </a:t>
            </a:r>
            <a:r>
              <a:rPr dirty="0" sz="2400" lang="en-US" err="1" smtClean="0">
                <a:latin typeface="Comic Sans MS" pitchFamily="66" charset="0"/>
              </a:rPr>
              <a:t>पुटम्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यत्र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तल्लावकाख्यं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स्यात्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सुमृदुद्रव्यसाधनॆ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>
              <a:buNone/>
            </a:pPr>
            <a:r>
              <a:rPr dirty="0" sz="2400" lang="en-US" smtClean="0">
                <a:latin typeface="Comic Sans MS" pitchFamily="66" charset="0"/>
              </a:rPr>
              <a:t>-</a:t>
            </a:r>
            <a:r>
              <a:rPr dirty="0" sz="2400" lang="en-US" err="1" smtClean="0">
                <a:latin typeface="Comic Sans MS" pitchFamily="66" charset="0"/>
              </a:rPr>
              <a:t>र.र.स</a:t>
            </a:r>
            <a:r>
              <a:rPr dirty="0" sz="2400" lang="en-US" smtClean="0">
                <a:latin typeface="Comic Sans MS" pitchFamily="66" charset="0"/>
              </a:rPr>
              <a:t>. 10/63</a:t>
            </a:r>
          </a:p>
          <a:p>
            <a:r>
              <a:rPr dirty="0" sz="2400" lang="en-US" smtClean="0">
                <a:latin typeface="Comic Sans MS" pitchFamily="66" charset="0"/>
              </a:rPr>
              <a:t>4 </a:t>
            </a:r>
            <a:r>
              <a:rPr dirty="0" sz="2400" lang="en-US" err="1" smtClean="0">
                <a:latin typeface="Comic Sans MS" pitchFamily="66" charset="0"/>
              </a:rPr>
              <a:t>तॊला</a:t>
            </a:r>
            <a:endParaRPr dirty="0" sz="2400" lang="en-US" smtClean="0">
              <a:latin typeface="Comic Sans MS" pitchFamily="66" charset="0"/>
            </a:endParaRPr>
          </a:p>
          <a:p>
            <a:r>
              <a:rPr dirty="0" sz="2400" lang="en-US" err="1" smtClean="0">
                <a:latin typeface="Comic Sans MS" pitchFamily="66" charset="0"/>
              </a:rPr>
              <a:t>मृदू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द्रव्य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मारण</a:t>
            </a: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endParaRPr dirty="0" sz="2400" lang="en-US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sz="2800" lang="en-US" smtClean="0">
                <a:latin typeface="Comic Sans MS" pitchFamily="66" charset="0"/>
              </a:rPr>
              <a:t>Contents</a:t>
            </a:r>
            <a:endParaRPr dirty="0" sz="2800" lang="en-US">
              <a:latin typeface="Comic Sans MS" pitchFamily="66" charset="0"/>
            </a:endParaRPr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sz="2200" lang="en-US" smtClean="0">
                <a:latin typeface="Comic Sans MS" pitchFamily="66" charset="0"/>
              </a:rPr>
              <a:t>Introduction</a:t>
            </a:r>
          </a:p>
          <a:p>
            <a:r>
              <a:rPr dirty="0" sz="2200" lang="en-US" smtClean="0">
                <a:latin typeface="Comic Sans MS" pitchFamily="66" charset="0"/>
              </a:rPr>
              <a:t>Objective</a:t>
            </a:r>
          </a:p>
          <a:p>
            <a:r>
              <a:rPr dirty="0" sz="2200" lang="en-US" smtClean="0">
                <a:latin typeface="Comic Sans MS" pitchFamily="66" charset="0"/>
              </a:rPr>
              <a:t>Definition</a:t>
            </a:r>
          </a:p>
          <a:p>
            <a:r>
              <a:rPr dirty="0" sz="2200" lang="en-US" smtClean="0">
                <a:latin typeface="Comic Sans MS" pitchFamily="66" charset="0"/>
              </a:rPr>
              <a:t>Types on </a:t>
            </a:r>
            <a:r>
              <a:rPr dirty="0" sz="2200" lang="en-US" err="1" smtClean="0">
                <a:latin typeface="Comic Sans MS" pitchFamily="66" charset="0"/>
              </a:rPr>
              <a:t>Puta</a:t>
            </a:r>
            <a:r>
              <a:rPr dirty="0" sz="2200" lang="en-US" smtClean="0">
                <a:latin typeface="Comic Sans MS" pitchFamily="66" charset="0"/>
              </a:rPr>
              <a:t> with Details</a:t>
            </a:r>
          </a:p>
          <a:p>
            <a:r>
              <a:rPr dirty="0" sz="2200" lang="en-US" smtClean="0">
                <a:latin typeface="Comic Sans MS" pitchFamily="66" charset="0"/>
              </a:rPr>
              <a:t>Summary</a:t>
            </a:r>
          </a:p>
          <a:p>
            <a:r>
              <a:rPr dirty="0" sz="2200" lang="en-US" smtClean="0">
                <a:latin typeface="Comic Sans MS" pitchFamily="66" charset="0"/>
              </a:rPr>
              <a:t>Conclusion</a:t>
            </a:r>
          </a:p>
          <a:p>
            <a:endParaRPr dirty="0" lang="en-US">
              <a:latin typeface="Gabriola" pitchFamily="82" charset="0"/>
            </a:endParaRPr>
          </a:p>
        </p:txBody>
      </p:sp>
    </p:spTree>
  </p:cSld>
  <p:clrMapOvr>
    <a:masterClrMapping/>
  </p:clrMapOvr>
  <p:timing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p>
            <a:r>
              <a:rPr dirty="0" sz="3200" lang="en-US" err="1" smtClean="0">
                <a:latin typeface="Comic Sans MS" pitchFamily="66" charset="0"/>
              </a:rPr>
              <a:t>भाण्ड</a:t>
            </a:r>
            <a:r>
              <a:rPr dirty="0" sz="3200" lang="en-US" smtClean="0">
                <a:latin typeface="Comic Sans MS" pitchFamily="66" charset="0"/>
              </a:rPr>
              <a:t> </a:t>
            </a:r>
            <a:r>
              <a:rPr dirty="0" sz="3200" lang="en-US" err="1" smtClean="0">
                <a:latin typeface="Comic Sans MS" pitchFamily="66" charset="0"/>
              </a:rPr>
              <a:t>पुट</a:t>
            </a:r>
            <a:r>
              <a:rPr dirty="0" sz="3200" lang="en-US" smtClean="0">
                <a:latin typeface="Comic Sans MS" pitchFamily="66" charset="0"/>
              </a:rPr>
              <a:t>/</a:t>
            </a:r>
            <a:r>
              <a:rPr dirty="0" sz="3200" lang="en-US" err="1" smtClean="0">
                <a:latin typeface="Comic Sans MS" pitchFamily="66" charset="0"/>
              </a:rPr>
              <a:t>कुम्भपुट</a:t>
            </a:r>
            <a:endParaRPr dirty="0" sz="3200" lang="en-US">
              <a:latin typeface="Comic Sans MS" pitchFamily="66" charset="0"/>
            </a:endParaRPr>
          </a:p>
        </p:txBody>
      </p:sp>
      <p:sp>
        <p:nvSpPr>
          <p:cNvPr id="1048639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स्थूलभाण्डॆ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तुषापूर्णॆ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मध्यॆ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मूषा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समन्वितॆ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वन्हिना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विहितॆ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पाकॆ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तद्भाण्डपुटमुच्यतॆ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>
              <a:buNone/>
            </a:pPr>
            <a:r>
              <a:rPr dirty="0" sz="2400" lang="en-US" smtClean="0">
                <a:latin typeface="Comic Sans MS" pitchFamily="66" charset="0"/>
              </a:rPr>
              <a:t>-</a:t>
            </a:r>
            <a:r>
              <a:rPr dirty="0" sz="2400" lang="en-US" err="1" smtClean="0">
                <a:latin typeface="Comic Sans MS" pitchFamily="66" charset="0"/>
              </a:rPr>
              <a:t>र.र.स</a:t>
            </a:r>
            <a:r>
              <a:rPr dirty="0" sz="2400" lang="en-US" smtClean="0">
                <a:latin typeface="Comic Sans MS" pitchFamily="66" charset="0"/>
              </a:rPr>
              <a:t>. 10/60</a:t>
            </a: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r>
              <a:rPr dirty="0" sz="2400" lang="en-US" err="1" smtClean="0">
                <a:latin typeface="Comic Sans MS" pitchFamily="66" charset="0"/>
              </a:rPr>
              <a:t>हरताल</a:t>
            </a:r>
            <a:r>
              <a:rPr dirty="0" sz="2400" lang="en-US" smtClean="0">
                <a:latin typeface="Comic Sans MS" pitchFamily="66" charset="0"/>
              </a:rPr>
              <a:t> , </a:t>
            </a:r>
            <a:r>
              <a:rPr dirty="0" sz="2400" lang="en-US" err="1" smtClean="0">
                <a:latin typeface="Comic Sans MS" pitchFamily="66" charset="0"/>
              </a:rPr>
              <a:t>पारद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भस्म</a:t>
            </a:r>
            <a:endParaRPr dirty="0" sz="2400" lang="en-US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p>
            <a:r>
              <a:rPr dirty="0" sz="3200" lang="en-US" err="1" smtClean="0">
                <a:latin typeface="Comic Sans MS" pitchFamily="66" charset="0"/>
              </a:rPr>
              <a:t>वालुकापुट</a:t>
            </a:r>
            <a:r>
              <a:rPr dirty="0" sz="3200" lang="en-US" smtClean="0">
                <a:latin typeface="Comic Sans MS" pitchFamily="66" charset="0"/>
              </a:rPr>
              <a:t> </a:t>
            </a:r>
            <a:endParaRPr dirty="0" sz="3200" lang="en-US">
              <a:latin typeface="Comic Sans MS" pitchFamily="66" charset="0"/>
            </a:endParaRPr>
          </a:p>
        </p:txBody>
      </p:sp>
      <p:sp>
        <p:nvSpPr>
          <p:cNvPr id="104864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अधस्तादुपरिष्टाश्च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क्रौच्चिकाच्छादयतॆ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खलु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वालुकाभि</a:t>
            </a:r>
            <a:r>
              <a:rPr dirty="0" sz="2400" lang="en-US" smtClean="0">
                <a:latin typeface="Comic Sans MS" pitchFamily="66" charset="0"/>
              </a:rPr>
              <a:t>: </a:t>
            </a:r>
            <a:r>
              <a:rPr dirty="0" sz="2400" lang="en-US" err="1" smtClean="0">
                <a:latin typeface="Comic Sans MS" pitchFamily="66" charset="0"/>
              </a:rPr>
              <a:t>प्रतप्ताभिर्यत्र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तद्वालुका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पुटम्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r>
              <a:rPr dirty="0" sz="2400" lang="en-US" smtClean="0">
                <a:latin typeface="Comic Sans MS" pitchFamily="66" charset="0"/>
              </a:rPr>
              <a:t>4  </a:t>
            </a:r>
            <a:r>
              <a:rPr dirty="0" sz="2400" lang="en-US" err="1" smtClean="0">
                <a:latin typeface="Comic Sans MS" pitchFamily="66" charset="0"/>
              </a:rPr>
              <a:t>अड्.गुल</a:t>
            </a:r>
            <a:r>
              <a:rPr dirty="0" sz="2400" lang="en-US" smtClean="0">
                <a:latin typeface="Comic Sans MS" pitchFamily="66" charset="0"/>
              </a:rPr>
              <a:t> </a:t>
            </a:r>
          </a:p>
          <a:p>
            <a:r>
              <a:rPr dirty="0" sz="2400" lang="en-US" err="1" smtClean="0">
                <a:latin typeface="Comic Sans MS" pitchFamily="66" charset="0"/>
              </a:rPr>
              <a:t>गन्धक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जारणार्थ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हरताल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err="1" smtClean="0">
                <a:latin typeface="Comic Sans MS" pitchFamily="66" charset="0"/>
              </a:rPr>
              <a:t>सॊमल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मारण</a:t>
            </a:r>
            <a:endParaRPr dirty="0" sz="2400" lang="en-US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609600"/>
          <a:ext cx="8077200" cy="499872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3141133"/>
                <a:gridCol w="4936067"/>
              </a:tblGrid>
              <a:tr h="137161">
                <a:tc>
                  <a:txBody>
                    <a:bodyPr/>
                    <a:p>
                      <a:pPr algn="ctr"/>
                      <a:r>
                        <a:rPr b="1" dirty="0" sz="2800" lang="en-US" smtClean="0"/>
                        <a:t>Name</a:t>
                      </a:r>
                      <a:r>
                        <a:rPr baseline="0" b="1" dirty="0" sz="2800" lang="en-US" smtClean="0"/>
                        <a:t> </a:t>
                      </a:r>
                      <a:endParaRPr b="1" dirty="0" sz="2800" lang="en-US"/>
                    </a:p>
                  </a:txBody>
                  <a:tcPr>
                    <a:cell3D prstMaterial="dkEdge">
                      <a:bevel prst="convex"/>
                      <a:lightRig dir="t" rig="flood"/>
                    </a:cell3D>
                  </a:tcPr>
                </a:tc>
                <a:tc>
                  <a:txBody>
                    <a:bodyPr/>
                    <a:p>
                      <a:pPr algn="ctr"/>
                      <a:r>
                        <a:rPr b="1" dirty="0" sz="2800" lang="en-US" err="1" smtClean="0"/>
                        <a:t>Puta</a:t>
                      </a:r>
                      <a:endParaRPr b="1" dirty="0" sz="2800" lang="en-US"/>
                    </a:p>
                  </a:txBody>
                </a:tc>
              </a:tr>
              <a:tr h="448836">
                <a:tc>
                  <a:txBody>
                    <a:bodyPr/>
                    <a:p>
                      <a:pPr algn="ctr"/>
                      <a:r>
                        <a:rPr dirty="0" lang="en-US" err="1" smtClean="0"/>
                        <a:t>अभ्रक</a:t>
                      </a:r>
                      <a:endParaRPr dirty="0" lang="en-US"/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US" err="1" smtClean="0"/>
                        <a:t>गजपुट</a:t>
                      </a:r>
                      <a:r>
                        <a:rPr dirty="0" lang="en-US" smtClean="0"/>
                        <a:t>-</a:t>
                      </a:r>
                      <a:r>
                        <a:rPr baseline="0" dirty="0" lang="en-US" smtClean="0"/>
                        <a:t> R.R.S.</a:t>
                      </a:r>
                    </a:p>
                    <a:p>
                      <a:pPr algn="ctr"/>
                      <a:endParaRPr dirty="0" lang="en-US"/>
                    </a:p>
                  </a:txBody>
                </a:tc>
              </a:tr>
              <a:tr h="448836">
                <a:tc>
                  <a:txBody>
                    <a:bodyPr/>
                    <a:p>
                      <a:pPr algn="ctr"/>
                      <a:r>
                        <a:rPr dirty="0" lang="en-US" err="1" smtClean="0"/>
                        <a:t>वैक्रांत</a:t>
                      </a:r>
                      <a:endParaRPr dirty="0" lang="en-US"/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US" err="1" smtClean="0"/>
                        <a:t>गजपुट</a:t>
                      </a:r>
                      <a:r>
                        <a:rPr dirty="0" lang="en-US" smtClean="0"/>
                        <a:t>-</a:t>
                      </a:r>
                      <a:r>
                        <a:rPr baseline="0" dirty="0" lang="en-US" smtClean="0"/>
                        <a:t> R.R.S.</a:t>
                      </a:r>
                    </a:p>
                    <a:p>
                      <a:pPr algn="ctr"/>
                      <a:endParaRPr dirty="0" lang="en-US"/>
                    </a:p>
                  </a:txBody>
                </a:tc>
              </a:tr>
              <a:tr h="448836">
                <a:tc>
                  <a:txBody>
                    <a:bodyPr/>
                    <a:p>
                      <a:pPr algn="ctr"/>
                      <a:r>
                        <a:rPr dirty="0" lang="en-US" err="1" smtClean="0"/>
                        <a:t>माक्षिक</a:t>
                      </a:r>
                      <a:endParaRPr dirty="0" lang="en-US"/>
                    </a:p>
                  </a:txBody>
                </a:tc>
                <a:tc>
                  <a:txBody>
                    <a:bodyPr/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dirty="0" lang="en-US" err="1" smtClean="0"/>
                        <a:t>गजपुट</a:t>
                      </a:r>
                      <a:r>
                        <a:rPr dirty="0" lang="en-US" smtClean="0"/>
                        <a:t>-</a:t>
                      </a:r>
                      <a:r>
                        <a:rPr baseline="0" dirty="0" lang="en-US" smtClean="0"/>
                        <a:t> R.R.S.</a:t>
                      </a: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dirty="0" lang="en-US"/>
                    </a:p>
                  </a:txBody>
                </a:tc>
              </a:tr>
              <a:tr h="448836">
                <a:tc>
                  <a:txBody>
                    <a:bodyPr/>
                    <a:p>
                      <a:pPr algn="ctr"/>
                      <a:r>
                        <a:rPr dirty="0" lang="en-US" err="1" smtClean="0"/>
                        <a:t>विमल</a:t>
                      </a:r>
                      <a:endParaRPr dirty="0" lang="en-US"/>
                    </a:p>
                  </a:txBody>
                </a:tc>
                <a:tc>
                  <a:txBody>
                    <a:bodyPr/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dirty="0" lang="en-US" err="1" smtClean="0"/>
                        <a:t>गजपुट</a:t>
                      </a:r>
                      <a:r>
                        <a:rPr dirty="0" lang="en-US" smtClean="0"/>
                        <a:t>-</a:t>
                      </a:r>
                      <a:r>
                        <a:rPr baseline="0" dirty="0" lang="en-US" smtClean="0"/>
                        <a:t> R.R.S.</a:t>
                      </a: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dirty="0" lang="en-US"/>
                    </a:p>
                  </a:txBody>
                </a:tc>
              </a:tr>
              <a:tr h="448836">
                <a:tc>
                  <a:txBody>
                    <a:bodyPr/>
                    <a:p>
                      <a:pPr algn="ctr"/>
                      <a:r>
                        <a:rPr dirty="0" lang="en-US" err="1" smtClean="0"/>
                        <a:t>सस्यक</a:t>
                      </a:r>
                      <a:endParaRPr dirty="0" lang="en-US"/>
                    </a:p>
                  </a:txBody>
                </a:tc>
                <a:tc>
                  <a:txBody>
                    <a:bodyPr/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dirty="0" lang="en-US" err="1" smtClean="0"/>
                        <a:t>कुक्कुट</a:t>
                      </a:r>
                      <a:r>
                        <a:rPr baseline="0" dirty="0" lang="en-US" smtClean="0"/>
                        <a:t> </a:t>
                      </a:r>
                      <a:r>
                        <a:rPr baseline="0" dirty="0" lang="en-US" err="1" smtClean="0"/>
                        <a:t>पुट</a:t>
                      </a:r>
                      <a:r>
                        <a:rPr baseline="0" dirty="0" lang="en-US" smtClean="0"/>
                        <a:t> </a:t>
                      </a:r>
                      <a:r>
                        <a:rPr dirty="0" lang="en-US" smtClean="0"/>
                        <a:t>-</a:t>
                      </a:r>
                      <a:r>
                        <a:rPr baseline="0" dirty="0" lang="en-US" smtClean="0"/>
                        <a:t> R.R.S.</a:t>
                      </a:r>
                      <a:endParaRPr dirty="0" lang="en-US" smtClean="0"/>
                    </a:p>
                    <a:p>
                      <a:pPr algn="ctr"/>
                      <a:endParaRPr dirty="0" lang="en-US"/>
                    </a:p>
                  </a:txBody>
                </a:tc>
              </a:tr>
              <a:tr h="448836">
                <a:tc>
                  <a:txBody>
                    <a:bodyPr/>
                    <a:p>
                      <a:pPr algn="ctr"/>
                      <a:r>
                        <a:rPr dirty="0" lang="en-US" err="1" smtClean="0"/>
                        <a:t>चपल</a:t>
                      </a:r>
                      <a:endParaRPr dirty="0" lang="en-US"/>
                    </a:p>
                  </a:txBody>
                </a:tc>
                <a:tc>
                  <a:txBody>
                    <a:bodyPr/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dirty="0" lang="en-US" err="1" smtClean="0"/>
                        <a:t>वालुकापुट</a:t>
                      </a:r>
                      <a:r>
                        <a:rPr dirty="0" lang="en-US" smtClean="0"/>
                        <a:t>-</a:t>
                      </a:r>
                      <a:r>
                        <a:rPr baseline="0" dirty="0" lang="en-US" smtClean="0"/>
                        <a:t> R.R.S.</a:t>
                      </a: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dirty="0" lang="en-US"/>
                    </a:p>
                  </a:txBody>
                </a:tc>
              </a:tr>
              <a:tr h="448836">
                <a:tc>
                  <a:txBody>
                    <a:bodyPr/>
                    <a:p>
                      <a:pPr algn="ctr"/>
                      <a:r>
                        <a:rPr dirty="0" lang="en-US" err="1" smtClean="0"/>
                        <a:t>रसक</a:t>
                      </a:r>
                      <a:endParaRPr dirty="0" lang="en-US"/>
                    </a:p>
                  </a:txBody>
                </a:tc>
                <a:tc>
                  <a:txBody>
                    <a:bodyPr/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dirty="0" lang="en-US" err="1" smtClean="0"/>
                        <a:t>वालुका</a:t>
                      </a:r>
                      <a:r>
                        <a:rPr dirty="0" lang="en-US" smtClean="0"/>
                        <a:t>-</a:t>
                      </a:r>
                      <a:r>
                        <a:rPr baseline="0" dirty="0" lang="en-US" smtClean="0"/>
                        <a:t> R.R.S. </a:t>
                      </a:r>
                      <a:r>
                        <a:rPr baseline="0" dirty="0" lang="en-US" err="1" smtClean="0"/>
                        <a:t>लावक</a:t>
                      </a:r>
                      <a:r>
                        <a:rPr baseline="0" dirty="0" lang="en-US" smtClean="0"/>
                        <a:t> . </a:t>
                      </a:r>
                      <a:r>
                        <a:rPr baseline="0" dirty="0" lang="en-US" err="1" smtClean="0"/>
                        <a:t>र.चू</a:t>
                      </a:r>
                      <a:r>
                        <a:rPr baseline="0" dirty="0" lang="en-US" smtClean="0"/>
                        <a:t>.</a:t>
                      </a: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dirty="0" lang="en-US"/>
                    </a:p>
                  </a:txBody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5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838200"/>
          <a:ext cx="8229600" cy="293116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p>
                      <a:pPr algn="ctr"/>
                      <a:r>
                        <a:rPr dirty="0" lang="en-US" err="1" smtClean="0"/>
                        <a:t>कासीस</a:t>
                      </a:r>
                      <a:endParaRPr dirty="0" lang="en-US" smtClean="0"/>
                    </a:p>
                    <a:p>
                      <a:pPr algn="ctr"/>
                      <a:endParaRPr dirty="0" lang="en-US"/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US" err="1" smtClean="0"/>
                        <a:t>लघुपुट</a:t>
                      </a:r>
                      <a:r>
                        <a:rPr baseline="0" dirty="0" lang="en-US" smtClean="0"/>
                        <a:t> –</a:t>
                      </a:r>
                      <a:r>
                        <a:rPr baseline="0" dirty="0" lang="en-US" err="1" smtClean="0"/>
                        <a:t>र.त</a:t>
                      </a:r>
                      <a:r>
                        <a:rPr baseline="0" dirty="0" lang="en-US" smtClean="0"/>
                        <a:t>.</a:t>
                      </a:r>
                      <a:endParaRPr dirty="0" lang="en-US"/>
                    </a:p>
                  </a:txBody>
                </a:tc>
              </a:tr>
              <a:tr h="370840">
                <a:tc>
                  <a:txBody>
                    <a:bodyPr/>
                    <a:p>
                      <a:pPr algn="ctr"/>
                      <a:r>
                        <a:rPr dirty="0" lang="en-US" err="1" smtClean="0"/>
                        <a:t>स्फ़टीक</a:t>
                      </a:r>
                      <a:endParaRPr dirty="0" lang="en-US" smtClean="0"/>
                    </a:p>
                    <a:p>
                      <a:pPr algn="ctr"/>
                      <a:endParaRPr dirty="0" lang="en-US"/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US" err="1" smtClean="0"/>
                        <a:t>लघुपुट</a:t>
                      </a:r>
                      <a:r>
                        <a:rPr baseline="0" dirty="0" lang="en-US" smtClean="0"/>
                        <a:t> – </a:t>
                      </a:r>
                      <a:r>
                        <a:rPr baseline="0" dirty="0" lang="en-US" err="1" smtClean="0"/>
                        <a:t>पारद</a:t>
                      </a:r>
                      <a:r>
                        <a:rPr baseline="0" dirty="0" lang="en-US" smtClean="0"/>
                        <a:t> </a:t>
                      </a:r>
                      <a:r>
                        <a:rPr baseline="0" dirty="0" lang="en-US" err="1" smtClean="0"/>
                        <a:t>संहिता</a:t>
                      </a:r>
                      <a:endParaRPr dirty="0" lang="en-US"/>
                    </a:p>
                  </a:txBody>
                </a:tc>
              </a:tr>
              <a:tr h="370840">
                <a:tc>
                  <a:txBody>
                    <a:bodyPr/>
                    <a:p>
                      <a:pPr algn="ctr"/>
                      <a:r>
                        <a:rPr dirty="0" lang="en-US" err="1" smtClean="0"/>
                        <a:t>हरताल</a:t>
                      </a:r>
                      <a:endParaRPr dirty="0" lang="en-US" smtClean="0"/>
                    </a:p>
                    <a:p>
                      <a:pPr algn="ctr"/>
                      <a:endParaRPr dirty="0" lang="en-US"/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US" err="1" smtClean="0"/>
                        <a:t>लघुपुट</a:t>
                      </a:r>
                      <a:r>
                        <a:rPr dirty="0" lang="en-US" smtClean="0"/>
                        <a:t>-</a:t>
                      </a:r>
                      <a:r>
                        <a:rPr baseline="0" dirty="0" lang="en-US" smtClean="0"/>
                        <a:t> R.R.S./ R.T.     </a:t>
                      </a:r>
                      <a:r>
                        <a:rPr baseline="0" dirty="0" lang="en-US" err="1" smtClean="0"/>
                        <a:t>भाण्डपुट</a:t>
                      </a:r>
                      <a:r>
                        <a:rPr baseline="0" dirty="0" lang="en-US" smtClean="0"/>
                        <a:t>- </a:t>
                      </a:r>
                      <a:r>
                        <a:rPr baseline="0" dirty="0" lang="en-US" err="1" smtClean="0"/>
                        <a:t>आ.प्र</a:t>
                      </a:r>
                      <a:r>
                        <a:rPr baseline="0" dirty="0" lang="en-US" smtClean="0"/>
                        <a:t>.</a:t>
                      </a:r>
                      <a:endParaRPr dirty="0" lang="en-US"/>
                    </a:p>
                  </a:txBody>
                </a:tc>
              </a:tr>
              <a:tr h="370840">
                <a:tc>
                  <a:txBody>
                    <a:bodyPr/>
                    <a:p>
                      <a:pPr algn="ctr"/>
                      <a:endParaRPr lang="en-US"/>
                    </a:p>
                  </a:txBody>
                </a:tc>
                <a:tc>
                  <a:txBody>
                    <a:bodyPr/>
                    <a:p>
                      <a:pPr algn="ctr"/>
                      <a:endParaRPr dirty="0" lang="en-US"/>
                    </a:p>
                  </a:txBody>
                </a:tc>
              </a:tr>
              <a:tr h="370840">
                <a:tc>
                  <a:txBody>
                    <a:bodyPr/>
                    <a:p>
                      <a:pPr algn="ctr"/>
                      <a:r>
                        <a:rPr dirty="0" lang="en-US" err="1" smtClean="0"/>
                        <a:t>कपर्द</a:t>
                      </a:r>
                      <a:endParaRPr dirty="0" lang="en-US" smtClean="0"/>
                    </a:p>
                    <a:p>
                      <a:pPr algn="ctr"/>
                      <a:endParaRPr dirty="0" lang="en-US"/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US" err="1" smtClean="0"/>
                        <a:t>गजपुट</a:t>
                      </a:r>
                      <a:r>
                        <a:rPr baseline="0" dirty="0" lang="en-US" smtClean="0"/>
                        <a:t> R.R.S.</a:t>
                      </a:r>
                      <a:endParaRPr dirty="0" lang="en-US"/>
                    </a:p>
                  </a:txBody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p>
            <a:r>
              <a:rPr dirty="0" sz="3200" lang="en-US" smtClean="0">
                <a:latin typeface="Comic Sans MS" pitchFamily="66" charset="0"/>
              </a:rPr>
              <a:t>Hypothesis of selection </a:t>
            </a:r>
            <a:endParaRPr dirty="0" sz="3200" lang="en-US">
              <a:latin typeface="Comic Sans MS" pitchFamily="66" charset="0"/>
            </a:endParaRPr>
          </a:p>
        </p:txBody>
      </p:sp>
      <p:sp>
        <p:nvSpPr>
          <p:cNvPr id="104864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p>
            <a:r>
              <a:rPr dirty="0" sz="2400" lang="en-US" smtClean="0">
                <a:latin typeface="Comic Sans MS" pitchFamily="66" charset="0"/>
              </a:rPr>
              <a:t>Hardness of drug-</a:t>
            </a:r>
          </a:p>
          <a:p>
            <a:r>
              <a:rPr dirty="0" sz="2400" lang="en-US" smtClean="0">
                <a:latin typeface="Comic Sans MS" pitchFamily="66" charset="0"/>
              </a:rPr>
              <a:t>Nature of drug- volatile</a:t>
            </a:r>
          </a:p>
          <a:p>
            <a:r>
              <a:rPr dirty="0" sz="2400" lang="en-US" smtClean="0">
                <a:latin typeface="Comic Sans MS" pitchFamily="66" charset="0"/>
              </a:rPr>
              <a:t>Time required</a:t>
            </a:r>
          </a:p>
          <a:p>
            <a:r>
              <a:rPr dirty="0" sz="2400" lang="en-US" smtClean="0">
                <a:latin typeface="Comic Sans MS" pitchFamily="66" charset="0"/>
              </a:rPr>
              <a:t>Uniformity of temperature</a:t>
            </a:r>
            <a:endParaRPr dirty="0" sz="2400" lang="en-US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p>
            <a:pPr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endParaRPr dirty="0" sz="4400" lang="en-US" smtClean="0">
              <a:latin typeface="Comic Sans MS" pitchFamily="66" charset="0"/>
            </a:endParaRPr>
          </a:p>
          <a:p>
            <a:pPr algn="ctr">
              <a:buNone/>
            </a:pPr>
            <a:r>
              <a:rPr dirty="0" sz="4400" lang="en-US" smtClean="0">
                <a:latin typeface="Comic Sans MS" pitchFamily="66" charset="0"/>
              </a:rPr>
              <a:t>summary</a:t>
            </a:r>
            <a:endParaRPr dirty="0" sz="2400" lang="en-US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p>
            <a:r>
              <a:rPr dirty="0" sz="3200" lang="en-US" smtClean="0">
                <a:latin typeface="Comic Sans MS" pitchFamily="66" charset="0"/>
              </a:rPr>
              <a:t>Conclusion</a:t>
            </a:r>
            <a:endParaRPr dirty="0" sz="3200" lang="en-US">
              <a:latin typeface="Comic Sans MS" pitchFamily="66" charset="0"/>
            </a:endParaRPr>
          </a:p>
        </p:txBody>
      </p:sp>
      <p:sp>
        <p:nvSpPr>
          <p:cNvPr id="104864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p>
            <a:r>
              <a:rPr dirty="0" sz="2400" lang="en-US" smtClean="0">
                <a:latin typeface="Comic Sans MS" pitchFamily="66" charset="0"/>
              </a:rPr>
              <a:t>It is important to know the temperature pattern of each </a:t>
            </a:r>
            <a:r>
              <a:rPr dirty="0" sz="2400" lang="en-US" err="1" smtClean="0">
                <a:latin typeface="Comic Sans MS" pitchFamily="66" charset="0"/>
              </a:rPr>
              <a:t>Puta</a:t>
            </a:r>
            <a:r>
              <a:rPr dirty="0" sz="2400" lang="en-US" smtClean="0">
                <a:latin typeface="Comic Sans MS" pitchFamily="66" charset="0"/>
              </a:rPr>
              <a:t>, </a:t>
            </a:r>
            <a:r>
              <a:rPr dirty="0" sz="2400" lang="en-US" smtClean="0">
                <a:latin typeface="Comic Sans MS" pitchFamily="66" charset="0"/>
              </a:rPr>
              <a:t>in process of </a:t>
            </a:r>
            <a:r>
              <a:rPr dirty="0" sz="2400" lang="en-US" err="1" smtClean="0">
                <a:latin typeface="Comic Sans MS" pitchFamily="66" charset="0"/>
              </a:rPr>
              <a:t>bhasmikaran</a:t>
            </a:r>
            <a:r>
              <a:rPr dirty="0" sz="2400" lang="en-US" smtClean="0">
                <a:latin typeface="Comic Sans MS" pitchFamily="66" charset="0"/>
              </a:rPr>
              <a:t> of each drug, to prepare quality medicine.</a:t>
            </a:r>
            <a:endParaRPr dirty="0" sz="2400" lang="en-US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p>
            <a:r>
              <a:rPr dirty="0" sz="3200" lang="en-US" smtClean="0">
                <a:latin typeface="Comic Sans MS" pitchFamily="66" charset="0"/>
              </a:rPr>
              <a:t>Research Article</a:t>
            </a:r>
            <a:endParaRPr dirty="0" sz="3200" lang="en-US">
              <a:latin typeface="Comic Sans MS" pitchFamily="66" charset="0"/>
            </a:endParaRPr>
          </a:p>
        </p:txBody>
      </p:sp>
      <p:sp>
        <p:nvSpPr>
          <p:cNvPr id="1048648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p>
            <a:r>
              <a:rPr dirty="0" sz="2400" lang="en-US" smtClean="0">
                <a:latin typeface="Comic Sans MS" pitchFamily="66" charset="0"/>
              </a:rPr>
              <a:t>Standardization of </a:t>
            </a:r>
            <a:r>
              <a:rPr dirty="0" sz="2400" lang="en-US" err="1" smtClean="0">
                <a:latin typeface="Comic Sans MS" pitchFamily="66" charset="0"/>
              </a:rPr>
              <a:t>Gaja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puta</a:t>
            </a:r>
            <a:r>
              <a:rPr dirty="0" sz="2400" lang="en-US" smtClean="0">
                <a:latin typeface="Comic Sans MS" pitchFamily="66" charset="0"/>
              </a:rPr>
              <a:t> &amp; </a:t>
            </a:r>
            <a:r>
              <a:rPr dirty="0" sz="2400" lang="en-US" err="1" smtClean="0">
                <a:latin typeface="Comic Sans MS" pitchFamily="66" charset="0"/>
              </a:rPr>
              <a:t>Ardha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Gaja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Puta</a:t>
            </a:r>
            <a:r>
              <a:rPr dirty="0" sz="2400" lang="en-US" smtClean="0">
                <a:latin typeface="Comic Sans MS" pitchFamily="66" charset="0"/>
              </a:rPr>
              <a:t> in the preparation of </a:t>
            </a:r>
            <a:r>
              <a:rPr dirty="0" sz="2400" lang="en-US" err="1" smtClean="0">
                <a:latin typeface="Comic Sans MS" pitchFamily="66" charset="0"/>
              </a:rPr>
              <a:t>Vanga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Bhasma</a:t>
            </a:r>
            <a:r>
              <a:rPr dirty="0" sz="2400" lang="en-US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dirty="0" sz="2400" lang="en-US" smtClean="0">
                <a:latin typeface="Comic Sans MS" pitchFamily="66" charset="0"/>
              </a:rPr>
              <a:t>	</a:t>
            </a:r>
          </a:p>
          <a:p>
            <a:pPr>
              <a:buNone/>
            </a:pPr>
            <a:r>
              <a:rPr dirty="0" sz="2400" lang="en-US" smtClean="0">
                <a:latin typeface="Comic Sans MS" pitchFamily="66" charset="0"/>
              </a:rPr>
              <a:t>	-</a:t>
            </a:r>
            <a:r>
              <a:rPr dirty="0" sz="2400" lang="en-US" err="1" smtClean="0">
                <a:latin typeface="Comic Sans MS" pitchFamily="66" charset="0"/>
              </a:rPr>
              <a:t>Darshan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parmar</a:t>
            </a:r>
            <a:r>
              <a:rPr dirty="0" sz="2400" lang="en-US" smtClean="0">
                <a:latin typeface="Comic Sans MS" pitchFamily="66" charset="0"/>
              </a:rPr>
              <a:t>. B.J. </a:t>
            </a:r>
            <a:r>
              <a:rPr dirty="0" sz="2400" lang="en-US" err="1" smtClean="0">
                <a:latin typeface="Comic Sans MS" pitchFamily="66" charset="0"/>
              </a:rPr>
              <a:t>Patgiri</a:t>
            </a:r>
            <a:r>
              <a:rPr dirty="0" sz="2400" lang="en-US" smtClean="0">
                <a:latin typeface="Comic Sans MS" pitchFamily="66" charset="0"/>
              </a:rPr>
              <a:t>.(AYU)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p>
            <a:pPr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r>
              <a:rPr dirty="0" sz="4400" lang="en-US" smtClean="0">
                <a:latin typeface="Comic Sans MS" pitchFamily="66" charset="0"/>
              </a:rPr>
              <a:t>Thank You !</a:t>
            </a:r>
            <a:endParaRPr dirty="0" sz="4400" lang="en-US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p>
            <a:r>
              <a:rPr dirty="0" sz="3200" lang="en-US" smtClean="0">
                <a:latin typeface="Comic Sans MS" pitchFamily="66" charset="0"/>
              </a:rPr>
              <a:t>Introduction</a:t>
            </a:r>
            <a:br>
              <a:rPr dirty="0" sz="3200" lang="en-US" smtClean="0">
                <a:latin typeface="Comic Sans MS" pitchFamily="66" charset="0"/>
              </a:rPr>
            </a:br>
            <a:endParaRPr dirty="0" sz="3200" lang="en-US"/>
          </a:p>
        </p:txBody>
      </p:sp>
      <p:sp>
        <p:nvSpPr>
          <p:cNvPr id="1048597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शॊधितान्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लॊहधात्वादीं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विमर्द्द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स्वरसादीभि</a:t>
            </a:r>
            <a:r>
              <a:rPr dirty="0" sz="2400" lang="en-US" smtClean="0">
                <a:latin typeface="Comic Sans MS" pitchFamily="66" charset="0"/>
              </a:rPr>
              <a:t>: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अग्निसंयॊगतॊ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भस्मिकरणं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माराणं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स्मृतम्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मृतानि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लॊहानि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रसीभवन्ति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निघन्ति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युक्तानि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महामयांश्च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अभ्यासयॊगाद्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दृढॆहसिंद्द्धिं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कुर्वंति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रुग्जन्मजराविनाशम्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r>
              <a:rPr dirty="0" sz="2400" lang="en-US" smtClean="0">
                <a:latin typeface="Comic Sans MS" pitchFamily="66" charset="0"/>
              </a:rPr>
              <a:t>- </a:t>
            </a:r>
            <a:r>
              <a:rPr dirty="0" sz="2400" lang="en-US" err="1" smtClean="0">
                <a:latin typeface="Comic Sans MS" pitchFamily="66" charset="0"/>
              </a:rPr>
              <a:t>र.र.स</a:t>
            </a:r>
            <a:r>
              <a:rPr dirty="0" sz="2400" lang="en-US" smtClean="0">
                <a:latin typeface="Comic Sans MS" pitchFamily="66" charset="0"/>
              </a:rPr>
              <a:t>. 5/139-40</a:t>
            </a:r>
            <a:endParaRPr dirty="0" sz="2400" lang="en-US">
              <a:latin typeface="Comic Sans MS" pitchFamily="66" charset="0"/>
            </a:endParaRPr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p>
            <a:r>
              <a:rPr dirty="0" sz="3200" lang="en-US" smtClean="0">
                <a:latin typeface="Comic Sans MS" pitchFamily="66" charset="0"/>
              </a:rPr>
              <a:t/>
            </a:r>
            <a:br>
              <a:rPr dirty="0" sz="3200" lang="en-US" smtClean="0">
                <a:latin typeface="Comic Sans MS" pitchFamily="66" charset="0"/>
              </a:rPr>
            </a:br>
            <a:r>
              <a:rPr dirty="0" sz="3200" lang="en-US" smtClean="0">
                <a:latin typeface="Comic Sans MS" pitchFamily="66" charset="0"/>
              </a:rPr>
              <a:t>Objective</a:t>
            </a:r>
            <a:br>
              <a:rPr dirty="0" sz="3200" lang="en-US" smtClean="0">
                <a:latin typeface="Comic Sans MS" pitchFamily="66" charset="0"/>
              </a:rPr>
            </a:br>
            <a:endParaRPr dirty="0" sz="3200" lang="en-US"/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p>
            <a:r>
              <a:rPr dirty="0" sz="2400" lang="en-US" smtClean="0">
                <a:latin typeface="Comic Sans MS" pitchFamily="66" charset="0"/>
              </a:rPr>
              <a:t>To understand the concept of </a:t>
            </a:r>
            <a:r>
              <a:rPr dirty="0" sz="2400" lang="en-US" err="1" smtClean="0">
                <a:latin typeface="Comic Sans MS" pitchFamily="66" charset="0"/>
              </a:rPr>
              <a:t>Puta</a:t>
            </a:r>
            <a:r>
              <a:rPr dirty="0" sz="2400" lang="en-US" smtClean="0">
                <a:latin typeface="Comic Sans MS" pitchFamily="66" charset="0"/>
              </a:rPr>
              <a:t>.</a:t>
            </a:r>
            <a:endParaRPr dirty="0" sz="2400" lang="en-US">
              <a:latin typeface="Comic Sans MS" pitchFamily="66" charset="0"/>
            </a:endParaRPr>
          </a:p>
        </p:txBody>
      </p:sp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p>
            <a:r>
              <a:rPr dirty="0" sz="3200" lang="en-US" err="1" smtClean="0">
                <a:latin typeface="Comic Sans MS" pitchFamily="66" charset="0"/>
              </a:rPr>
              <a:t>Puta</a:t>
            </a:r>
            <a:r>
              <a:rPr dirty="0" sz="3200" lang="en-US" smtClean="0">
                <a:latin typeface="Comic Sans MS" pitchFamily="66" charset="0"/>
              </a:rPr>
              <a:t> Kalpana</a:t>
            </a:r>
            <a:endParaRPr dirty="0" sz="3200" lang="en-US">
              <a:latin typeface="Comic Sans MS" pitchFamily="66" charset="0"/>
            </a:endParaRPr>
          </a:p>
        </p:txBody>
      </p:sp>
      <p:sp>
        <p:nvSpPr>
          <p:cNvPr id="1048601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p>
            <a:endParaRPr dirty="0" sz="2400" lang="en-US" smtClean="0">
              <a:latin typeface="Comic Sans MS" pitchFamily="66" charset="0"/>
            </a:endParaRPr>
          </a:p>
          <a:p>
            <a:r>
              <a:rPr dirty="0" sz="2400" lang="en-US" smtClean="0">
                <a:latin typeface="Comic Sans MS" pitchFamily="66" charset="0"/>
              </a:rPr>
              <a:t>Definition:-</a:t>
            </a: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रसादीद्रव्यपाकानां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प्रमाणज्ञापनं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पुटम्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नॆष्टॊ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न्यूनाधिक</a:t>
            </a:r>
            <a:r>
              <a:rPr dirty="0" sz="2400" lang="en-US" smtClean="0">
                <a:latin typeface="Comic Sans MS" pitchFamily="66" charset="0"/>
              </a:rPr>
              <a:t>: </a:t>
            </a:r>
            <a:r>
              <a:rPr dirty="0" sz="2400" lang="en-US" err="1" smtClean="0">
                <a:latin typeface="Comic Sans MS" pitchFamily="66" charset="0"/>
              </a:rPr>
              <a:t>पाक</a:t>
            </a:r>
            <a:r>
              <a:rPr dirty="0" sz="2400" lang="en-US" smtClean="0">
                <a:latin typeface="Comic Sans MS" pitchFamily="66" charset="0"/>
              </a:rPr>
              <a:t>: </a:t>
            </a:r>
            <a:r>
              <a:rPr dirty="0" sz="2400" lang="en-US" err="1" smtClean="0">
                <a:latin typeface="Comic Sans MS" pitchFamily="66" charset="0"/>
              </a:rPr>
              <a:t>सुपक्वं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हितमौषधम्</a:t>
            </a:r>
            <a:r>
              <a:rPr dirty="0" sz="2400" lang="en-US" smtClean="0">
                <a:latin typeface="Comic Sans MS" pitchFamily="66" charset="0"/>
              </a:rPr>
              <a:t> ॥ </a:t>
            </a:r>
          </a:p>
          <a:p>
            <a:pPr algn="ctr">
              <a:buNone/>
            </a:pPr>
            <a:r>
              <a:rPr dirty="0" sz="2400" lang="en-US" smtClean="0">
                <a:latin typeface="Comic Sans MS" pitchFamily="66" charset="0"/>
              </a:rPr>
              <a:t>						- </a:t>
            </a:r>
            <a:r>
              <a:rPr dirty="0" sz="2400" lang="en-US" err="1" smtClean="0">
                <a:latin typeface="Comic Sans MS" pitchFamily="66" charset="0"/>
              </a:rPr>
              <a:t>र.र.स</a:t>
            </a:r>
            <a:r>
              <a:rPr dirty="0" sz="2400" lang="en-US" smtClean="0">
                <a:latin typeface="Comic Sans MS" pitchFamily="66" charset="0"/>
              </a:rPr>
              <a:t>. 10/47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रसॊपरसॆलॊहादॆ</a:t>
            </a:r>
            <a:r>
              <a:rPr dirty="0" sz="2400" lang="en-US" smtClean="0">
                <a:latin typeface="Comic Sans MS" pitchFamily="66" charset="0"/>
              </a:rPr>
              <a:t>: </a:t>
            </a:r>
            <a:r>
              <a:rPr dirty="0" sz="2400" lang="en-US" err="1" smtClean="0">
                <a:latin typeface="Comic Sans MS" pitchFamily="66" charset="0"/>
              </a:rPr>
              <a:t>पाकमानप्रमापकम्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उत्पलाद्द्यग्निसंयॊगात्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यत्त्दत्र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स्मृतम्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>
              <a:buNone/>
            </a:pPr>
            <a:r>
              <a:rPr dirty="0" sz="2400" lang="en-US" smtClean="0">
                <a:latin typeface="Comic Sans MS" pitchFamily="66" charset="0"/>
              </a:rPr>
              <a:t>-</a:t>
            </a:r>
            <a:r>
              <a:rPr dirty="0" sz="2400" lang="en-US" err="1" smtClean="0">
                <a:latin typeface="Comic Sans MS" pitchFamily="66" charset="0"/>
              </a:rPr>
              <a:t>र.त</a:t>
            </a:r>
            <a:r>
              <a:rPr dirty="0" sz="2400" lang="en-US" smtClean="0">
                <a:latin typeface="Comic Sans MS" pitchFamily="66" charset="0"/>
              </a:rPr>
              <a:t>. 3/32</a:t>
            </a:r>
            <a:endParaRPr dirty="0" sz="2400" lang="en-US">
              <a:latin typeface="Comic Sans MS" pitchFamily="66" charset="0"/>
            </a:endParaRPr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p>
            <a:r>
              <a:rPr dirty="0" sz="3200" lang="en-US" smtClean="0">
                <a:latin typeface="Comic Sans MS" pitchFamily="66" charset="0"/>
              </a:rPr>
              <a:t>Benefits of </a:t>
            </a:r>
            <a:r>
              <a:rPr dirty="0" sz="3200" lang="en-US" err="1" smtClean="0">
                <a:latin typeface="Comic Sans MS" pitchFamily="66" charset="0"/>
              </a:rPr>
              <a:t>Puta</a:t>
            </a:r>
            <a:endParaRPr dirty="0" sz="3200" lang="en-US">
              <a:latin typeface="Comic Sans MS" pitchFamily="66" charset="0"/>
            </a:endParaRPr>
          </a:p>
        </p:txBody>
      </p:sp>
      <p:sp>
        <p:nvSpPr>
          <p:cNvPr id="104860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p>
            <a:pPr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लॊहादॆरपुर्नभावॊ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गुणाधिक्यं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ततॊग्रता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अनप्सु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मज्जनं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रॆखापुर्नता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पुटतॊ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भवॆत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पुटाद्ग्राव्णॊ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लघुत्वच्चशीघ्रव्याप्तिश्च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दीपनम्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जारीतादपि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सूतॆन्द्राल्लॊहानामधिकॊं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गुण</a:t>
            </a:r>
            <a:r>
              <a:rPr dirty="0" sz="2400" lang="en-US" smtClean="0">
                <a:latin typeface="Comic Sans MS" pitchFamily="66" charset="0"/>
              </a:rPr>
              <a:t>: ॥</a:t>
            </a:r>
          </a:p>
          <a:p>
            <a:pPr algn="ctr">
              <a:buNone/>
            </a:pPr>
            <a:r>
              <a:rPr dirty="0" sz="2400" lang="en-US" smtClean="0">
                <a:latin typeface="Comic Sans MS" pitchFamily="66" charset="0"/>
              </a:rPr>
              <a:t>		   </a:t>
            </a:r>
            <a:r>
              <a:rPr dirty="0" sz="2400" lang="en-US" err="1" smtClean="0">
                <a:latin typeface="Comic Sans MS" pitchFamily="66" charset="0"/>
              </a:rPr>
              <a:t>यथाश्मनि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विशॆद्वान्हिर्बहि:स्थपुटयॊगत</a:t>
            </a:r>
            <a:r>
              <a:rPr dirty="0" sz="2400" lang="en-US" smtClean="0">
                <a:latin typeface="Comic Sans MS" pitchFamily="66" charset="0"/>
              </a:rPr>
              <a:t>: ।</a:t>
            </a:r>
          </a:p>
          <a:p>
            <a:pPr algn="ctr">
              <a:buNone/>
            </a:pPr>
            <a:r>
              <a:rPr dirty="0" sz="2400" lang="en-US" smtClean="0">
                <a:latin typeface="Comic Sans MS" pitchFamily="66" charset="0"/>
              </a:rPr>
              <a:t>			</a:t>
            </a:r>
            <a:r>
              <a:rPr dirty="0" sz="2400" lang="en-US" err="1" smtClean="0">
                <a:latin typeface="Comic Sans MS" pitchFamily="66" charset="0"/>
              </a:rPr>
              <a:t>चूर्णत्वाद्धि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गुणावाप्तिस्था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लॊहॆषु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निश्चितम्</a:t>
            </a:r>
            <a:r>
              <a:rPr dirty="0" sz="2400" lang="en-US" smtClean="0">
                <a:latin typeface="Comic Sans MS" pitchFamily="66" charset="0"/>
              </a:rPr>
              <a:t>  			 - </a:t>
            </a:r>
            <a:r>
              <a:rPr dirty="0" sz="2400" lang="en-US" err="1" smtClean="0">
                <a:latin typeface="Comic Sans MS" pitchFamily="66" charset="0"/>
              </a:rPr>
              <a:t>र.र.स</a:t>
            </a:r>
            <a:r>
              <a:rPr dirty="0" sz="2400" lang="en-US" smtClean="0">
                <a:latin typeface="Comic Sans MS" pitchFamily="66" charset="0"/>
              </a:rPr>
              <a:t>. 10/48-50</a:t>
            </a: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r>
              <a:rPr dirty="0" sz="2400" lang="en-US" smtClean="0">
                <a:latin typeface="Comic Sans MS" pitchFamily="66" charset="0"/>
              </a:rPr>
              <a:t>					</a:t>
            </a:r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p>
            <a:pPr algn="r"/>
            <a:r>
              <a:rPr dirty="0" sz="3200" lang="en-US" smtClean="0">
                <a:latin typeface="Comic Sans MS" pitchFamily="66" charset="0"/>
              </a:rPr>
              <a:t>Cont..</a:t>
            </a:r>
            <a:endParaRPr dirty="0" sz="3200" lang="en-US">
              <a:latin typeface="Comic Sans MS" pitchFamily="66" charset="0"/>
            </a:endParaRPr>
          </a:p>
        </p:txBody>
      </p:sp>
      <p:sp>
        <p:nvSpPr>
          <p:cNvPr id="1048605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p>
            <a:pPr algn="ctr">
              <a:buNone/>
            </a:pPr>
            <a:r>
              <a:rPr dirty="0" sz="2400" lang="en-US" smtClean="0">
                <a:latin typeface="Comic Sans MS" pitchFamily="66" charset="0"/>
              </a:rPr>
              <a:t>	</a:t>
            </a:r>
            <a:r>
              <a:rPr dirty="0" sz="2400" lang="en-US" err="1" smtClean="0">
                <a:latin typeface="Comic Sans MS" pitchFamily="66" charset="0"/>
              </a:rPr>
              <a:t>पुटाद्दॊष्विनाष</a:t>
            </a:r>
            <a:r>
              <a:rPr dirty="0" sz="2400" lang="en-US" smtClean="0">
                <a:latin typeface="Comic Sans MS" pitchFamily="66" charset="0"/>
              </a:rPr>
              <a:t>: </a:t>
            </a:r>
            <a:r>
              <a:rPr dirty="0" sz="2400" lang="en-US" err="1" smtClean="0">
                <a:latin typeface="Comic Sans MS" pitchFamily="66" charset="0"/>
              </a:rPr>
              <a:t>स्यात्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पुटद्दॆव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गुणॊदय</a:t>
            </a:r>
            <a:r>
              <a:rPr dirty="0" sz="2400" lang="en-US" smtClean="0">
                <a:latin typeface="Comic Sans MS" pitchFamily="66" charset="0"/>
              </a:rPr>
              <a:t>: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म्रियतॆ</a:t>
            </a:r>
            <a:r>
              <a:rPr dirty="0" sz="2400" lang="en-US" smtClean="0">
                <a:latin typeface="Comic Sans MS" pitchFamily="66" charset="0"/>
              </a:rPr>
              <a:t> च </a:t>
            </a:r>
            <a:r>
              <a:rPr dirty="0" sz="2400" lang="en-US" err="1" smtClean="0">
                <a:latin typeface="Comic Sans MS" pitchFamily="66" charset="0"/>
              </a:rPr>
              <a:t>पुटाल्ल्लौहस्तस्मात्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समाचरॆत</a:t>
            </a:r>
            <a:r>
              <a:rPr dirty="0" sz="2400" lang="en-US" smtClean="0">
                <a:latin typeface="Comic Sans MS" pitchFamily="66" charset="0"/>
              </a:rPr>
              <a:t> ॥</a:t>
            </a:r>
          </a:p>
          <a:p>
            <a:pPr algn="ctr">
              <a:buNone/>
            </a:pPr>
            <a:r>
              <a:rPr dirty="0" sz="2400" lang="en-US" smtClean="0">
                <a:latin typeface="Comic Sans MS" pitchFamily="66" charset="0"/>
              </a:rPr>
              <a:t>-</a:t>
            </a:r>
            <a:r>
              <a:rPr dirty="0" sz="2400" lang="en-US" err="1" smtClean="0">
                <a:latin typeface="Comic Sans MS" pitchFamily="66" charset="0"/>
              </a:rPr>
              <a:t>र.सा.सं</a:t>
            </a:r>
            <a:r>
              <a:rPr dirty="0" sz="2400" lang="en-US" smtClean="0">
                <a:latin typeface="Comic Sans MS" pitchFamily="66" charset="0"/>
              </a:rPr>
              <a:t>. 1/322</a:t>
            </a: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अपि</a:t>
            </a:r>
            <a:r>
              <a:rPr dirty="0" sz="2400" lang="en-US" smtClean="0">
                <a:latin typeface="Comic Sans MS" pitchFamily="66" charset="0"/>
              </a:rPr>
              <a:t> च- </a:t>
            </a:r>
            <a:r>
              <a:rPr dirty="0" sz="2400" lang="en-US" err="1" smtClean="0">
                <a:latin typeface="Comic Sans MS" pitchFamily="66" charset="0"/>
              </a:rPr>
              <a:t>भवॆद्द्यत</a:t>
            </a:r>
            <a:r>
              <a:rPr dirty="0" sz="2400" lang="en-US" smtClean="0">
                <a:latin typeface="Comic Sans MS" pitchFamily="66" charset="0"/>
              </a:rPr>
              <a:t>: </a:t>
            </a:r>
            <a:r>
              <a:rPr dirty="0" sz="2400" lang="en-US" err="1" smtClean="0">
                <a:latin typeface="Comic Sans MS" pitchFamily="66" charset="0"/>
              </a:rPr>
              <a:t>पुटादॆव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दॊषहानिर्गुणॊदय</a:t>
            </a:r>
            <a:r>
              <a:rPr dirty="0" sz="2400" lang="en-US" smtClean="0">
                <a:latin typeface="Comic Sans MS" pitchFamily="66" charset="0"/>
              </a:rPr>
              <a:t>: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रसॊपरस:लॊहानां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पुटपाकस्तत</a:t>
            </a:r>
            <a:r>
              <a:rPr dirty="0" sz="2400" lang="en-US" smtClean="0">
                <a:latin typeface="Comic Sans MS" pitchFamily="66" charset="0"/>
              </a:rPr>
              <a:t>: </a:t>
            </a:r>
            <a:r>
              <a:rPr dirty="0" sz="2400" lang="en-US" err="1" smtClean="0">
                <a:latin typeface="Comic Sans MS" pitchFamily="66" charset="0"/>
              </a:rPr>
              <a:t>स्मृत</a:t>
            </a:r>
            <a:r>
              <a:rPr dirty="0" sz="2400" lang="en-US" smtClean="0">
                <a:latin typeface="Comic Sans MS" pitchFamily="66" charset="0"/>
              </a:rPr>
              <a:t>: ॥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पुटपाकॆन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लॊहादॆर्निरूत्त्थ्त्वच्च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दीपनम्</a:t>
            </a:r>
            <a:r>
              <a:rPr dirty="0" sz="2400" lang="en-US" smtClean="0">
                <a:latin typeface="Comic Sans MS" pitchFamily="66" charset="0"/>
              </a:rPr>
              <a:t> ।</a:t>
            </a: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भवॆद्वारितरत्वच्च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पुटपाकस्तत</a:t>
            </a:r>
            <a:r>
              <a:rPr dirty="0" sz="2400" lang="en-US" smtClean="0">
                <a:latin typeface="Comic Sans MS" pitchFamily="66" charset="0"/>
              </a:rPr>
              <a:t>: </a:t>
            </a:r>
            <a:r>
              <a:rPr dirty="0" sz="2400" lang="en-US" err="1" smtClean="0">
                <a:latin typeface="Comic Sans MS" pitchFamily="66" charset="0"/>
              </a:rPr>
              <a:t>स्मृत</a:t>
            </a:r>
            <a:r>
              <a:rPr dirty="0" sz="2400" lang="en-US" smtClean="0">
                <a:latin typeface="Comic Sans MS" pitchFamily="66" charset="0"/>
              </a:rPr>
              <a:t>: ॥</a:t>
            </a:r>
          </a:p>
          <a:p>
            <a:pPr algn="ctr">
              <a:buNone/>
            </a:pPr>
            <a:r>
              <a:rPr dirty="0" sz="2400" lang="en-US" smtClean="0">
                <a:latin typeface="Comic Sans MS" pitchFamily="66" charset="0"/>
              </a:rPr>
              <a:t>-</a:t>
            </a:r>
            <a:r>
              <a:rPr dirty="0" sz="2400" lang="en-US" err="1" smtClean="0">
                <a:latin typeface="Comic Sans MS" pitchFamily="66" charset="0"/>
              </a:rPr>
              <a:t>र.त</a:t>
            </a:r>
            <a:r>
              <a:rPr dirty="0" sz="2400" lang="en-US" smtClean="0">
                <a:latin typeface="Comic Sans MS" pitchFamily="66" charset="0"/>
              </a:rPr>
              <a:t>. 3/34</a:t>
            </a:r>
          </a:p>
          <a:p>
            <a:pPr algn="ctr">
              <a:buNone/>
            </a:pPr>
            <a:endParaRPr dirty="0" sz="2400" lang="en-US">
              <a:latin typeface="Comic Sans MS" pitchFamily="66" charset="0"/>
            </a:endParaRPr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p>
            <a:r>
              <a:rPr dirty="0" sz="3200" lang="en-US" err="1" smtClean="0">
                <a:latin typeface="Comic Sans MS" pitchFamily="66" charset="0"/>
              </a:rPr>
              <a:t>पुट</a:t>
            </a:r>
            <a:r>
              <a:rPr dirty="0" sz="3200" lang="en-US" smtClean="0">
                <a:latin typeface="Comic Sans MS" pitchFamily="66" charset="0"/>
              </a:rPr>
              <a:t> </a:t>
            </a:r>
            <a:r>
              <a:rPr dirty="0" sz="3200" lang="en-US" err="1" smtClean="0">
                <a:latin typeface="Comic Sans MS" pitchFamily="66" charset="0"/>
              </a:rPr>
              <a:t>क्रम</a:t>
            </a:r>
            <a:endParaRPr dirty="0" sz="3200" lang="en-US">
              <a:latin typeface="Comic Sans MS" pitchFamily="66" charset="0"/>
            </a:endParaRPr>
          </a:p>
        </p:txBody>
      </p:sp>
      <p:sp>
        <p:nvSpPr>
          <p:cNvPr id="1048607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शु</a:t>
            </a:r>
            <a:r>
              <a:rPr dirty="0" sz="2400" lang="en-US" smtClean="0">
                <a:latin typeface="Comic Sans MS" pitchFamily="66" charset="0"/>
              </a:rPr>
              <a:t>. </a:t>
            </a:r>
            <a:r>
              <a:rPr dirty="0" sz="2400" lang="en-US" err="1" smtClean="0">
                <a:latin typeface="Comic Sans MS" pitchFamily="66" charset="0"/>
              </a:rPr>
              <a:t>धातु</a:t>
            </a:r>
            <a:r>
              <a:rPr dirty="0" sz="2400" lang="en-US" smtClean="0">
                <a:latin typeface="Comic Sans MS" pitchFamily="66" charset="0"/>
              </a:rPr>
              <a:t> + </a:t>
            </a:r>
            <a:r>
              <a:rPr dirty="0" sz="2400" lang="en-US" err="1" smtClean="0">
                <a:latin typeface="Comic Sans MS" pitchFamily="66" charset="0"/>
              </a:rPr>
              <a:t>भावना</a:t>
            </a:r>
            <a:r>
              <a:rPr dirty="0" sz="2400" lang="en-US" smtClean="0">
                <a:latin typeface="Comic Sans MS" pitchFamily="66" charset="0"/>
              </a:rPr>
              <a:t> 	</a:t>
            </a:r>
            <a:r>
              <a:rPr dirty="0" sz="2400" lang="en-US" err="1" smtClean="0">
                <a:latin typeface="Comic Sans MS" pitchFamily="66" charset="0"/>
              </a:rPr>
              <a:t>चक्रिका</a:t>
            </a:r>
            <a:r>
              <a:rPr dirty="0" sz="2400" lang="en-US" smtClean="0">
                <a:latin typeface="Comic Sans MS" pitchFamily="66" charset="0"/>
              </a:rPr>
              <a:t>        Dry</a:t>
            </a: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शराव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सम्पुट</a:t>
            </a:r>
            <a:r>
              <a:rPr dirty="0" sz="2400" lang="en-US" smtClean="0">
                <a:latin typeface="Comic Sans MS" pitchFamily="66" charset="0"/>
              </a:rPr>
              <a:t>          </a:t>
            </a:r>
            <a:r>
              <a:rPr dirty="0" sz="2400" lang="en-US" err="1" smtClean="0">
                <a:latin typeface="Comic Sans MS" pitchFamily="66" charset="0"/>
              </a:rPr>
              <a:t>सन्धिबंधन</a:t>
            </a:r>
            <a:r>
              <a:rPr dirty="0" sz="2400" lang="en-US" smtClean="0">
                <a:latin typeface="Comic Sans MS" pitchFamily="66" charset="0"/>
              </a:rPr>
              <a:t>         Dry</a:t>
            </a: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पुट</a:t>
            </a: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भस्म</a:t>
            </a: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r>
              <a:rPr dirty="0" sz="2400" lang="en-US" err="1" smtClean="0">
                <a:latin typeface="Comic Sans MS" pitchFamily="66" charset="0"/>
              </a:rPr>
              <a:t>भावना</a:t>
            </a:r>
            <a:r>
              <a:rPr dirty="0" sz="2400" lang="en-US" smtClean="0">
                <a:latin typeface="Comic Sans MS" pitchFamily="66" charset="0"/>
              </a:rPr>
              <a:t>  repeat the process </a:t>
            </a: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endParaRPr dirty="0" sz="2400" lang="en-US" smtClean="0">
              <a:latin typeface="Comic Sans MS" pitchFamily="66" charset="0"/>
            </a:endParaRPr>
          </a:p>
          <a:p>
            <a:pPr algn="ctr">
              <a:buNone/>
            </a:pPr>
            <a:endParaRPr dirty="0" sz="2400" lang="en-US">
              <a:latin typeface="Comic Sans MS" pitchFamily="66" charset="0"/>
            </a:endParaRPr>
          </a:p>
        </p:txBody>
      </p:sp>
      <p:sp>
        <p:nvSpPr>
          <p:cNvPr id="1048608" name="Right Arrow 3"/>
          <p:cNvSpPr/>
          <p:nvPr/>
        </p:nvSpPr>
        <p:spPr>
          <a:xfrm>
            <a:off x="4267200" y="1066800"/>
            <a:ext cx="457200" cy="152400"/>
          </a:xfrm>
          <a:prstGeom prst="right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09" name="Right Arrow 4"/>
          <p:cNvSpPr/>
          <p:nvPr/>
        </p:nvSpPr>
        <p:spPr>
          <a:xfrm>
            <a:off x="5867400" y="1066800"/>
            <a:ext cx="533400" cy="152400"/>
          </a:xfrm>
          <a:prstGeom prst="right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10" name="Right Arrow 5"/>
          <p:cNvSpPr/>
          <p:nvPr/>
        </p:nvSpPr>
        <p:spPr>
          <a:xfrm>
            <a:off x="3657600" y="2362200"/>
            <a:ext cx="609600" cy="152400"/>
          </a:xfrm>
          <a:prstGeom prst="right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11" name="Right Arrow 6"/>
          <p:cNvSpPr/>
          <p:nvPr/>
        </p:nvSpPr>
        <p:spPr>
          <a:xfrm>
            <a:off x="5791200" y="2362200"/>
            <a:ext cx="609600" cy="152400"/>
          </a:xfrm>
          <a:prstGeom prst="right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12" name="Down Arrow 7"/>
          <p:cNvSpPr/>
          <p:nvPr/>
        </p:nvSpPr>
        <p:spPr>
          <a:xfrm>
            <a:off x="4419600" y="1600200"/>
            <a:ext cx="228600" cy="609600"/>
          </a:xfrm>
          <a:prstGeom prst="down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13" name="Down Arrow 8"/>
          <p:cNvSpPr/>
          <p:nvPr/>
        </p:nvSpPr>
        <p:spPr>
          <a:xfrm>
            <a:off x="4419600" y="2667000"/>
            <a:ext cx="228600" cy="457200"/>
          </a:xfrm>
          <a:prstGeom prst="down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14" name="Down Arrow 9"/>
          <p:cNvSpPr/>
          <p:nvPr/>
        </p:nvSpPr>
        <p:spPr>
          <a:xfrm>
            <a:off x="4419600" y="3657600"/>
            <a:ext cx="228600" cy="381000"/>
          </a:xfrm>
          <a:prstGeom prst="down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15" name="Down Arrow 10"/>
          <p:cNvSpPr/>
          <p:nvPr/>
        </p:nvSpPr>
        <p:spPr>
          <a:xfrm>
            <a:off x="4419600" y="4419600"/>
            <a:ext cx="228600" cy="457200"/>
          </a:xfrm>
          <a:prstGeom prst="down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p>
            <a:r>
              <a:rPr dirty="0" lang="en-US" smtClean="0">
                <a:latin typeface="Comic Sans MS" pitchFamily="66" charset="0"/>
              </a:rPr>
              <a:t>Types on </a:t>
            </a:r>
            <a:r>
              <a:rPr dirty="0" lang="en-US" err="1" smtClean="0">
                <a:latin typeface="Comic Sans MS" pitchFamily="66" charset="0"/>
              </a:rPr>
              <a:t>Puta</a:t>
            </a:r>
            <a:r>
              <a:rPr dirty="0" lang="en-US" smtClean="0">
                <a:latin typeface="Comic Sans MS" pitchFamily="66" charset="0"/>
              </a:rPr>
              <a:t> </a:t>
            </a:r>
            <a:br>
              <a:rPr dirty="0" lang="en-US" smtClean="0">
                <a:latin typeface="Comic Sans MS" pitchFamily="66" charset="0"/>
              </a:rPr>
            </a:br>
            <a:endParaRPr dirty="0" lang="en-US"/>
          </a:p>
        </p:txBody>
      </p:sp>
      <p:sp>
        <p:nvSpPr>
          <p:cNvPr id="104861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p>
            <a:pPr indent="-457200" marL="457200">
              <a:buFont typeface="+mj-lt"/>
              <a:buAutoNum type="arabicPeriod"/>
            </a:pPr>
            <a:r>
              <a:rPr dirty="0" sz="2400" lang="en-US" err="1" smtClean="0">
                <a:latin typeface="Comic Sans MS" pitchFamily="66" charset="0"/>
              </a:rPr>
              <a:t>चंद्रपुट</a:t>
            </a:r>
            <a:r>
              <a:rPr dirty="0" sz="2400" lang="en-US" smtClean="0">
                <a:latin typeface="Comic Sans MS" pitchFamily="66" charset="0"/>
              </a:rPr>
              <a:t> – </a:t>
            </a:r>
            <a:r>
              <a:rPr dirty="0" sz="2400" lang="en-US" err="1" smtClean="0">
                <a:latin typeface="Comic Sans MS" pitchFamily="66" charset="0"/>
              </a:rPr>
              <a:t>रसतंत्रसार</a:t>
            </a:r>
            <a:r>
              <a:rPr dirty="0" sz="2400" lang="en-US" smtClean="0">
                <a:latin typeface="Comic Sans MS" pitchFamily="66" charset="0"/>
              </a:rPr>
              <a:t> – </a:t>
            </a:r>
            <a:r>
              <a:rPr dirty="0" sz="2400" lang="en-US" err="1" smtClean="0">
                <a:latin typeface="Comic Sans MS" pitchFamily="66" charset="0"/>
              </a:rPr>
              <a:t>चंद्रपुटी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प्रवाळभस्म</a:t>
            </a:r>
            <a:endParaRPr dirty="0" sz="2400" lang="en-US" smtClean="0">
              <a:latin typeface="Comic Sans MS" pitchFamily="66" charset="0"/>
            </a:endParaRPr>
          </a:p>
          <a:p>
            <a:pPr indent="-457200" marL="457200">
              <a:buFont typeface="+mj-lt"/>
              <a:buAutoNum type="arabicPeriod"/>
            </a:pPr>
            <a:endParaRPr dirty="0" sz="2400" lang="en-US" smtClean="0">
              <a:latin typeface="Comic Sans MS" pitchFamily="66" charset="0"/>
            </a:endParaRPr>
          </a:p>
          <a:p>
            <a:pPr indent="-457200" marL="457200">
              <a:buFont typeface="+mj-lt"/>
              <a:buAutoNum type="arabicPeriod"/>
            </a:pPr>
            <a:r>
              <a:rPr dirty="0" sz="2400" lang="en-US" err="1" smtClean="0">
                <a:latin typeface="Comic Sans MS" pitchFamily="66" charset="0"/>
              </a:rPr>
              <a:t>सूर्यपुट</a:t>
            </a:r>
            <a:r>
              <a:rPr dirty="0" sz="2400" lang="en-US" smtClean="0">
                <a:latin typeface="Comic Sans MS" pitchFamily="66" charset="0"/>
              </a:rPr>
              <a:t> - </a:t>
            </a:r>
            <a:r>
              <a:rPr dirty="0" sz="2400" lang="en-US" err="1" smtClean="0">
                <a:latin typeface="Comic Sans MS" pitchFamily="66" charset="0"/>
              </a:rPr>
              <a:t>रसतंत्रसार</a:t>
            </a:r>
            <a:r>
              <a:rPr dirty="0" sz="2400" lang="en-US" smtClean="0">
                <a:latin typeface="Comic Sans MS" pitchFamily="66" charset="0"/>
              </a:rPr>
              <a:t> – </a:t>
            </a:r>
            <a:r>
              <a:rPr dirty="0" sz="2400" lang="en-US" err="1" smtClean="0">
                <a:latin typeface="Comic Sans MS" pitchFamily="66" charset="0"/>
              </a:rPr>
              <a:t>सूर्यपुटी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प्रवाळभस्म</a:t>
            </a:r>
            <a:endParaRPr dirty="0" sz="2400" lang="en-US" smtClean="0">
              <a:latin typeface="Comic Sans MS" pitchFamily="66" charset="0"/>
            </a:endParaRPr>
          </a:p>
          <a:p>
            <a:pPr indent="-457200" marL="457200">
              <a:buFont typeface="+mj-lt"/>
              <a:buAutoNum type="arabicPeriod"/>
            </a:pPr>
            <a:endParaRPr dirty="0" sz="2400" lang="en-US" smtClean="0">
              <a:latin typeface="Comic Sans MS" pitchFamily="66" charset="0"/>
            </a:endParaRPr>
          </a:p>
          <a:p>
            <a:pPr indent="-457200" marL="457200">
              <a:buFont typeface="+mj-lt"/>
              <a:buAutoNum type="arabicPeriod"/>
            </a:pPr>
            <a:r>
              <a:rPr dirty="0" sz="2400" lang="en-US" err="1" smtClean="0">
                <a:latin typeface="Comic Sans MS" pitchFamily="66" charset="0"/>
              </a:rPr>
              <a:t>अग्निपुट</a:t>
            </a:r>
            <a:r>
              <a:rPr dirty="0" sz="2400" lang="en-US" smtClean="0">
                <a:latin typeface="Comic Sans MS" pitchFamily="66" charset="0"/>
              </a:rPr>
              <a:t> – </a:t>
            </a:r>
          </a:p>
          <a:p>
            <a:pPr indent="-457200" marL="457200">
              <a:buNone/>
            </a:pPr>
            <a:r>
              <a:rPr dirty="0" sz="2400" lang="en-US" smtClean="0">
                <a:latin typeface="Comic Sans MS" pitchFamily="66" charset="0"/>
              </a:rPr>
              <a:t>	- </a:t>
            </a:r>
            <a:r>
              <a:rPr dirty="0" sz="2400" lang="en-US" err="1" smtClean="0">
                <a:latin typeface="Comic Sans MS" pitchFamily="66" charset="0"/>
              </a:rPr>
              <a:t>महापुट</a:t>
            </a:r>
            <a:r>
              <a:rPr dirty="0" sz="2400" lang="en-US" smtClean="0">
                <a:latin typeface="Comic Sans MS" pitchFamily="66" charset="0"/>
              </a:rPr>
              <a:t>		- </a:t>
            </a:r>
            <a:r>
              <a:rPr dirty="0" sz="2400" lang="en-US" err="1" smtClean="0">
                <a:latin typeface="Comic Sans MS" pitchFamily="66" charset="0"/>
              </a:rPr>
              <a:t>गजपुट</a:t>
            </a:r>
            <a:r>
              <a:rPr dirty="0" sz="2400" lang="en-US" smtClean="0">
                <a:latin typeface="Comic Sans MS" pitchFamily="66" charset="0"/>
              </a:rPr>
              <a:t>	- </a:t>
            </a:r>
            <a:r>
              <a:rPr dirty="0" sz="2400" lang="en-US" err="1" smtClean="0">
                <a:latin typeface="Comic Sans MS" pitchFamily="66" charset="0"/>
              </a:rPr>
              <a:t>वराहपुट</a:t>
            </a:r>
            <a:r>
              <a:rPr dirty="0" sz="2400" lang="en-US" smtClean="0">
                <a:latin typeface="Comic Sans MS" pitchFamily="66" charset="0"/>
              </a:rPr>
              <a:t>	- </a:t>
            </a:r>
            <a:r>
              <a:rPr dirty="0" sz="2400" lang="en-US" err="1" smtClean="0">
                <a:latin typeface="Comic Sans MS" pitchFamily="66" charset="0"/>
              </a:rPr>
              <a:t>कुक्कुटपुट</a:t>
            </a:r>
            <a:endParaRPr dirty="0" sz="2400" lang="en-US" smtClean="0">
              <a:latin typeface="Comic Sans MS" pitchFamily="66" charset="0"/>
            </a:endParaRPr>
          </a:p>
          <a:p>
            <a:pPr indent="-457200" marL="457200">
              <a:buNone/>
            </a:pPr>
            <a:r>
              <a:rPr dirty="0" sz="2400" lang="en-US" smtClean="0">
                <a:latin typeface="Comic Sans MS" pitchFamily="66" charset="0"/>
              </a:rPr>
              <a:t>	- </a:t>
            </a:r>
            <a:r>
              <a:rPr dirty="0" sz="2400" lang="en-US" err="1" smtClean="0">
                <a:latin typeface="Comic Sans MS" pitchFamily="66" charset="0"/>
              </a:rPr>
              <a:t>कपॊतपुट</a:t>
            </a:r>
            <a:r>
              <a:rPr dirty="0" sz="2400" lang="en-US" smtClean="0">
                <a:latin typeface="Comic Sans MS" pitchFamily="66" charset="0"/>
              </a:rPr>
              <a:t>		- </a:t>
            </a:r>
            <a:r>
              <a:rPr dirty="0" sz="2400" lang="en-US" err="1" smtClean="0">
                <a:latin typeface="Comic Sans MS" pitchFamily="66" charset="0"/>
              </a:rPr>
              <a:t>भूधर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</a:t>
            </a:r>
            <a:endParaRPr dirty="0" sz="2400" lang="en-US" smtClean="0">
              <a:latin typeface="Comic Sans MS" pitchFamily="66" charset="0"/>
            </a:endParaRPr>
          </a:p>
          <a:p>
            <a:pPr indent="-457200" marL="457200">
              <a:buNone/>
            </a:pPr>
            <a:r>
              <a:rPr dirty="0" sz="2400" lang="en-US" smtClean="0">
                <a:latin typeface="Comic Sans MS" pitchFamily="66" charset="0"/>
              </a:rPr>
              <a:t>4. Types as per Fuel-</a:t>
            </a:r>
          </a:p>
          <a:p>
            <a:pPr indent="-457200" marL="457200">
              <a:buNone/>
            </a:pPr>
            <a:r>
              <a:rPr dirty="0" sz="2400" lang="en-US" smtClean="0">
                <a:latin typeface="Comic Sans MS" pitchFamily="66" charset="0"/>
              </a:rPr>
              <a:t>	-</a:t>
            </a:r>
            <a:r>
              <a:rPr dirty="0" sz="2400" lang="en-US" err="1" smtClean="0">
                <a:latin typeface="Comic Sans MS" pitchFamily="66" charset="0"/>
              </a:rPr>
              <a:t>गॊर्वर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</a:t>
            </a:r>
            <a:r>
              <a:rPr dirty="0" sz="2400" lang="en-US" smtClean="0">
                <a:latin typeface="Comic Sans MS" pitchFamily="66" charset="0"/>
              </a:rPr>
              <a:t>/</a:t>
            </a:r>
            <a:r>
              <a:rPr dirty="0" sz="2400" lang="en-US" err="1" smtClean="0">
                <a:latin typeface="Comic Sans MS" pitchFamily="66" charset="0"/>
              </a:rPr>
              <a:t>लावक</a:t>
            </a:r>
            <a:r>
              <a:rPr dirty="0" sz="2400" lang="en-US" smtClean="0">
                <a:latin typeface="Comic Sans MS" pitchFamily="66" charset="0"/>
              </a:rPr>
              <a:t> </a:t>
            </a:r>
            <a:r>
              <a:rPr dirty="0" sz="2400" lang="en-US" err="1" smtClean="0">
                <a:latin typeface="Comic Sans MS" pitchFamily="66" charset="0"/>
              </a:rPr>
              <a:t>पुट</a:t>
            </a:r>
            <a:endParaRPr dirty="0" sz="2400" lang="en-US" smtClean="0">
              <a:latin typeface="Comic Sans MS" pitchFamily="66" charset="0"/>
            </a:endParaRPr>
          </a:p>
          <a:p>
            <a:pPr indent="-457200" marL="457200">
              <a:buNone/>
            </a:pPr>
            <a:r>
              <a:rPr dirty="0" sz="2400" lang="en-US" smtClean="0">
                <a:latin typeface="Comic Sans MS" pitchFamily="66" charset="0"/>
              </a:rPr>
              <a:t>	-</a:t>
            </a:r>
            <a:r>
              <a:rPr dirty="0" sz="2400" lang="en-US" err="1" smtClean="0">
                <a:latin typeface="Comic Sans MS" pitchFamily="66" charset="0"/>
              </a:rPr>
              <a:t>भाण्डपुट</a:t>
            </a:r>
            <a:r>
              <a:rPr dirty="0" sz="2400" lang="en-US" smtClean="0">
                <a:latin typeface="Comic Sans MS" pitchFamily="66" charset="0"/>
              </a:rPr>
              <a:t>/</a:t>
            </a:r>
            <a:r>
              <a:rPr dirty="0" sz="2400" lang="en-US" err="1" smtClean="0">
                <a:latin typeface="Comic Sans MS" pitchFamily="66" charset="0"/>
              </a:rPr>
              <a:t>कुम्भपुट</a:t>
            </a:r>
            <a:endParaRPr dirty="0" sz="2400" lang="en-US" smtClean="0">
              <a:latin typeface="Comic Sans MS" pitchFamily="66" charset="0"/>
            </a:endParaRPr>
          </a:p>
          <a:p>
            <a:pPr indent="-457200" marL="457200">
              <a:buNone/>
            </a:pPr>
            <a:r>
              <a:rPr dirty="0" sz="2400" lang="en-US" smtClean="0">
                <a:latin typeface="Comic Sans MS" pitchFamily="66" charset="0"/>
              </a:rPr>
              <a:t>	- </a:t>
            </a:r>
            <a:r>
              <a:rPr dirty="0" sz="2400" lang="en-US" err="1" smtClean="0">
                <a:latin typeface="Comic Sans MS" pitchFamily="66" charset="0"/>
              </a:rPr>
              <a:t>वालुकापुट</a:t>
            </a:r>
            <a:endParaRPr dirty="0" sz="2400" lang="en-US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Subject Seminar  Concept of Puta </dc:title>
  <dc:creator>KULDEEP</dc:creator>
  <cp:lastModifiedBy>KULDEEP</cp:lastModifiedBy>
  <dcterms:created xsi:type="dcterms:W3CDTF">2006-08-15T13:00:00Z</dcterms:created>
  <dcterms:modified xsi:type="dcterms:W3CDTF">2020-03-29T14:42:28Z</dcterms:modified>
</cp:coreProperties>
</file>