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4" r:id="rId14"/>
    <p:sldId id="270" r:id="rId15"/>
    <p:sldId id="271" r:id="rId16"/>
    <p:sldId id="285" r:id="rId17"/>
    <p:sldId id="282" r:id="rId18"/>
    <p:sldId id="272" r:id="rId19"/>
    <p:sldId id="273" r:id="rId20"/>
    <p:sldId id="274" r:id="rId21"/>
    <p:sldId id="276" r:id="rId22"/>
    <p:sldId id="279" r:id="rId23"/>
    <p:sldId id="277" r:id="rId24"/>
    <p:sldId id="278" r:id="rId25"/>
    <p:sldId id="280" r:id="rId26"/>
    <p:sldId id="281" r:id="rId27"/>
    <p:sldId id="286" r:id="rId28"/>
    <p:sldId id="289" r:id="rId29"/>
    <p:sldId id="290" r:id="rId30"/>
    <p:sldId id="288" r:id="rId31"/>
    <p:sldId id="291" r:id="rId32"/>
    <p:sldId id="292" r:id="rId33"/>
    <p:sldId id="293" r:id="rId34"/>
    <p:sldId id="298" r:id="rId35"/>
    <p:sldId id="297" r:id="rId36"/>
    <p:sldId id="296" r:id="rId37"/>
    <p:sldId id="295" r:id="rId38"/>
    <p:sldId id="294" r:id="rId39"/>
    <p:sldId id="287" r:id="rId40"/>
    <p:sldId id="307" r:id="rId41"/>
    <p:sldId id="306" r:id="rId42"/>
    <p:sldId id="303" r:id="rId43"/>
    <p:sldId id="305" r:id="rId44"/>
    <p:sldId id="304" r:id="rId45"/>
    <p:sldId id="301" r:id="rId46"/>
    <p:sldId id="302" r:id="rId47"/>
    <p:sldId id="299" r:id="rId48"/>
    <p:sldId id="300" r:id="rId49"/>
    <p:sldId id="308" r:id="rId50"/>
    <p:sldId id="309" r:id="rId51"/>
    <p:sldId id="314" r:id="rId52"/>
    <p:sldId id="313" r:id="rId53"/>
    <p:sldId id="312" r:id="rId54"/>
    <p:sldId id="311" r:id="rId55"/>
    <p:sldId id="316"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p:cViewPr>
        <p:scale>
          <a:sx n="60" d="100"/>
          <a:sy n="60" d="100"/>
        </p:scale>
        <p:origin x="112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3886C-9177-4AE4-8FC0-8360EF537243}" type="datetimeFigureOut">
              <a:rPr lang="en-IN" smtClean="0"/>
              <a:t>08/04/2020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15C9D-DDF4-449A-B31B-574CA51A7E1E}" type="slidenum">
              <a:rPr lang="en-IN" smtClean="0"/>
              <a:t>‹#›</a:t>
            </a:fld>
            <a:endParaRPr lang="en-IN"/>
          </a:p>
        </p:txBody>
      </p:sp>
    </p:spTree>
    <p:extLst>
      <p:ext uri="{BB962C8B-B14F-4D97-AF65-F5344CB8AC3E}">
        <p14:creationId xmlns:p14="http://schemas.microsoft.com/office/powerpoint/2010/main" val="422705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4215C9D-DDF4-449A-B31B-574CA51A7E1E}" type="slidenum">
              <a:rPr lang="en-IN" smtClean="0"/>
              <a:t>12</a:t>
            </a:fld>
            <a:endParaRPr lang="en-IN"/>
          </a:p>
        </p:txBody>
      </p:sp>
    </p:spTree>
    <p:extLst>
      <p:ext uri="{BB962C8B-B14F-4D97-AF65-F5344CB8AC3E}">
        <p14:creationId xmlns:p14="http://schemas.microsoft.com/office/powerpoint/2010/main" val="320165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4215C9D-DDF4-449A-B31B-574CA51A7E1E}" type="slidenum">
              <a:rPr lang="en-IN" smtClean="0"/>
              <a:t>48</a:t>
            </a:fld>
            <a:endParaRPr lang="en-IN"/>
          </a:p>
        </p:txBody>
      </p:sp>
    </p:spTree>
    <p:extLst>
      <p:ext uri="{BB962C8B-B14F-4D97-AF65-F5344CB8AC3E}">
        <p14:creationId xmlns:p14="http://schemas.microsoft.com/office/powerpoint/2010/main" val="525836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F6C21CE-5701-495D-8576-58719AA41CEA}" type="datetimeFigureOut">
              <a:rPr lang="en-IN" smtClean="0"/>
              <a:t>08/04/2020</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153489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C21CE-5701-495D-8576-58719AA41CEA}" type="datetimeFigureOut">
              <a:rPr lang="en-IN" smtClean="0"/>
              <a:t>08/04/2020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326890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F6C21CE-5701-495D-8576-58719AA41CEA}" type="datetimeFigureOut">
              <a:rPr lang="en-IN" smtClean="0"/>
              <a:t>08/04/2020</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50248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F6C21CE-5701-495D-8576-58719AA41CEA}" type="datetimeFigureOut">
              <a:rPr lang="en-IN" smtClean="0"/>
              <a:t>08/04/2020</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110803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C21CE-5701-495D-8576-58719AA41CEA}" type="datetimeFigureOut">
              <a:rPr lang="en-IN" smtClean="0"/>
              <a:t>08/04/2020</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3298050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F6C21CE-5701-495D-8576-58719AA41CEA}" type="datetimeFigureOut">
              <a:rPr lang="en-IN" smtClean="0"/>
              <a:t>08/04/2020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1030172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F6C21CE-5701-495D-8576-58719AA41CEA}" type="datetimeFigureOut">
              <a:rPr lang="en-IN" smtClean="0"/>
              <a:t>08/04/2020</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2416143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F6C21CE-5701-495D-8576-58719AA41CEA}" type="datetimeFigureOut">
              <a:rPr lang="en-IN" smtClean="0"/>
              <a:t>08/04/2020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2391375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F6C21CE-5701-495D-8576-58719AA41CEA}" type="datetimeFigureOut">
              <a:rPr lang="en-IN" smtClean="0"/>
              <a:t>08/04/2020</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385245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C21CE-5701-495D-8576-58719AA41CEA}" type="datetimeFigureOut">
              <a:rPr lang="en-IN" smtClean="0"/>
              <a:t>08/04/2020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175367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C21CE-5701-495D-8576-58719AA41CEA}" type="datetimeFigureOut">
              <a:rPr lang="en-IN" smtClean="0"/>
              <a:t>08/04/2020</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154017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6C21CE-5701-495D-8576-58719AA41CEA}" type="datetimeFigureOut">
              <a:rPr lang="en-IN" smtClean="0"/>
              <a:t>08/04/2020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357525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6C21CE-5701-495D-8576-58719AA41CEA}" type="datetimeFigureOut">
              <a:rPr lang="en-IN" smtClean="0"/>
              <a:t>08/04/2020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284325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6C21CE-5701-495D-8576-58719AA41CEA}" type="datetimeFigureOut">
              <a:rPr lang="en-IN" smtClean="0"/>
              <a:t>08/04/2020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195926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C21CE-5701-495D-8576-58719AA41CEA}" type="datetimeFigureOut">
              <a:rPr lang="en-IN" smtClean="0"/>
              <a:t>08/04/2020</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288351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C21CE-5701-495D-8576-58719AA41CEA}" type="datetimeFigureOut">
              <a:rPr lang="en-IN" smtClean="0"/>
              <a:t>08/04/2020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331206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C21CE-5701-495D-8576-58719AA41CEA}" type="datetimeFigureOut">
              <a:rPr lang="en-IN" smtClean="0"/>
              <a:t>08/04/2020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A5EB4DB-56B8-4D83-8CA5-CB4A81D2F54F}" type="slidenum">
              <a:rPr lang="en-IN" smtClean="0"/>
              <a:t>‹#›</a:t>
            </a:fld>
            <a:endParaRPr lang="en-IN"/>
          </a:p>
        </p:txBody>
      </p:sp>
    </p:spTree>
    <p:extLst>
      <p:ext uri="{BB962C8B-B14F-4D97-AF65-F5344CB8AC3E}">
        <p14:creationId xmlns:p14="http://schemas.microsoft.com/office/powerpoint/2010/main" val="46013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F6C21CE-5701-495D-8576-58719AA41CEA}" type="datetimeFigureOut">
              <a:rPr lang="en-IN" smtClean="0"/>
              <a:t>08/04/2020</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A5EB4DB-56B8-4D83-8CA5-CB4A81D2F54F}" type="slidenum">
              <a:rPr lang="en-IN" smtClean="0"/>
              <a:t>‹#›</a:t>
            </a:fld>
            <a:endParaRPr lang="en-IN"/>
          </a:p>
        </p:txBody>
      </p:sp>
    </p:spTree>
    <p:extLst>
      <p:ext uri="{BB962C8B-B14F-4D97-AF65-F5344CB8AC3E}">
        <p14:creationId xmlns:p14="http://schemas.microsoft.com/office/powerpoint/2010/main" val="29915605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mail-shwetayaragatti@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howmed.net/pharmacology/dru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05F7-AF54-4887-BADF-CE7C516906E6}"/>
              </a:ext>
            </a:extLst>
          </p:cNvPr>
          <p:cNvSpPr>
            <a:spLocks noGrp="1"/>
          </p:cNvSpPr>
          <p:nvPr>
            <p:ph type="ctrTitle"/>
          </p:nvPr>
        </p:nvSpPr>
        <p:spPr>
          <a:xfrm>
            <a:off x="1154955" y="2099733"/>
            <a:ext cx="8825658" cy="1702191"/>
          </a:xfrm>
        </p:spPr>
        <p:txBody>
          <a:bodyPr/>
          <a:lstStyle/>
          <a:p>
            <a:r>
              <a:rPr lang="en-IN" dirty="0"/>
              <a:t>Basic Understanding of pharmacology- </a:t>
            </a:r>
            <a:r>
              <a:rPr lang="en-IN" dirty="0" err="1"/>
              <a:t>P’kinetics</a:t>
            </a:r>
            <a:endParaRPr lang="en-IN" dirty="0"/>
          </a:p>
        </p:txBody>
      </p:sp>
      <p:sp>
        <p:nvSpPr>
          <p:cNvPr id="3" name="Subtitle 2">
            <a:extLst>
              <a:ext uri="{FF2B5EF4-FFF2-40B4-BE49-F238E27FC236}">
                <a16:creationId xmlns:a16="http://schemas.microsoft.com/office/drawing/2014/main" id="{B65CB719-1C29-462B-8AAD-DCE9A9435693}"/>
              </a:ext>
            </a:extLst>
          </p:cNvPr>
          <p:cNvSpPr>
            <a:spLocks noGrp="1"/>
          </p:cNvSpPr>
          <p:nvPr>
            <p:ph type="subTitle" idx="1"/>
          </p:nvPr>
        </p:nvSpPr>
        <p:spPr>
          <a:xfrm>
            <a:off x="1154955" y="3936609"/>
            <a:ext cx="8825658" cy="3322320"/>
          </a:xfrm>
        </p:spPr>
        <p:txBody>
          <a:bodyPr>
            <a:normAutofit/>
          </a:bodyPr>
          <a:lstStyle/>
          <a:p>
            <a:pPr algn="ctr"/>
            <a:r>
              <a:rPr lang="en-US" dirty="0" err="1">
                <a:solidFill>
                  <a:schemeClr val="bg1"/>
                </a:solidFill>
                <a:latin typeface="Andalus" pitchFamily="18" charset="-78"/>
                <a:cs typeface="Andalus" pitchFamily="18" charset="-78"/>
              </a:rPr>
              <a:t>Vd</a:t>
            </a:r>
            <a:r>
              <a:rPr lang="en-US" dirty="0">
                <a:solidFill>
                  <a:schemeClr val="bg1"/>
                </a:solidFill>
                <a:latin typeface="Andalus" pitchFamily="18" charset="-78"/>
                <a:cs typeface="Andalus" pitchFamily="18" charset="-78"/>
              </a:rPr>
              <a:t>. Shweta </a:t>
            </a:r>
            <a:r>
              <a:rPr lang="en-US" dirty="0" err="1">
                <a:solidFill>
                  <a:schemeClr val="bg1"/>
                </a:solidFill>
                <a:latin typeface="Andalus" pitchFamily="18" charset="-78"/>
                <a:cs typeface="Andalus" pitchFamily="18" charset="-78"/>
              </a:rPr>
              <a:t>yaragatti</a:t>
            </a:r>
            <a:endParaRPr lang="en-US" dirty="0">
              <a:solidFill>
                <a:schemeClr val="bg1"/>
              </a:solidFill>
              <a:latin typeface="Andalus" pitchFamily="18" charset="-78"/>
              <a:cs typeface="Andalus" pitchFamily="18" charset="-78"/>
            </a:endParaRPr>
          </a:p>
          <a:p>
            <a:pPr algn="ctr"/>
            <a:r>
              <a:rPr lang="en-US" dirty="0">
                <a:solidFill>
                  <a:schemeClr val="bg1"/>
                </a:solidFill>
                <a:latin typeface="Andalus" pitchFamily="18" charset="-78"/>
                <a:cs typeface="Andalus" pitchFamily="18" charset="-78"/>
              </a:rPr>
              <a:t>Asst Professor Dept Of Dravyaguna</a:t>
            </a:r>
          </a:p>
          <a:p>
            <a:pPr algn="ctr"/>
            <a:r>
              <a:rPr lang="en-US" dirty="0">
                <a:solidFill>
                  <a:schemeClr val="bg1"/>
                </a:solidFill>
                <a:latin typeface="Andalus" pitchFamily="18" charset="-78"/>
                <a:cs typeface="Andalus" pitchFamily="18" charset="-78"/>
              </a:rPr>
              <a:t>SMVVS RKM AMCH &amp; RESEARCH CENTER </a:t>
            </a:r>
          </a:p>
          <a:p>
            <a:pPr algn="ctr"/>
            <a:r>
              <a:rPr lang="en-US" dirty="0">
                <a:solidFill>
                  <a:schemeClr val="bg1"/>
                </a:solidFill>
                <a:latin typeface="Andalus" pitchFamily="18" charset="-78"/>
                <a:cs typeface="Andalus" pitchFamily="18" charset="-78"/>
                <a:hlinkClick r:id="rId2">
                  <a:extLst>
                    <a:ext uri="{A12FA001-AC4F-418D-AE19-62706E023703}">
                      <ahyp:hlinkClr xmlns:ahyp="http://schemas.microsoft.com/office/drawing/2018/hyperlinkcolor" val="tx"/>
                    </a:ext>
                  </a:extLst>
                </a:hlinkClick>
              </a:rPr>
              <a:t>Email-</a:t>
            </a:r>
            <a:r>
              <a:rPr lang="en-US" cap="none" dirty="0">
                <a:solidFill>
                  <a:schemeClr val="bg1"/>
                </a:solidFill>
                <a:latin typeface="Andalus" pitchFamily="18" charset="-78"/>
                <a:cs typeface="Andalus" pitchFamily="18" charset="-78"/>
                <a:hlinkClick r:id="rId2">
                  <a:extLst>
                    <a:ext uri="{A12FA001-AC4F-418D-AE19-62706E023703}">
                      <ahyp:hlinkClr xmlns:ahyp="http://schemas.microsoft.com/office/drawing/2018/hyperlinkcolor" val="tx"/>
                    </a:ext>
                  </a:extLst>
                </a:hlinkClick>
              </a:rPr>
              <a:t>shwetayaragatti@gmail.com</a:t>
            </a:r>
            <a:endParaRPr lang="en-US" cap="none" dirty="0">
              <a:solidFill>
                <a:schemeClr val="bg1"/>
              </a:solidFill>
              <a:latin typeface="Andalus" pitchFamily="18" charset="-78"/>
              <a:cs typeface="Andalus" pitchFamily="18" charset="-78"/>
            </a:endParaRPr>
          </a:p>
          <a:p>
            <a:endParaRPr lang="en-IN" dirty="0"/>
          </a:p>
        </p:txBody>
      </p:sp>
      <p:pic>
        <p:nvPicPr>
          <p:cNvPr id="5" name="Picture 4">
            <a:extLst>
              <a:ext uri="{FF2B5EF4-FFF2-40B4-BE49-F238E27FC236}">
                <a16:creationId xmlns:a16="http://schemas.microsoft.com/office/drawing/2014/main" id="{0FCC4545-E2BF-4C9C-93E6-0606C00D17A3}"/>
              </a:ext>
            </a:extLst>
          </p:cNvPr>
          <p:cNvPicPr>
            <a:picLocks noChangeAspect="1"/>
          </p:cNvPicPr>
          <p:nvPr/>
        </p:nvPicPr>
        <p:blipFill>
          <a:blip r:embed="rId3"/>
          <a:stretch>
            <a:fillRect/>
          </a:stretch>
        </p:blipFill>
        <p:spPr>
          <a:xfrm>
            <a:off x="0" y="0"/>
            <a:ext cx="12192000" cy="1702191"/>
          </a:xfrm>
          <a:prstGeom prst="rect">
            <a:avLst/>
          </a:prstGeom>
        </p:spPr>
      </p:pic>
    </p:spTree>
    <p:extLst>
      <p:ext uri="{BB962C8B-B14F-4D97-AF65-F5344CB8AC3E}">
        <p14:creationId xmlns:p14="http://schemas.microsoft.com/office/powerpoint/2010/main" val="89918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6E2A7-D711-44D6-BA9E-6303E62AAA5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DA2C150-F337-468E-92F8-2F2898C2F969}"/>
              </a:ext>
            </a:extLst>
          </p:cNvPr>
          <p:cNvSpPr>
            <a:spLocks noGrp="1"/>
          </p:cNvSpPr>
          <p:nvPr>
            <p:ph idx="1"/>
          </p:nvPr>
        </p:nvSpPr>
        <p:spPr/>
        <p:txBody>
          <a:bodyPr>
            <a:normAutofit lnSpcReduction="10000"/>
          </a:bodyPr>
          <a:lstStyle/>
          <a:p>
            <a:pPr algn="just"/>
            <a:r>
              <a:rPr lang="en-US" sz="3200" dirty="0">
                <a:latin typeface="Times New Roman" pitchFamily="18" charset="0"/>
                <a:cs typeface="Times New Roman" pitchFamily="18" charset="0"/>
              </a:rPr>
              <a:t>Passive transfer</a:t>
            </a:r>
          </a:p>
          <a:p>
            <a:pPr lvl="1" algn="just"/>
            <a:r>
              <a:rPr lang="en-US" sz="2800" dirty="0">
                <a:solidFill>
                  <a:schemeClr val="tx1"/>
                </a:solidFill>
                <a:latin typeface="Times New Roman" pitchFamily="18" charset="0"/>
                <a:cs typeface="Times New Roman" pitchFamily="18" charset="0"/>
              </a:rPr>
              <a:t>Simple diffusion</a:t>
            </a:r>
          </a:p>
          <a:p>
            <a:pPr lvl="1" algn="just">
              <a:buNone/>
            </a:pPr>
            <a:r>
              <a:rPr lang="en-US" sz="2800" dirty="0">
                <a:solidFill>
                  <a:schemeClr val="tx1"/>
                </a:solidFill>
                <a:latin typeface="Times New Roman" pitchFamily="18" charset="0"/>
                <a:cs typeface="Times New Roman" pitchFamily="18" charset="0"/>
              </a:rPr>
              <a:t>	 	transfer of drugs </a:t>
            </a:r>
            <a:r>
              <a:rPr lang="en-US" sz="2800" dirty="0">
                <a:solidFill>
                  <a:schemeClr val="tx1"/>
                </a:solidFill>
                <a:latin typeface="Times New Roman" pitchFamily="18" charset="0"/>
                <a:cs typeface="Times New Roman" pitchFamily="18" charset="0"/>
                <a:sym typeface="Wingdings"/>
              </a:rPr>
              <a:t> simple diffusion across the 	membrane  highly lipid soluble drugs get 	absorbed</a:t>
            </a:r>
            <a:endParaRPr lang="en-US" sz="2800" dirty="0">
              <a:solidFill>
                <a:schemeClr val="tx1"/>
              </a:solidFill>
              <a:latin typeface="Times New Roman" pitchFamily="18" charset="0"/>
              <a:cs typeface="Times New Roman" pitchFamily="18" charset="0"/>
            </a:endParaRPr>
          </a:p>
          <a:p>
            <a:pPr lvl="1" algn="just"/>
            <a:r>
              <a:rPr lang="en-US" sz="2800" dirty="0">
                <a:solidFill>
                  <a:schemeClr val="tx1"/>
                </a:solidFill>
                <a:latin typeface="Times New Roman" pitchFamily="18" charset="0"/>
                <a:cs typeface="Times New Roman" pitchFamily="18" charset="0"/>
              </a:rPr>
              <a:t>Filtration</a:t>
            </a:r>
          </a:p>
          <a:p>
            <a:pPr lvl="2" algn="just">
              <a:buNone/>
            </a:pPr>
            <a:r>
              <a:rPr lang="en-US" sz="2800" dirty="0">
                <a:latin typeface="Times New Roman" pitchFamily="18" charset="0"/>
                <a:cs typeface="Times New Roman" pitchFamily="18" charset="0"/>
              </a:rPr>
              <a:t>	transfer of drugs </a:t>
            </a:r>
            <a:r>
              <a:rPr lang="en-US" sz="2800" dirty="0">
                <a:latin typeface="Times New Roman" pitchFamily="18" charset="0"/>
                <a:cs typeface="Times New Roman" pitchFamily="18" charset="0"/>
                <a:sym typeface="Wingdings"/>
              </a:rPr>
              <a:t> aqueous pores  drugs size  less than diameter of membrane pores.</a:t>
            </a:r>
            <a:endParaRPr lang="en-US" sz="2800" dirty="0">
              <a:latin typeface="Times New Roman" pitchFamily="18" charset="0"/>
              <a:cs typeface="Times New Roman" pitchFamily="18" charset="0"/>
            </a:endParaRPr>
          </a:p>
          <a:p>
            <a:endParaRPr lang="en-IN" dirty="0"/>
          </a:p>
        </p:txBody>
      </p:sp>
      <p:pic>
        <p:nvPicPr>
          <p:cNvPr id="4" name="Picture 2" descr="C:\Users\hp\Desktop\IMG-20200219-WA0019.jpg">
            <a:extLst>
              <a:ext uri="{FF2B5EF4-FFF2-40B4-BE49-F238E27FC236}">
                <a16:creationId xmlns:a16="http://schemas.microsoft.com/office/drawing/2014/main" id="{F5F891BB-06F8-4BF0-BE56-4F5241DA4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915247F-545C-40E3-B0C6-B0BF0284A055}"/>
              </a:ext>
            </a:extLst>
          </p:cNvPr>
          <p:cNvSpPr txBox="1">
            <a:spLocks/>
          </p:cNvSpPr>
          <p:nvPr/>
        </p:nvSpPr>
        <p:spPr bwMode="gray">
          <a:xfrm>
            <a:off x="1154954" y="1758462"/>
            <a:ext cx="8761413" cy="84503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solidFill>
                  <a:schemeClr val="tx1"/>
                </a:solidFill>
              </a:rPr>
              <a:t>Mechanism of Absorption</a:t>
            </a:r>
          </a:p>
        </p:txBody>
      </p:sp>
    </p:spTree>
    <p:extLst>
      <p:ext uri="{BB962C8B-B14F-4D97-AF65-F5344CB8AC3E}">
        <p14:creationId xmlns:p14="http://schemas.microsoft.com/office/powerpoint/2010/main" val="87445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4A6C-C42F-4535-A8E0-AC82570EE42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CE33309-FF8A-4117-A0F1-3F837D48446E}"/>
              </a:ext>
            </a:extLst>
          </p:cNvPr>
          <p:cNvSpPr>
            <a:spLocks noGrp="1"/>
          </p:cNvSpPr>
          <p:nvPr>
            <p:ph idx="1"/>
          </p:nvPr>
        </p:nvSpPr>
        <p:spPr/>
        <p:txBody>
          <a:bodyPr/>
          <a:lstStyle/>
          <a:p>
            <a:pPr algn="just"/>
            <a:r>
              <a:rPr lang="en-US" sz="3200" dirty="0">
                <a:latin typeface="Times New Roman" pitchFamily="18" charset="0"/>
                <a:cs typeface="Times New Roman" pitchFamily="18" charset="0"/>
              </a:rPr>
              <a:t>Carrier-mediated transport</a:t>
            </a:r>
          </a:p>
          <a:p>
            <a:pPr lvl="1" algn="just"/>
            <a:r>
              <a:rPr lang="en-US" sz="2800" dirty="0">
                <a:solidFill>
                  <a:schemeClr val="tx1"/>
                </a:solidFill>
                <a:latin typeface="Times New Roman" pitchFamily="18" charset="0"/>
                <a:cs typeface="Times New Roman" pitchFamily="18" charset="0"/>
              </a:rPr>
              <a:t>Facilitated diffusion</a:t>
            </a:r>
          </a:p>
          <a:p>
            <a:pPr lvl="1" algn="just">
              <a:buNone/>
            </a:pPr>
            <a:r>
              <a:rPr lang="en-US" sz="2800" dirty="0">
                <a:solidFill>
                  <a:schemeClr val="tx1"/>
                </a:solidFill>
                <a:latin typeface="Times New Roman" pitchFamily="18" charset="0"/>
                <a:cs typeface="Times New Roman" pitchFamily="18" charset="0"/>
              </a:rPr>
              <a:t>	needs transporter </a:t>
            </a:r>
            <a:r>
              <a:rPr lang="en-US" sz="2800" dirty="0">
                <a:solidFill>
                  <a:schemeClr val="tx1"/>
                </a:solidFill>
                <a:latin typeface="Times New Roman" pitchFamily="18" charset="0"/>
                <a:cs typeface="Times New Roman" pitchFamily="18" charset="0"/>
                <a:sym typeface="Wingdings"/>
              </a:rPr>
              <a:t> no energy required  mechanism based on electrochemical gradient  helpful for poorly diffusible substrate </a:t>
            </a:r>
          </a:p>
          <a:p>
            <a:pPr lvl="1" algn="just">
              <a:buNone/>
            </a:pPr>
            <a:r>
              <a:rPr lang="en-US" sz="2800" dirty="0">
                <a:solidFill>
                  <a:schemeClr val="tx1"/>
                </a:solidFill>
                <a:latin typeface="Times New Roman" pitchFamily="18" charset="0"/>
                <a:cs typeface="Times New Roman" pitchFamily="18" charset="0"/>
                <a:sym typeface="Wingdings"/>
              </a:rPr>
              <a:t>						e.g. absorption of glucose</a:t>
            </a:r>
            <a:endParaRPr lang="en-US" sz="2800" dirty="0">
              <a:solidFill>
                <a:schemeClr val="tx1"/>
              </a:solidFill>
              <a:latin typeface="Times New Roman" pitchFamily="18" charset="0"/>
              <a:cs typeface="Times New Roman" pitchFamily="18" charset="0"/>
            </a:endParaRPr>
          </a:p>
          <a:p>
            <a:endParaRPr lang="en-IN" dirty="0"/>
          </a:p>
        </p:txBody>
      </p:sp>
      <p:pic>
        <p:nvPicPr>
          <p:cNvPr id="4" name="Picture 2" descr="C:\Users\hp\Desktop\IMG-20200219-WA0019.jpg">
            <a:extLst>
              <a:ext uri="{FF2B5EF4-FFF2-40B4-BE49-F238E27FC236}">
                <a16:creationId xmlns:a16="http://schemas.microsoft.com/office/drawing/2014/main" id="{7FC50CE0-FEE3-410B-8280-E55B7B408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0BB850E-16E2-4628-AE85-D8F1D71D1E67}"/>
              </a:ext>
            </a:extLst>
          </p:cNvPr>
          <p:cNvSpPr txBox="1">
            <a:spLocks/>
          </p:cNvSpPr>
          <p:nvPr/>
        </p:nvSpPr>
        <p:spPr bwMode="gray">
          <a:xfrm>
            <a:off x="1154954" y="1758462"/>
            <a:ext cx="8761413" cy="84503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a:solidFill>
                  <a:schemeClr val="tx1"/>
                </a:solidFill>
              </a:rPr>
              <a:t>Mechanism of Absorption</a:t>
            </a:r>
            <a:endParaRPr lang="en-IN" dirty="0">
              <a:solidFill>
                <a:schemeClr val="tx1"/>
              </a:solidFill>
            </a:endParaRPr>
          </a:p>
        </p:txBody>
      </p:sp>
    </p:spTree>
    <p:extLst>
      <p:ext uri="{BB962C8B-B14F-4D97-AF65-F5344CB8AC3E}">
        <p14:creationId xmlns:p14="http://schemas.microsoft.com/office/powerpoint/2010/main" val="549343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8F8D3-7239-4208-B632-29E9C9575FBF}"/>
              </a:ext>
            </a:extLst>
          </p:cNvPr>
          <p:cNvSpPr>
            <a:spLocks noGrp="1"/>
          </p:cNvSpPr>
          <p:nvPr>
            <p:ph type="title"/>
          </p:nvPr>
        </p:nvSpPr>
        <p:spPr/>
        <p:txBody>
          <a:bodyPr/>
          <a:lstStyle/>
          <a:p>
            <a:endParaRPr lang="en-IN"/>
          </a:p>
        </p:txBody>
      </p:sp>
      <p:pic>
        <p:nvPicPr>
          <p:cNvPr id="4" name="Picture 2" descr="C:\Users\hp\Desktop\IMG-20200219-WA0019.jpg">
            <a:extLst>
              <a:ext uri="{FF2B5EF4-FFF2-40B4-BE49-F238E27FC236}">
                <a16:creationId xmlns:a16="http://schemas.microsoft.com/office/drawing/2014/main" id="{6322EDCF-DBEB-47AC-8DDD-CB745080C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E224C79B-48F2-4638-ACEB-CF40D96FB002}"/>
              </a:ext>
            </a:extLst>
          </p:cNvPr>
          <p:cNvSpPr>
            <a:spLocks noGrp="1"/>
          </p:cNvSpPr>
          <p:nvPr>
            <p:ph idx="1"/>
          </p:nvPr>
        </p:nvSpPr>
        <p:spPr>
          <a:xfrm>
            <a:off x="1154954" y="2335237"/>
            <a:ext cx="8825659" cy="4522763"/>
          </a:xfrm>
        </p:spPr>
        <p:txBody>
          <a:bodyPr>
            <a:noAutofit/>
          </a:bodyPr>
          <a:lstStyle/>
          <a:p>
            <a:pPr algn="just"/>
            <a:r>
              <a:rPr lang="en-US" sz="2400" dirty="0">
                <a:latin typeface="Times New Roman" pitchFamily="18" charset="0"/>
                <a:cs typeface="Times New Roman" pitchFamily="18" charset="0"/>
              </a:rPr>
              <a:t>Carrier-mediated transport</a:t>
            </a:r>
          </a:p>
          <a:p>
            <a:pPr lvl="1" algn="just"/>
            <a:r>
              <a:rPr lang="en-US" sz="2000" dirty="0">
                <a:solidFill>
                  <a:schemeClr val="tx1"/>
                </a:solidFill>
                <a:latin typeface="Times New Roman" pitchFamily="18" charset="0"/>
                <a:cs typeface="Times New Roman" pitchFamily="18" charset="0"/>
              </a:rPr>
              <a:t>Active transport</a:t>
            </a:r>
          </a:p>
          <a:p>
            <a:pPr lvl="1" algn="just">
              <a:buNone/>
            </a:pPr>
            <a:r>
              <a:rPr lang="en-US" sz="2000" dirty="0">
                <a:solidFill>
                  <a:schemeClr val="tx1"/>
                </a:solidFill>
                <a:latin typeface="Times New Roman" pitchFamily="18" charset="0"/>
                <a:cs typeface="Times New Roman" pitchFamily="18" charset="0"/>
              </a:rPr>
              <a:t>	requires energy</a:t>
            </a:r>
            <a:r>
              <a:rPr lang="en-US" sz="2000" dirty="0">
                <a:solidFill>
                  <a:schemeClr val="tx1"/>
                </a:solidFill>
                <a:latin typeface="Times New Roman" pitchFamily="18" charset="0"/>
                <a:cs typeface="Times New Roman" pitchFamily="18" charset="0"/>
                <a:sym typeface="Wingdings"/>
              </a:rPr>
              <a:t> may be inhibited by metabolic poisons substrate against electrochemical gradient.</a:t>
            </a:r>
          </a:p>
          <a:p>
            <a:pPr lvl="1" algn="just">
              <a:buNone/>
            </a:pPr>
            <a:r>
              <a:rPr lang="en-US" sz="2000" dirty="0">
                <a:solidFill>
                  <a:schemeClr val="tx1"/>
                </a:solidFill>
                <a:latin typeface="Times New Roman" pitchFamily="18" charset="0"/>
                <a:cs typeface="Times New Roman" pitchFamily="18" charset="0"/>
                <a:sym typeface="Wingdings"/>
              </a:rPr>
              <a:t>e.g.	 absorption of levodopa by aromatic amino acid transporters.</a:t>
            </a:r>
          </a:p>
          <a:p>
            <a:pPr lvl="1" algn="just">
              <a:buNone/>
            </a:pPr>
            <a:endParaRPr lang="en-US" sz="2000" dirty="0">
              <a:solidFill>
                <a:schemeClr val="tx1"/>
              </a:solidFill>
              <a:latin typeface="Times New Roman" pitchFamily="18" charset="0"/>
              <a:cs typeface="Times New Roman" pitchFamily="18" charset="0"/>
              <a:sym typeface="Wingdings"/>
            </a:endParaRPr>
          </a:p>
          <a:p>
            <a:r>
              <a:rPr lang="en-US" sz="2000" dirty="0">
                <a:solidFill>
                  <a:schemeClr val="tx1"/>
                </a:solidFill>
                <a:latin typeface="Times New Roman" pitchFamily="18" charset="0"/>
                <a:cs typeface="Times New Roman" pitchFamily="18" charset="0"/>
              </a:rPr>
              <a:t>Endocytosis  ~ Pinocytosis</a:t>
            </a:r>
          </a:p>
          <a:p>
            <a:pPr>
              <a:buNone/>
            </a:pPr>
            <a:r>
              <a:rPr lang="en-US" sz="2000" dirty="0">
                <a:solidFill>
                  <a:schemeClr val="tx1"/>
                </a:solidFill>
                <a:latin typeface="Times New Roman" pitchFamily="18" charset="0"/>
                <a:cs typeface="Times New Roman" pitchFamily="18" charset="0"/>
              </a:rPr>
              <a:t>		process </a:t>
            </a:r>
            <a:r>
              <a:rPr lang="en-US" sz="2000" dirty="0">
                <a:solidFill>
                  <a:schemeClr val="tx1"/>
                </a:solidFill>
                <a:latin typeface="Times New Roman" pitchFamily="18" charset="0"/>
                <a:cs typeface="Times New Roman" pitchFamily="18" charset="0"/>
                <a:sym typeface="Wingdings"/>
              </a:rPr>
              <a:t> small droplets are engulfed by the cell.</a:t>
            </a:r>
          </a:p>
          <a:p>
            <a:pPr marL="0" indent="0">
              <a:buNone/>
            </a:pPr>
            <a:r>
              <a:rPr lang="en-US" sz="2000" dirty="0">
                <a:solidFill>
                  <a:schemeClr val="tx1"/>
                </a:solidFill>
                <a:latin typeface="Times New Roman" pitchFamily="18" charset="0"/>
                <a:cs typeface="Times New Roman" pitchFamily="18" charset="0"/>
              </a:rPr>
              <a:t>           Applicable to absorb large molecules e.g. 	Vit. B </a:t>
            </a:r>
            <a:r>
              <a:rPr lang="en-US" sz="2000" baseline="-25000" dirty="0">
                <a:solidFill>
                  <a:schemeClr val="tx1"/>
                </a:solidFill>
                <a:latin typeface="Times New Roman" pitchFamily="18" charset="0"/>
                <a:cs typeface="Times New Roman" pitchFamily="18" charset="0"/>
              </a:rPr>
              <a:t>12</a:t>
            </a:r>
            <a:r>
              <a:rPr lang="en-US" sz="2000" dirty="0">
                <a:solidFill>
                  <a:schemeClr val="tx1"/>
                </a:solidFill>
                <a:latin typeface="Times New Roman" pitchFamily="18" charset="0"/>
                <a:cs typeface="Times New Roman" pitchFamily="18" charset="0"/>
              </a:rPr>
              <a:t>. </a:t>
            </a:r>
          </a:p>
          <a:p>
            <a:pPr>
              <a:buFont typeface="Wingdings" pitchFamily="2" charset="2"/>
              <a:buChar char="v"/>
            </a:pPr>
            <a:r>
              <a:rPr lang="en-US" sz="2000" dirty="0">
                <a:solidFill>
                  <a:schemeClr val="tx1"/>
                </a:solidFill>
                <a:latin typeface="Times New Roman" pitchFamily="18" charset="0"/>
                <a:cs typeface="Times New Roman" pitchFamily="18" charset="0"/>
              </a:rPr>
              <a:t>New attempt using this system </a:t>
            </a:r>
            <a:r>
              <a:rPr lang="en-US" sz="2000" dirty="0">
                <a:solidFill>
                  <a:schemeClr val="tx1"/>
                </a:solidFill>
                <a:latin typeface="Times New Roman" pitchFamily="18" charset="0"/>
                <a:cs typeface="Times New Roman" pitchFamily="18" charset="0"/>
                <a:sym typeface="Wingdings"/>
              </a:rPr>
              <a:t> delivery of some anti cancer drugs   CDDS &amp; Targeted DDS</a:t>
            </a:r>
            <a:endParaRPr lang="en-US" sz="2000" dirty="0">
              <a:solidFill>
                <a:schemeClr val="tx1"/>
              </a:solidFill>
              <a:latin typeface="Times New Roman" pitchFamily="18" charset="0"/>
              <a:cs typeface="Times New Roman" pitchFamily="18" charset="0"/>
            </a:endParaRPr>
          </a:p>
          <a:p>
            <a:pPr lvl="1" algn="just">
              <a:buNone/>
            </a:pPr>
            <a:r>
              <a:rPr lang="en-US" sz="2000" dirty="0">
                <a:solidFill>
                  <a:schemeClr val="tx1"/>
                </a:solidFill>
                <a:latin typeface="Times New Roman" pitchFamily="18" charset="0"/>
                <a:cs typeface="Times New Roman" pitchFamily="18" charset="0"/>
                <a:sym typeface="Wingdings"/>
              </a:rPr>
              <a:t> </a:t>
            </a:r>
            <a:endParaRPr lang="en-US" sz="2400" dirty="0">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AA0C6287-4631-4E04-B39F-EBB061A9BB60}"/>
              </a:ext>
            </a:extLst>
          </p:cNvPr>
          <p:cNvSpPr txBox="1">
            <a:spLocks/>
          </p:cNvSpPr>
          <p:nvPr/>
        </p:nvSpPr>
        <p:spPr bwMode="gray">
          <a:xfrm>
            <a:off x="1154954" y="1758462"/>
            <a:ext cx="8761413" cy="5767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solidFill>
                  <a:schemeClr val="tx1"/>
                </a:solidFill>
              </a:rPr>
              <a:t>Mechanism of Absorption</a:t>
            </a:r>
          </a:p>
        </p:txBody>
      </p:sp>
    </p:spTree>
    <p:extLst>
      <p:ext uri="{BB962C8B-B14F-4D97-AF65-F5344CB8AC3E}">
        <p14:creationId xmlns:p14="http://schemas.microsoft.com/office/powerpoint/2010/main" val="150524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solidFill>
                  <a:schemeClr val="bg1"/>
                </a:solidFill>
                <a:latin typeface="Times New Roman" pitchFamily="18" charset="0"/>
                <a:cs typeface="Times New Roman" pitchFamily="18" charset="0"/>
              </a:rPr>
              <a:t>Factors influencing absorption</a:t>
            </a:r>
            <a:endParaRPr lang="en-US" sz="4000" b="1" dirty="0">
              <a:solidFill>
                <a:schemeClr val="bg1"/>
              </a:solidFill>
              <a:latin typeface="Times New Roman" pitchFamily="18" charset="0"/>
              <a:cs typeface="Times New Roman" pitchFamily="18" charset="0"/>
            </a:endParaRPr>
          </a:p>
        </p:txBody>
      </p:sp>
      <p:sp>
        <p:nvSpPr>
          <p:cNvPr id="4" name="Content Placeholder 3"/>
          <p:cNvSpPr>
            <a:spLocks noGrp="1"/>
          </p:cNvSpPr>
          <p:nvPr>
            <p:ph sz="quarter" idx="1"/>
          </p:nvPr>
        </p:nvSpPr>
        <p:spPr>
          <a:xfrm>
            <a:off x="4568952" y="3508248"/>
            <a:ext cx="2974848" cy="606552"/>
          </a:xfrm>
          <a:effectLst>
            <a:glow rad="228600">
              <a:schemeClr val="accent6">
                <a:satMod val="175000"/>
                <a:alpha val="40000"/>
              </a:schemeClr>
            </a:glow>
            <a:outerShdw blurRad="50800" dist="25400" dir="5400000" rotWithShape="0">
              <a:srgbClr val="000000">
                <a:alpha val="35000"/>
              </a:srgbClr>
            </a:outerShdw>
          </a:effectLst>
        </p:spPr>
        <p:style>
          <a:lnRef idx="1">
            <a:schemeClr val="accent2"/>
          </a:lnRef>
          <a:fillRef idx="2">
            <a:schemeClr val="accent2"/>
          </a:fillRef>
          <a:effectRef idx="1">
            <a:schemeClr val="accent2"/>
          </a:effectRef>
          <a:fontRef idx="minor">
            <a:schemeClr val="dk1"/>
          </a:fontRef>
        </p:style>
        <p:txBody>
          <a:bodyPr>
            <a:noAutofit/>
          </a:bodyPr>
          <a:lstStyle/>
          <a:p>
            <a:pPr>
              <a:buNone/>
            </a:pPr>
            <a:r>
              <a:rPr lang="en-US" sz="3200" b="1" dirty="0">
                <a:latin typeface="Times New Roman" pitchFamily="18" charset="0"/>
                <a:cs typeface="Times New Roman" pitchFamily="18" charset="0"/>
              </a:rPr>
              <a:t>ABSORPTION</a:t>
            </a:r>
          </a:p>
        </p:txBody>
      </p:sp>
      <p:sp>
        <p:nvSpPr>
          <p:cNvPr id="5" name="Content Placeholder 3"/>
          <p:cNvSpPr txBox="1">
            <a:spLocks/>
          </p:cNvSpPr>
          <p:nvPr/>
        </p:nvSpPr>
        <p:spPr>
          <a:xfrm>
            <a:off x="4742454" y="2148587"/>
            <a:ext cx="2057400" cy="381000"/>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ctr" defTabSz="914400">
              <a:spcBef>
                <a:spcPct val="20000"/>
              </a:spcBef>
              <a:buClr>
                <a:schemeClr val="accent1"/>
              </a:buClr>
              <a:buSzPct val="85000"/>
              <a:defRPr/>
            </a:pPr>
            <a:r>
              <a:rPr lang="en-US" sz="1600" dirty="0">
                <a:latin typeface="Times New Roman" pitchFamily="18" charset="0"/>
                <a:cs typeface="Times New Roman" pitchFamily="18" charset="0"/>
              </a:rPr>
              <a:t>Dissolution</a:t>
            </a:r>
          </a:p>
        </p:txBody>
      </p:sp>
      <p:sp>
        <p:nvSpPr>
          <p:cNvPr id="7" name="Content Placeholder 3"/>
          <p:cNvSpPr txBox="1">
            <a:spLocks/>
          </p:cNvSpPr>
          <p:nvPr/>
        </p:nvSpPr>
        <p:spPr>
          <a:xfrm>
            <a:off x="8516346" y="2145614"/>
            <a:ext cx="2133600" cy="377952"/>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r" defTabSz="914400">
              <a:spcBef>
                <a:spcPct val="20000"/>
              </a:spcBef>
              <a:buClr>
                <a:schemeClr val="accent1"/>
              </a:buClr>
              <a:buSzPct val="85000"/>
              <a:defRPr/>
            </a:pPr>
            <a:r>
              <a:rPr lang="en-US" sz="1600" dirty="0">
                <a:latin typeface="Times New Roman" pitchFamily="18" charset="0"/>
                <a:cs typeface="Times New Roman" pitchFamily="18" charset="0"/>
              </a:rPr>
              <a:t>Formulation</a:t>
            </a:r>
          </a:p>
        </p:txBody>
      </p:sp>
      <p:sp>
        <p:nvSpPr>
          <p:cNvPr id="8" name="Content Placeholder 3"/>
          <p:cNvSpPr txBox="1">
            <a:spLocks/>
          </p:cNvSpPr>
          <p:nvPr/>
        </p:nvSpPr>
        <p:spPr>
          <a:xfrm>
            <a:off x="1542054" y="1958087"/>
            <a:ext cx="1981200" cy="381000"/>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ctr" defTabSz="914400">
              <a:spcBef>
                <a:spcPct val="20000"/>
              </a:spcBef>
              <a:buClr>
                <a:schemeClr val="accent1"/>
              </a:buClr>
              <a:buSzPct val="85000"/>
              <a:defRPr/>
            </a:pPr>
            <a:r>
              <a:rPr lang="en-US" sz="1600" dirty="0">
                <a:latin typeface="Times New Roman" pitchFamily="18" charset="0"/>
                <a:cs typeface="Times New Roman" pitchFamily="18" charset="0"/>
              </a:rPr>
              <a:t>Disintegration</a:t>
            </a:r>
          </a:p>
        </p:txBody>
      </p:sp>
      <p:sp>
        <p:nvSpPr>
          <p:cNvPr id="9" name="Content Placeholder 3"/>
          <p:cNvSpPr txBox="1">
            <a:spLocks/>
          </p:cNvSpPr>
          <p:nvPr/>
        </p:nvSpPr>
        <p:spPr>
          <a:xfrm>
            <a:off x="1723721" y="2618350"/>
            <a:ext cx="1752600" cy="414524"/>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ctr" defTabSz="914400">
              <a:spcBef>
                <a:spcPct val="20000"/>
              </a:spcBef>
              <a:buClr>
                <a:schemeClr val="accent1"/>
              </a:buClr>
              <a:buSzPct val="85000"/>
              <a:defRPr/>
            </a:pPr>
            <a:r>
              <a:rPr lang="en-US" sz="1600" dirty="0">
                <a:latin typeface="Times New Roman" pitchFamily="18" charset="0"/>
                <a:cs typeface="Times New Roman" pitchFamily="18" charset="0"/>
              </a:rPr>
              <a:t>Particle size</a:t>
            </a:r>
          </a:p>
        </p:txBody>
      </p:sp>
      <p:sp>
        <p:nvSpPr>
          <p:cNvPr id="10" name="Content Placeholder 3"/>
          <p:cNvSpPr txBox="1">
            <a:spLocks/>
          </p:cNvSpPr>
          <p:nvPr/>
        </p:nvSpPr>
        <p:spPr>
          <a:xfrm>
            <a:off x="1882337" y="3198811"/>
            <a:ext cx="1712412" cy="564034"/>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ctr" defTabSz="914400">
              <a:spcBef>
                <a:spcPct val="20000"/>
              </a:spcBef>
              <a:buClr>
                <a:schemeClr val="accent1"/>
              </a:buClr>
              <a:buSzPct val="85000"/>
              <a:defRPr/>
            </a:pPr>
            <a:r>
              <a:rPr lang="en-US" sz="1600" dirty="0">
                <a:latin typeface="Times New Roman" pitchFamily="18" charset="0"/>
                <a:cs typeface="Times New Roman" pitchFamily="18" charset="0"/>
              </a:rPr>
              <a:t>              Area of Gut</a:t>
            </a:r>
          </a:p>
        </p:txBody>
      </p:sp>
      <p:sp>
        <p:nvSpPr>
          <p:cNvPr id="11" name="Content Placeholder 3"/>
          <p:cNvSpPr txBox="1">
            <a:spLocks/>
          </p:cNvSpPr>
          <p:nvPr/>
        </p:nvSpPr>
        <p:spPr>
          <a:xfrm>
            <a:off x="1521461" y="6072647"/>
            <a:ext cx="2289048" cy="606552"/>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ctr" defTabSz="914400">
              <a:spcBef>
                <a:spcPct val="20000"/>
              </a:spcBef>
              <a:buClr>
                <a:schemeClr val="accent1"/>
              </a:buClr>
              <a:buSzPct val="85000"/>
              <a:defRPr/>
            </a:pPr>
            <a:r>
              <a:rPr lang="en-US" sz="1600" dirty="0">
                <a:latin typeface="Times New Roman" pitchFamily="18" charset="0"/>
                <a:cs typeface="Times New Roman" pitchFamily="18" charset="0"/>
              </a:rPr>
              <a:t>Metabolism</a:t>
            </a:r>
          </a:p>
          <a:p>
            <a:pPr marL="274320" indent="-274320" algn="ctr" defTabSz="914400">
              <a:spcBef>
                <a:spcPct val="20000"/>
              </a:spcBef>
              <a:buClr>
                <a:schemeClr val="accent1"/>
              </a:buClr>
              <a:buSzPct val="85000"/>
              <a:defRPr/>
            </a:pPr>
            <a:endParaRPr lang="en-US" sz="1600" dirty="0">
              <a:latin typeface="Times New Roman" pitchFamily="18" charset="0"/>
              <a:cs typeface="Times New Roman" pitchFamily="18" charset="0"/>
            </a:endParaRPr>
          </a:p>
        </p:txBody>
      </p:sp>
      <p:sp>
        <p:nvSpPr>
          <p:cNvPr id="12" name="Content Placeholder 3"/>
          <p:cNvSpPr txBox="1">
            <a:spLocks/>
          </p:cNvSpPr>
          <p:nvPr/>
        </p:nvSpPr>
        <p:spPr>
          <a:xfrm>
            <a:off x="4952752" y="5185485"/>
            <a:ext cx="1828800" cy="457200"/>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ctr" defTabSz="914400">
              <a:spcBef>
                <a:spcPct val="20000"/>
              </a:spcBef>
              <a:buClr>
                <a:schemeClr val="accent1"/>
              </a:buClr>
              <a:buSzPct val="85000"/>
              <a:defRPr/>
            </a:pPr>
            <a:r>
              <a:rPr lang="en-US" dirty="0">
                <a:latin typeface="Times New Roman" pitchFamily="18" charset="0"/>
                <a:cs typeface="Times New Roman" pitchFamily="18" charset="0"/>
              </a:rPr>
              <a:t>Vascularity</a:t>
            </a:r>
          </a:p>
        </p:txBody>
      </p:sp>
      <p:sp>
        <p:nvSpPr>
          <p:cNvPr id="13" name="Content Placeholder 3"/>
          <p:cNvSpPr txBox="1">
            <a:spLocks/>
          </p:cNvSpPr>
          <p:nvPr/>
        </p:nvSpPr>
        <p:spPr>
          <a:xfrm>
            <a:off x="8849567" y="5720479"/>
            <a:ext cx="2133600" cy="377952"/>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r" defTabSz="914400">
              <a:spcBef>
                <a:spcPct val="20000"/>
              </a:spcBef>
              <a:buClr>
                <a:schemeClr val="accent1"/>
              </a:buClr>
              <a:buSzPct val="85000"/>
              <a:defRPr/>
            </a:pPr>
            <a:r>
              <a:rPr lang="en-US" sz="1600" dirty="0">
                <a:latin typeface="Times New Roman" pitchFamily="18" charset="0"/>
                <a:cs typeface="Times New Roman" pitchFamily="18" charset="0"/>
              </a:rPr>
              <a:t>Disease</a:t>
            </a:r>
          </a:p>
        </p:txBody>
      </p:sp>
      <p:sp>
        <p:nvSpPr>
          <p:cNvPr id="14" name="Content Placeholder 3"/>
          <p:cNvSpPr txBox="1">
            <a:spLocks/>
          </p:cNvSpPr>
          <p:nvPr/>
        </p:nvSpPr>
        <p:spPr>
          <a:xfrm>
            <a:off x="8673201" y="4646612"/>
            <a:ext cx="2365248" cy="381000"/>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r" defTabSz="914400">
              <a:spcBef>
                <a:spcPct val="20000"/>
              </a:spcBef>
              <a:buClr>
                <a:schemeClr val="accent1"/>
              </a:buClr>
              <a:buSzPct val="85000"/>
              <a:defRPr/>
            </a:pPr>
            <a:r>
              <a:rPr lang="en-US" sz="1600" dirty="0">
                <a:latin typeface="Times New Roman" pitchFamily="18" charset="0"/>
                <a:cs typeface="Times New Roman" pitchFamily="18" charset="0"/>
              </a:rPr>
              <a:t>Presence of Food</a:t>
            </a:r>
          </a:p>
        </p:txBody>
      </p:sp>
      <p:sp>
        <p:nvSpPr>
          <p:cNvPr id="15" name="Content Placeholder 3"/>
          <p:cNvSpPr txBox="1">
            <a:spLocks/>
          </p:cNvSpPr>
          <p:nvPr/>
        </p:nvSpPr>
        <p:spPr>
          <a:xfrm>
            <a:off x="8745533" y="3754780"/>
            <a:ext cx="1679448" cy="457200"/>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r" defTabSz="914400">
              <a:spcBef>
                <a:spcPct val="20000"/>
              </a:spcBef>
              <a:buClr>
                <a:schemeClr val="accent1"/>
              </a:buClr>
              <a:buSzPct val="85000"/>
              <a:defRPr/>
            </a:pPr>
            <a:r>
              <a:rPr lang="en-US" sz="1600" dirty="0">
                <a:latin typeface="Times New Roman" pitchFamily="18" charset="0"/>
                <a:cs typeface="Times New Roman" pitchFamily="18" charset="0"/>
              </a:rPr>
              <a:t>GI motility</a:t>
            </a:r>
          </a:p>
        </p:txBody>
      </p:sp>
      <p:sp>
        <p:nvSpPr>
          <p:cNvPr id="16" name="Content Placeholder 3"/>
          <p:cNvSpPr txBox="1">
            <a:spLocks/>
          </p:cNvSpPr>
          <p:nvPr/>
        </p:nvSpPr>
        <p:spPr>
          <a:xfrm>
            <a:off x="8593484" y="2991192"/>
            <a:ext cx="2133600" cy="377952"/>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r" defTabSz="914400">
              <a:spcBef>
                <a:spcPct val="20000"/>
              </a:spcBef>
              <a:buClr>
                <a:schemeClr val="accent1"/>
              </a:buClr>
              <a:buSzPct val="85000"/>
              <a:defRPr/>
            </a:pPr>
            <a:r>
              <a:rPr lang="en-US" sz="1600" dirty="0">
                <a:latin typeface="Times New Roman" pitchFamily="18" charset="0"/>
                <a:cs typeface="Times New Roman" pitchFamily="18" charset="0"/>
              </a:rPr>
              <a:t>Lipid </a:t>
            </a:r>
            <a:r>
              <a:rPr lang="en-US" sz="1600" dirty="0" err="1">
                <a:latin typeface="Times New Roman" pitchFamily="18" charset="0"/>
                <a:cs typeface="Times New Roman" pitchFamily="18" charset="0"/>
              </a:rPr>
              <a:t>solubiliy</a:t>
            </a:r>
            <a:endParaRPr lang="en-US" sz="1600" dirty="0">
              <a:latin typeface="Times New Roman" pitchFamily="18" charset="0"/>
              <a:cs typeface="Times New Roman" pitchFamily="18" charset="0"/>
            </a:endParaRPr>
          </a:p>
        </p:txBody>
      </p:sp>
      <p:sp>
        <p:nvSpPr>
          <p:cNvPr id="17" name="Content Placeholder 3"/>
          <p:cNvSpPr txBox="1">
            <a:spLocks/>
          </p:cNvSpPr>
          <p:nvPr/>
        </p:nvSpPr>
        <p:spPr>
          <a:xfrm>
            <a:off x="1294607" y="5221838"/>
            <a:ext cx="2438400" cy="377952"/>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ctr" defTabSz="914400">
              <a:spcBef>
                <a:spcPct val="20000"/>
              </a:spcBef>
              <a:buClr>
                <a:schemeClr val="accent1"/>
              </a:buClr>
              <a:buSzPct val="85000"/>
              <a:defRPr/>
            </a:pPr>
            <a:r>
              <a:rPr lang="en-US" sz="1600" dirty="0">
                <a:latin typeface="Times New Roman" pitchFamily="18" charset="0"/>
                <a:cs typeface="Times New Roman" pitchFamily="18" charset="0"/>
              </a:rPr>
              <a:t>pH &amp; Ionization</a:t>
            </a:r>
          </a:p>
        </p:txBody>
      </p:sp>
      <p:sp>
        <p:nvSpPr>
          <p:cNvPr id="18" name="Content Placeholder 3"/>
          <p:cNvSpPr txBox="1">
            <a:spLocks/>
          </p:cNvSpPr>
          <p:nvPr/>
        </p:nvSpPr>
        <p:spPr>
          <a:xfrm>
            <a:off x="1371599" y="3983380"/>
            <a:ext cx="2286000" cy="914400"/>
          </a:xfrm>
          <a:prstGeom prst="rect">
            <a:avLst/>
          </a:prstGeom>
          <a:ln/>
        </p:spPr>
        <p:style>
          <a:lnRef idx="2">
            <a:schemeClr val="accent6"/>
          </a:lnRef>
          <a:fillRef idx="1">
            <a:schemeClr val="lt1"/>
          </a:fillRef>
          <a:effectRef idx="0">
            <a:schemeClr val="accent6"/>
          </a:effectRef>
          <a:fontRef idx="minor">
            <a:schemeClr val="dk1"/>
          </a:fontRef>
        </p:style>
        <p:txBody>
          <a:bodyPr vert="horz">
            <a:noAutofit/>
          </a:bodyPr>
          <a:lstStyle/>
          <a:p>
            <a:pPr marL="274320" indent="-274320" algn="ctr" defTabSz="914400">
              <a:spcBef>
                <a:spcPct val="20000"/>
              </a:spcBef>
              <a:buClr>
                <a:schemeClr val="accent1"/>
              </a:buClr>
              <a:buSzPct val="85000"/>
              <a:defRPr/>
            </a:pPr>
            <a:r>
              <a:rPr lang="en-US" sz="1600" dirty="0">
                <a:latin typeface="Times New Roman" pitchFamily="18" charset="0"/>
                <a:cs typeface="Times New Roman" pitchFamily="18" charset="0"/>
              </a:rPr>
              <a:t>Route of administration</a:t>
            </a:r>
          </a:p>
        </p:txBody>
      </p:sp>
      <p:cxnSp>
        <p:nvCxnSpPr>
          <p:cNvPr id="20" name="Straight Connector 19"/>
          <p:cNvCxnSpPr/>
          <p:nvPr/>
        </p:nvCxnSpPr>
        <p:spPr>
          <a:xfrm rot="16200000" flipH="1">
            <a:off x="1961153" y="4360706"/>
            <a:ext cx="4648994" cy="75406"/>
          </a:xfrm>
          <a:prstGeom prst="line">
            <a:avLst/>
          </a:prstGeom>
          <a:ln w="28575">
            <a:prstDash val="sysDash"/>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rot="16200000" flipH="1">
            <a:off x="5432095" y="4359912"/>
            <a:ext cx="4648200" cy="76200"/>
          </a:xfrm>
          <a:prstGeom prst="line">
            <a:avLst/>
          </a:prstGeom>
          <a:ln w="28575">
            <a:prstDash val="sysDash"/>
          </a:ln>
        </p:spPr>
        <p:style>
          <a:lnRef idx="3">
            <a:schemeClr val="dk1"/>
          </a:lnRef>
          <a:fillRef idx="0">
            <a:schemeClr val="dk1"/>
          </a:fillRef>
          <a:effectRef idx="2">
            <a:schemeClr val="dk1"/>
          </a:effectRef>
          <a:fontRef idx="minor">
            <a:schemeClr val="tx1"/>
          </a:fontRef>
        </p:style>
      </p:cxnSp>
      <p:cxnSp>
        <p:nvCxnSpPr>
          <p:cNvPr id="28" name="Straight Arrow Connector 27"/>
          <p:cNvCxnSpPr>
            <a:cxnSpLocks/>
          </p:cNvCxnSpPr>
          <p:nvPr/>
        </p:nvCxnSpPr>
        <p:spPr>
          <a:xfrm flipH="1" flipV="1">
            <a:off x="3647577" y="2248464"/>
            <a:ext cx="485277" cy="108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cxnSpLocks/>
          </p:cNvCxnSpPr>
          <p:nvPr/>
        </p:nvCxnSpPr>
        <p:spPr>
          <a:xfrm flipH="1">
            <a:off x="3708465" y="2809837"/>
            <a:ext cx="46821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rot="10800000">
            <a:off x="3795683" y="3465284"/>
            <a:ext cx="381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rot="10800000">
            <a:off x="3755867" y="4438992"/>
            <a:ext cx="381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rot="10800000">
            <a:off x="3811849" y="5477473"/>
            <a:ext cx="381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rot="10800000">
            <a:off x="3871267" y="6375923"/>
            <a:ext cx="381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a:off x="7772400" y="2387141"/>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a:off x="7859151" y="3258631"/>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a:endCxn id="15" idx="1"/>
          </p:cNvCxnSpPr>
          <p:nvPr/>
        </p:nvCxnSpPr>
        <p:spPr>
          <a:xfrm>
            <a:off x="7834181" y="3981792"/>
            <a:ext cx="9113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a:cxnSpLocks/>
          </p:cNvCxnSpPr>
          <p:nvPr/>
        </p:nvCxnSpPr>
        <p:spPr>
          <a:xfrm flipV="1">
            <a:off x="7859151" y="4897780"/>
            <a:ext cx="734333" cy="42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7834181" y="5919536"/>
            <a:ext cx="990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a:cxnSpLocks/>
          </p:cNvCxnSpPr>
          <p:nvPr/>
        </p:nvCxnSpPr>
        <p:spPr>
          <a:xfrm flipV="1">
            <a:off x="5866606" y="2607732"/>
            <a:ext cx="794" cy="6696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a:cxnSpLocks/>
          </p:cNvCxnSpPr>
          <p:nvPr/>
        </p:nvCxnSpPr>
        <p:spPr>
          <a:xfrm>
            <a:off x="5868988" y="4191794"/>
            <a:ext cx="0" cy="9132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a:off x="7315200" y="3505200"/>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a:xfrm rot="10800000">
            <a:off x="4192849" y="3814387"/>
            <a:ext cx="381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5" name="Picture 3" descr="C:\Users\rohan\Desktop\Screenshot_20161016-230810.jpg"/>
          <p:cNvPicPr>
            <a:picLocks noChangeAspect="1" noChangeArrowheads="1"/>
          </p:cNvPicPr>
          <p:nvPr/>
        </p:nvPicPr>
        <p:blipFill>
          <a:blip r:embed="rId2" cstate="print"/>
          <a:srcRect/>
          <a:stretch>
            <a:fillRect/>
          </a:stretch>
        </p:blipFill>
        <p:spPr bwMode="auto">
          <a:xfrm>
            <a:off x="1521461" y="6019800"/>
            <a:ext cx="640080"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Picture 4" descr="C:\Users\rohan\Desktop\Screenshot_20161016-230915.jpg"/>
          <p:cNvPicPr>
            <a:picLocks noChangeAspect="1" noChangeArrowheads="1"/>
          </p:cNvPicPr>
          <p:nvPr/>
        </p:nvPicPr>
        <p:blipFill>
          <a:blip r:embed="rId3" cstate="print"/>
          <a:srcRect/>
          <a:stretch>
            <a:fillRect/>
          </a:stretch>
        </p:blipFill>
        <p:spPr bwMode="auto">
          <a:xfrm>
            <a:off x="1832627" y="3169260"/>
            <a:ext cx="733057" cy="59358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6A10-E936-4171-AB77-72873F77CA2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16322BC-2A8B-472D-BA4B-4D8BD1499829}"/>
              </a:ext>
            </a:extLst>
          </p:cNvPr>
          <p:cNvSpPr>
            <a:spLocks noGrp="1"/>
          </p:cNvSpPr>
          <p:nvPr>
            <p:ph idx="1"/>
          </p:nvPr>
        </p:nvSpPr>
        <p:spPr>
          <a:xfrm>
            <a:off x="717452" y="2814258"/>
            <a:ext cx="9263161" cy="3881963"/>
          </a:xfrm>
        </p:spPr>
        <p:txBody>
          <a:bodyPr/>
          <a:lstStyle/>
          <a:p>
            <a:pPr algn="just"/>
            <a:r>
              <a:rPr lang="en-US" sz="2400" b="1" u="sng" dirty="0"/>
              <a:t>First pass metabolism</a:t>
            </a:r>
          </a:p>
          <a:p>
            <a:pPr algn="just">
              <a:buNone/>
            </a:pPr>
            <a:r>
              <a:rPr lang="en-US" b="1" dirty="0"/>
              <a:t>	metabolism of drug in gut or liver </a:t>
            </a:r>
            <a:r>
              <a:rPr lang="en-US" b="1" dirty="0">
                <a:sym typeface="Wingdings"/>
              </a:rPr>
              <a:t> reduces bioavailability .</a:t>
            </a:r>
          </a:p>
          <a:p>
            <a:pPr algn="just">
              <a:buNone/>
            </a:pPr>
            <a:endParaRPr lang="en-US" sz="3200" b="1" u="sng" baseline="-25000" dirty="0">
              <a:sym typeface="Wingdings"/>
            </a:endParaRPr>
          </a:p>
          <a:p>
            <a:pPr algn="just">
              <a:buNone/>
            </a:pPr>
            <a:r>
              <a:rPr lang="en-US" sz="3200" b="1" u="sng" baseline="-25000" dirty="0">
                <a:sym typeface="Wingdings"/>
              </a:rPr>
              <a:t>SIGNIFICANCE</a:t>
            </a:r>
          </a:p>
          <a:p>
            <a:pPr marL="514350" indent="-514350" algn="just">
              <a:buFont typeface="+mj-lt"/>
              <a:buAutoNum type="arabicPeriod"/>
            </a:pPr>
            <a:r>
              <a:rPr lang="en-US" b="1" dirty="0"/>
              <a:t>Individualization of drug therapy</a:t>
            </a:r>
          </a:p>
          <a:p>
            <a:pPr marL="514350" indent="-514350" algn="just">
              <a:buFont typeface="+mj-lt"/>
              <a:buAutoNum type="arabicPeriod"/>
            </a:pPr>
            <a:r>
              <a:rPr lang="en-US" b="1" dirty="0"/>
              <a:t>Administration of route can be changed</a:t>
            </a:r>
          </a:p>
          <a:p>
            <a:pPr marL="514350" indent="-514350" algn="just">
              <a:buFont typeface="+mj-lt"/>
              <a:buAutoNum type="arabicPeriod"/>
            </a:pPr>
            <a:r>
              <a:rPr lang="en-US" b="1" dirty="0"/>
              <a:t>Adjustment of dose e.g. </a:t>
            </a:r>
            <a:r>
              <a:rPr lang="en-US" b="1" dirty="0" err="1"/>
              <a:t>Morhine</a:t>
            </a:r>
            <a:endParaRPr lang="en-US" b="1" dirty="0"/>
          </a:p>
          <a:p>
            <a:endParaRPr lang="en-IN" dirty="0"/>
          </a:p>
        </p:txBody>
      </p:sp>
      <p:pic>
        <p:nvPicPr>
          <p:cNvPr id="4" name="Picture 2" descr="C:\Users\hp\Desktop\IMG-20200219-WA0019.jpg">
            <a:extLst>
              <a:ext uri="{FF2B5EF4-FFF2-40B4-BE49-F238E27FC236}">
                <a16:creationId xmlns:a16="http://schemas.microsoft.com/office/drawing/2014/main" id="{51F9C83A-874D-46C3-B380-D70A8A2B1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B9B5CCC-830B-4CD7-B615-820569CFA565}"/>
              </a:ext>
            </a:extLst>
          </p:cNvPr>
          <p:cNvSpPr txBox="1">
            <a:spLocks/>
          </p:cNvSpPr>
          <p:nvPr/>
        </p:nvSpPr>
        <p:spPr bwMode="gray">
          <a:xfrm>
            <a:off x="1154954" y="1758462"/>
            <a:ext cx="8761413" cy="5767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dirty="0">
              <a:solidFill>
                <a:schemeClr val="tx1"/>
              </a:solidFill>
            </a:endParaRPr>
          </a:p>
        </p:txBody>
      </p:sp>
      <p:sp>
        <p:nvSpPr>
          <p:cNvPr id="6" name="Rectangle 5">
            <a:extLst>
              <a:ext uri="{FF2B5EF4-FFF2-40B4-BE49-F238E27FC236}">
                <a16:creationId xmlns:a16="http://schemas.microsoft.com/office/drawing/2014/main" id="{1FDEA23E-94FD-49FA-AE20-142E2102A772}"/>
              </a:ext>
            </a:extLst>
          </p:cNvPr>
          <p:cNvSpPr/>
          <p:nvPr/>
        </p:nvSpPr>
        <p:spPr>
          <a:xfrm>
            <a:off x="872197" y="1833126"/>
            <a:ext cx="8271803" cy="523220"/>
          </a:xfrm>
          <a:prstGeom prst="rect">
            <a:avLst/>
          </a:prstGeom>
        </p:spPr>
        <p:txBody>
          <a:bodyPr wrap="square">
            <a:spAutoFit/>
          </a:bodyPr>
          <a:lstStyle/>
          <a:p>
            <a:r>
              <a:rPr lang="en-US" sz="2800" b="1" dirty="0">
                <a:latin typeface="Times New Roman" pitchFamily="18" charset="0"/>
                <a:cs typeface="Times New Roman" pitchFamily="18" charset="0"/>
              </a:rPr>
              <a:t>Factors influencing absorption</a:t>
            </a:r>
            <a:endParaRPr lang="en-IN" sz="2800" dirty="0"/>
          </a:p>
        </p:txBody>
      </p:sp>
    </p:spTree>
    <p:extLst>
      <p:ext uri="{BB962C8B-B14F-4D97-AF65-F5344CB8AC3E}">
        <p14:creationId xmlns:p14="http://schemas.microsoft.com/office/powerpoint/2010/main" val="317796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1D7D-86EF-498D-A01F-415EA0365EE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BD8A3F6-C77C-4118-B401-720114068EC7}"/>
              </a:ext>
            </a:extLst>
          </p:cNvPr>
          <p:cNvSpPr>
            <a:spLocks noGrp="1"/>
          </p:cNvSpPr>
          <p:nvPr>
            <p:ph idx="1"/>
          </p:nvPr>
        </p:nvSpPr>
        <p:spPr>
          <a:xfrm>
            <a:off x="506438" y="2475913"/>
            <a:ext cx="10097394" cy="4053223"/>
          </a:xfrm>
        </p:spPr>
        <p:txBody>
          <a:bodyPr>
            <a:normAutofit lnSpcReduction="10000"/>
          </a:bodyPr>
          <a:lstStyle/>
          <a:p>
            <a:r>
              <a:rPr lang="en-IN" sz="2600" dirty="0">
                <a:latin typeface="Times New Roman" panose="02020603050405020304" pitchFamily="18" charset="0"/>
                <a:cs typeface="Times New Roman" panose="02020603050405020304" pitchFamily="18" charset="0"/>
              </a:rPr>
              <a:t>It is defined as the amount or percentage of an active drug that is absorbed from a given dosage form following its non vascular administration and reaches systemic circulation, to be available at the desired site of action </a:t>
            </a:r>
            <a:r>
              <a:rPr lang="en-IN" sz="1900" dirty="0">
                <a:latin typeface="Times New Roman" panose="02020603050405020304" pitchFamily="18" charset="0"/>
                <a:cs typeface="Times New Roman" panose="02020603050405020304" pitchFamily="18" charset="0"/>
              </a:rPr>
              <a:t>.</a:t>
            </a:r>
          </a:p>
          <a:p>
            <a:endParaRPr lang="en-IN" sz="17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When drug is supplied via the iv route then drug directly passes into blood stream </a:t>
            </a:r>
            <a:r>
              <a:rPr lang="en-US" sz="2600" b="1" dirty="0">
                <a:latin typeface="Times New Roman" panose="02020603050405020304" pitchFamily="18" charset="0"/>
                <a:cs typeface="Times New Roman" panose="02020603050405020304" pitchFamily="18" charset="0"/>
              </a:rPr>
              <a:t>.</a:t>
            </a:r>
          </a:p>
          <a:p>
            <a:endParaRPr lang="en-US" sz="3000" b="1" dirty="0">
              <a:latin typeface="Times New Roman" panose="02020603050405020304" pitchFamily="18" charset="0"/>
              <a:cs typeface="Times New Roman" panose="02020603050405020304" pitchFamily="18" charset="0"/>
            </a:endParaRPr>
          </a:p>
          <a:p>
            <a:r>
              <a:rPr lang="en-US" sz="3000" b="1" dirty="0">
                <a:solidFill>
                  <a:srgbClr val="00B050"/>
                </a:solidFill>
                <a:latin typeface="Times New Roman" panose="02020603050405020304" pitchFamily="18" charset="0"/>
                <a:cs typeface="Times New Roman" panose="02020603050405020304" pitchFamily="18" charset="0"/>
              </a:rPr>
              <a:t>Bioavailability of drugs in IV route  is 100 %.</a:t>
            </a:r>
          </a:p>
          <a:p>
            <a:endParaRPr lang="en-IN" b="1" dirty="0">
              <a:latin typeface="Times New Roman" panose="02020603050405020304" pitchFamily="18" charset="0"/>
              <a:cs typeface="Times New Roman" panose="02020603050405020304" pitchFamily="18" charset="0"/>
            </a:endParaRPr>
          </a:p>
        </p:txBody>
      </p:sp>
      <p:pic>
        <p:nvPicPr>
          <p:cNvPr id="4" name="Picture 2" descr="C:\Users\hp\Desktop\IMG-20200219-WA0019.jpg">
            <a:extLst>
              <a:ext uri="{FF2B5EF4-FFF2-40B4-BE49-F238E27FC236}">
                <a16:creationId xmlns:a16="http://schemas.microsoft.com/office/drawing/2014/main" id="{E5BF3F59-1731-40B2-8D42-B798CAC4C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67E898F-AD97-4AEA-959D-7F427A04BF68}"/>
              </a:ext>
            </a:extLst>
          </p:cNvPr>
          <p:cNvSpPr/>
          <p:nvPr/>
        </p:nvSpPr>
        <p:spPr>
          <a:xfrm>
            <a:off x="872197" y="1833126"/>
            <a:ext cx="8271803" cy="954107"/>
          </a:xfrm>
          <a:prstGeom prst="rect">
            <a:avLst/>
          </a:prstGeom>
        </p:spPr>
        <p:txBody>
          <a:bodyPr wrap="square">
            <a:spAutoFit/>
          </a:bodyPr>
          <a:lstStyle/>
          <a:p>
            <a:r>
              <a:rPr lang="en-US" sz="2800" b="1" dirty="0">
                <a:latin typeface="Times New Roman" pitchFamily="18" charset="0"/>
                <a:cs typeface="Times New Roman" pitchFamily="18" charset="0"/>
              </a:rPr>
              <a:t>BIOAVAILABILITY</a:t>
            </a:r>
          </a:p>
          <a:p>
            <a:endParaRPr lang="en-IN" sz="2800" dirty="0"/>
          </a:p>
        </p:txBody>
      </p:sp>
    </p:spTree>
    <p:extLst>
      <p:ext uri="{BB962C8B-B14F-4D97-AF65-F5344CB8AC3E}">
        <p14:creationId xmlns:p14="http://schemas.microsoft.com/office/powerpoint/2010/main" val="78111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44E1-73FA-4EC7-8E19-32285B3F81A1}"/>
              </a:ext>
            </a:extLst>
          </p:cNvPr>
          <p:cNvSpPr>
            <a:spLocks noGrp="1"/>
          </p:cNvSpPr>
          <p:nvPr>
            <p:ph type="title"/>
          </p:nvPr>
        </p:nvSpPr>
        <p:spPr>
          <a:xfrm>
            <a:off x="604911" y="1723437"/>
            <a:ext cx="3343202" cy="907221"/>
          </a:xfrm>
        </p:spPr>
        <p:txBody>
          <a:bodyPr/>
          <a:lstStyle/>
          <a:p>
            <a:r>
              <a:rPr lang="en-IN" sz="2000" dirty="0"/>
              <a:t>Pharmacokinetics of Drug Absorption     (oral)</a:t>
            </a:r>
          </a:p>
        </p:txBody>
      </p:sp>
      <p:pic>
        <p:nvPicPr>
          <p:cNvPr id="6" name="Content Placeholder 5">
            <a:extLst>
              <a:ext uri="{FF2B5EF4-FFF2-40B4-BE49-F238E27FC236}">
                <a16:creationId xmlns:a16="http://schemas.microsoft.com/office/drawing/2014/main" id="{7B312FCD-A820-49F8-8877-570ED75F28EB}"/>
              </a:ext>
            </a:extLst>
          </p:cNvPr>
          <p:cNvPicPr>
            <a:picLocks noGrp="1" noChangeAspect="1"/>
          </p:cNvPicPr>
          <p:nvPr>
            <p:ph idx="1"/>
          </p:nvPr>
        </p:nvPicPr>
        <p:blipFill>
          <a:blip r:embed="rId2"/>
          <a:stretch>
            <a:fillRect/>
          </a:stretch>
        </p:blipFill>
        <p:spPr>
          <a:xfrm>
            <a:off x="4799988" y="1944469"/>
            <a:ext cx="7119635" cy="4217180"/>
          </a:xfrm>
          <a:prstGeom prst="rect">
            <a:avLst/>
          </a:prstGeom>
        </p:spPr>
      </p:pic>
      <p:sp>
        <p:nvSpPr>
          <p:cNvPr id="4" name="Text Placeholder 3">
            <a:extLst>
              <a:ext uri="{FF2B5EF4-FFF2-40B4-BE49-F238E27FC236}">
                <a16:creationId xmlns:a16="http://schemas.microsoft.com/office/drawing/2014/main" id="{70FC6DCF-BF3E-437E-9826-E69AFF7F95D1}"/>
              </a:ext>
            </a:extLst>
          </p:cNvPr>
          <p:cNvSpPr>
            <a:spLocks noGrp="1"/>
          </p:cNvSpPr>
          <p:nvPr>
            <p:ph type="body" sz="half" idx="2"/>
          </p:nvPr>
        </p:nvSpPr>
        <p:spPr>
          <a:xfrm>
            <a:off x="604911" y="2630658"/>
            <a:ext cx="3643531" cy="3770142"/>
          </a:xfrm>
        </p:spPr>
        <p:txBody>
          <a:bodyPr>
            <a:normAutofit/>
          </a:bodyPr>
          <a:lstStyle/>
          <a:p>
            <a:r>
              <a:rPr lang="en-IN" sz="1800" dirty="0">
                <a:latin typeface="Times New Roman" panose="02020603050405020304" pitchFamily="18" charset="0"/>
                <a:cs typeface="Times New Roman" panose="02020603050405020304" pitchFamily="18" charset="0"/>
              </a:rPr>
              <a:t>Absorption phase: </a:t>
            </a:r>
            <a:r>
              <a:rPr lang="en-IN" sz="1800" b="1" dirty="0">
                <a:latin typeface="Times New Roman" panose="02020603050405020304" pitchFamily="18" charset="0"/>
                <a:cs typeface="Times New Roman" panose="02020603050405020304" pitchFamily="18" charset="0"/>
              </a:rPr>
              <a:t>absorption rate more than elimination rate</a:t>
            </a:r>
          </a:p>
          <a:p>
            <a:endParaRPr lang="en-IN" sz="1800" b="1" dirty="0">
              <a:latin typeface="Times New Roman" panose="02020603050405020304" pitchFamily="18" charset="0"/>
              <a:cs typeface="Times New Roman" panose="02020603050405020304" pitchFamily="18" charset="0"/>
            </a:endParaRPr>
          </a:p>
          <a:p>
            <a:r>
              <a:rPr lang="en-IN" sz="1800" b="1" dirty="0">
                <a:latin typeface="Times New Roman" panose="02020603050405020304" pitchFamily="18" charset="0"/>
                <a:cs typeface="Times New Roman" panose="02020603050405020304" pitchFamily="18" charset="0"/>
              </a:rPr>
              <a:t>Post absorption phase: elimination rate more than absorption rate</a:t>
            </a:r>
          </a:p>
          <a:p>
            <a:endParaRPr lang="en-IN" sz="1800" b="1" dirty="0">
              <a:latin typeface="Times New Roman" panose="02020603050405020304" pitchFamily="18" charset="0"/>
              <a:cs typeface="Times New Roman" panose="02020603050405020304" pitchFamily="18" charset="0"/>
            </a:endParaRPr>
          </a:p>
          <a:p>
            <a:r>
              <a:rPr lang="en-IN" sz="1800" b="1" dirty="0">
                <a:latin typeface="Times New Roman" panose="02020603050405020304" pitchFamily="18" charset="0"/>
                <a:cs typeface="Times New Roman" panose="02020603050405020304" pitchFamily="18" charset="0"/>
              </a:rPr>
              <a:t>Elimination phase: </a:t>
            </a:r>
          </a:p>
          <a:p>
            <a:r>
              <a:rPr lang="en-IN" sz="1800" b="1" dirty="0">
                <a:latin typeface="Times New Roman" panose="02020603050405020304" pitchFamily="18" charset="0"/>
                <a:cs typeface="Times New Roman" panose="02020603050405020304" pitchFamily="18" charset="0"/>
              </a:rPr>
              <a:t>no significant absorption occur (only elimination process)</a:t>
            </a:r>
          </a:p>
          <a:p>
            <a:endParaRPr lang="en-IN" sz="1800" dirty="0"/>
          </a:p>
        </p:txBody>
      </p:sp>
      <p:pic>
        <p:nvPicPr>
          <p:cNvPr id="5" name="Picture 2" descr="C:\Users\hp\Desktop\IMG-20200219-WA0019.jpg">
            <a:extLst>
              <a:ext uri="{FF2B5EF4-FFF2-40B4-BE49-F238E27FC236}">
                <a16:creationId xmlns:a16="http://schemas.microsoft.com/office/drawing/2014/main" id="{8EA5225B-C413-457A-9DD9-6F22DC8F4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841"/>
            <a:ext cx="12192000" cy="184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5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1D7D-86EF-498D-A01F-415EA0365EE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BD8A3F6-C77C-4118-B401-720114068EC7}"/>
              </a:ext>
            </a:extLst>
          </p:cNvPr>
          <p:cNvSpPr>
            <a:spLocks noGrp="1"/>
          </p:cNvSpPr>
          <p:nvPr>
            <p:ph idx="1"/>
          </p:nvPr>
        </p:nvSpPr>
        <p:spPr>
          <a:xfrm>
            <a:off x="942536" y="2541012"/>
            <a:ext cx="9038078" cy="3478788"/>
          </a:xfrm>
        </p:spPr>
        <p:txBody>
          <a:bodyPr>
            <a:normAutofit/>
          </a:bodyPr>
          <a:lstStyle/>
          <a:p>
            <a:pPr marL="0" indent="0">
              <a:buNone/>
            </a:pPr>
            <a:r>
              <a:rPr lang="en-IN" sz="2400" dirty="0">
                <a:latin typeface="Times New Roman" panose="02020603050405020304" pitchFamily="18" charset="0"/>
                <a:cs typeface="Times New Roman" panose="02020603050405020304" pitchFamily="18" charset="0"/>
              </a:rPr>
              <a:t>  Dr</a:t>
            </a:r>
            <a:r>
              <a:rPr lang="en-IN" sz="2000" dirty="0">
                <a:latin typeface="Times New Roman" panose="02020603050405020304" pitchFamily="18" charset="0"/>
                <a:cs typeface="Times New Roman" panose="02020603050405020304" pitchFamily="18" charset="0"/>
              </a:rPr>
              <a:t>ug absorbed                drug in blood stream            distributed in tissues.</a:t>
            </a:r>
          </a:p>
          <a:p>
            <a:pPr marL="0" indent="0" algn="just">
              <a:buNone/>
            </a:pPr>
            <a:r>
              <a:rPr lang="en-IN" sz="2000" u="sng" dirty="0">
                <a:latin typeface="Times New Roman" panose="02020603050405020304" pitchFamily="18" charset="0"/>
                <a:cs typeface="Times New Roman" panose="02020603050405020304" pitchFamily="18" charset="0"/>
              </a:rPr>
              <a:t>Depends on</a:t>
            </a:r>
            <a:r>
              <a:rPr lang="en-IN" sz="2000" dirty="0">
                <a:latin typeface="Times New Roman" panose="02020603050405020304" pitchFamily="18" charset="0"/>
                <a:cs typeface="Times New Roman" panose="02020603050405020304" pitchFamily="18" charset="0"/>
              </a:rPr>
              <a:t>:</a:t>
            </a:r>
          </a:p>
          <a:p>
            <a:pPr algn="just"/>
            <a:r>
              <a:rPr lang="en-IN" sz="2000" dirty="0">
                <a:latin typeface="Times New Roman" panose="02020603050405020304" pitchFamily="18" charset="0"/>
                <a:cs typeface="Times New Roman" panose="02020603050405020304" pitchFamily="18" charset="0"/>
              </a:rPr>
              <a:t>Lipid solubility e.g. Morphine</a:t>
            </a:r>
          </a:p>
          <a:p>
            <a:pPr algn="just"/>
            <a:r>
              <a:rPr lang="en-IN" sz="2000" dirty="0">
                <a:latin typeface="Times New Roman" panose="02020603050405020304" pitchFamily="18" charset="0"/>
                <a:cs typeface="Times New Roman" panose="02020603050405020304" pitchFamily="18" charset="0"/>
              </a:rPr>
              <a:t>Physiological pH e.g. </a:t>
            </a:r>
            <a:r>
              <a:rPr lang="en-IN" sz="2000" dirty="0" err="1">
                <a:latin typeface="Times New Roman" panose="02020603050405020304" pitchFamily="18" charset="0"/>
                <a:cs typeface="Times New Roman" panose="02020603050405020304" pitchFamily="18" charset="0"/>
              </a:rPr>
              <a:t>levo</a:t>
            </a:r>
            <a:r>
              <a:rPr lang="en-IN" sz="2000" dirty="0">
                <a:latin typeface="Times New Roman" panose="02020603050405020304" pitchFamily="18" charset="0"/>
                <a:cs typeface="Times New Roman" panose="02020603050405020304" pitchFamily="18" charset="0"/>
              </a:rPr>
              <a:t> dopa</a:t>
            </a:r>
          </a:p>
          <a:p>
            <a:pPr algn="just"/>
            <a:r>
              <a:rPr lang="en-IN" sz="2000" dirty="0">
                <a:latin typeface="Times New Roman" panose="02020603050405020304" pitchFamily="18" charset="0"/>
                <a:cs typeface="Times New Roman" panose="02020603050405020304" pitchFamily="18" charset="0"/>
              </a:rPr>
              <a:t>Extend of binding to tissues &amp; plasma proteins</a:t>
            </a:r>
          </a:p>
          <a:p>
            <a:pPr algn="just"/>
            <a:r>
              <a:rPr lang="en-IN" sz="2000" dirty="0">
                <a:latin typeface="Times New Roman" panose="02020603050405020304" pitchFamily="18" charset="0"/>
                <a:cs typeface="Times New Roman" panose="02020603050405020304" pitchFamily="18" charset="0"/>
              </a:rPr>
              <a:t>Blood flow e.g. liver</a:t>
            </a:r>
          </a:p>
          <a:p>
            <a:endParaRPr lang="en-IN" dirty="0"/>
          </a:p>
        </p:txBody>
      </p:sp>
      <p:pic>
        <p:nvPicPr>
          <p:cNvPr id="4" name="Picture 2" descr="C:\Users\hp\Desktop\IMG-20200219-WA0019.jpg">
            <a:extLst>
              <a:ext uri="{FF2B5EF4-FFF2-40B4-BE49-F238E27FC236}">
                <a16:creationId xmlns:a16="http://schemas.microsoft.com/office/drawing/2014/main" id="{DD27122B-25AF-490C-9F5A-BEC2DA9DE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FE92E57-D4A7-45BE-AC84-E8B2D7DA0759}"/>
              </a:ext>
            </a:extLst>
          </p:cNvPr>
          <p:cNvSpPr/>
          <p:nvPr/>
        </p:nvSpPr>
        <p:spPr>
          <a:xfrm>
            <a:off x="4529797" y="1833126"/>
            <a:ext cx="4178105" cy="707886"/>
          </a:xfrm>
          <a:prstGeom prst="rect">
            <a:avLst/>
          </a:prstGeom>
        </p:spPr>
        <p:txBody>
          <a:bodyPr wrap="square">
            <a:spAutoFit/>
          </a:bodyPr>
          <a:lstStyle/>
          <a:p>
            <a:r>
              <a:rPr lang="en-IN" sz="4000" dirty="0"/>
              <a:t>Distribution</a:t>
            </a:r>
          </a:p>
        </p:txBody>
      </p:sp>
      <p:sp>
        <p:nvSpPr>
          <p:cNvPr id="6" name="Arrow: Right 5">
            <a:extLst>
              <a:ext uri="{FF2B5EF4-FFF2-40B4-BE49-F238E27FC236}">
                <a16:creationId xmlns:a16="http://schemas.microsoft.com/office/drawing/2014/main" id="{DA3BE1F2-ECC2-4D0C-9A89-D520E90E991A}"/>
              </a:ext>
            </a:extLst>
          </p:cNvPr>
          <p:cNvSpPr/>
          <p:nvPr/>
        </p:nvSpPr>
        <p:spPr>
          <a:xfrm>
            <a:off x="3087858" y="2721313"/>
            <a:ext cx="379828" cy="211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31AEA8E3-4044-4A91-AC59-5927EA96DED8}"/>
              </a:ext>
            </a:extLst>
          </p:cNvPr>
          <p:cNvSpPr/>
          <p:nvPr/>
        </p:nvSpPr>
        <p:spPr>
          <a:xfrm>
            <a:off x="6096000" y="2721313"/>
            <a:ext cx="379828" cy="211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a:extLst>
              <a:ext uri="{FF2B5EF4-FFF2-40B4-BE49-F238E27FC236}">
                <a16:creationId xmlns:a16="http://schemas.microsoft.com/office/drawing/2014/main" id="{D04B6328-B069-4A33-8351-9C250125FFCC}"/>
              </a:ext>
            </a:extLst>
          </p:cNvPr>
          <p:cNvPicPr>
            <a:picLocks noChangeAspect="1"/>
          </p:cNvPicPr>
          <p:nvPr/>
        </p:nvPicPr>
        <p:blipFill>
          <a:blip r:embed="rId3"/>
          <a:stretch>
            <a:fillRect/>
          </a:stretch>
        </p:blipFill>
        <p:spPr>
          <a:xfrm>
            <a:off x="6921305" y="3084519"/>
            <a:ext cx="5026056" cy="3773481"/>
          </a:xfrm>
          <a:prstGeom prst="rect">
            <a:avLst/>
          </a:prstGeom>
        </p:spPr>
      </p:pic>
    </p:spTree>
    <p:extLst>
      <p:ext uri="{BB962C8B-B14F-4D97-AF65-F5344CB8AC3E}">
        <p14:creationId xmlns:p14="http://schemas.microsoft.com/office/powerpoint/2010/main" val="3493363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F743-84CA-4884-BA6A-0A01B5AA4E6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2D2A8AC-775E-4BDF-A3B8-2B542C0A830E}"/>
              </a:ext>
            </a:extLst>
          </p:cNvPr>
          <p:cNvSpPr>
            <a:spLocks noGrp="1"/>
          </p:cNvSpPr>
          <p:nvPr>
            <p:ph idx="1"/>
          </p:nvPr>
        </p:nvSpPr>
        <p:spPr>
          <a:xfrm>
            <a:off x="1154954" y="3428999"/>
            <a:ext cx="8825659" cy="2817055"/>
          </a:xfrm>
        </p:spPr>
        <p:txBody>
          <a:bodyPr/>
          <a:lstStyle/>
          <a:p>
            <a:r>
              <a:rPr lang="en-IN" dirty="0">
                <a:latin typeface="Times New Roman" panose="02020603050405020304" pitchFamily="18" charset="0"/>
                <a:cs typeface="Times New Roman" panose="02020603050405020304" pitchFamily="18" charset="0"/>
              </a:rPr>
              <a:t>Acidic drugs - albumin</a:t>
            </a:r>
          </a:p>
          <a:p>
            <a:r>
              <a:rPr lang="en-IN" dirty="0">
                <a:latin typeface="Times New Roman" panose="02020603050405020304" pitchFamily="18" charset="0"/>
                <a:cs typeface="Times New Roman" panose="02020603050405020304" pitchFamily="18" charset="0"/>
              </a:rPr>
              <a:t>Basic drugs -  alpha- acid glycoproteins</a:t>
            </a:r>
          </a:p>
          <a:p>
            <a:endParaRPr lang="en-IN" dirty="0"/>
          </a:p>
        </p:txBody>
      </p:sp>
      <p:pic>
        <p:nvPicPr>
          <p:cNvPr id="4" name="Picture 2" descr="C:\Users\hp\Desktop\IMG-20200219-WA0019.jpg">
            <a:extLst>
              <a:ext uri="{FF2B5EF4-FFF2-40B4-BE49-F238E27FC236}">
                <a16:creationId xmlns:a16="http://schemas.microsoft.com/office/drawing/2014/main" id="{E93053F2-55D4-428A-B311-6DDC8F120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29E16E2-D917-4170-9A76-826C98988278}"/>
              </a:ext>
            </a:extLst>
          </p:cNvPr>
          <p:cNvSpPr/>
          <p:nvPr/>
        </p:nvSpPr>
        <p:spPr>
          <a:xfrm>
            <a:off x="984739" y="1833126"/>
            <a:ext cx="7723164" cy="1323439"/>
          </a:xfrm>
          <a:prstGeom prst="rect">
            <a:avLst/>
          </a:prstGeom>
        </p:spPr>
        <p:txBody>
          <a:bodyPr wrap="square">
            <a:spAutoFit/>
          </a:bodyPr>
          <a:lstStyle/>
          <a:p>
            <a:r>
              <a:rPr lang="en-US" sz="4000" b="1" dirty="0">
                <a:latin typeface="Times New Roman" pitchFamily="18" charset="0"/>
                <a:cs typeface="Times New Roman" pitchFamily="18" charset="0"/>
              </a:rPr>
              <a:t>Plasma protein binding &amp; its significance</a:t>
            </a:r>
            <a:endParaRPr lang="en-IN" sz="4000" dirty="0"/>
          </a:p>
        </p:txBody>
      </p:sp>
      <p:pic>
        <p:nvPicPr>
          <p:cNvPr id="6" name="Picture 5">
            <a:extLst>
              <a:ext uri="{FF2B5EF4-FFF2-40B4-BE49-F238E27FC236}">
                <a16:creationId xmlns:a16="http://schemas.microsoft.com/office/drawing/2014/main" id="{8B39E8DD-D3E7-466D-AE46-7D255E0CDEEC}"/>
              </a:ext>
            </a:extLst>
          </p:cNvPr>
          <p:cNvPicPr>
            <a:picLocks noChangeAspect="1"/>
          </p:cNvPicPr>
          <p:nvPr/>
        </p:nvPicPr>
        <p:blipFill>
          <a:blip r:embed="rId3"/>
          <a:stretch>
            <a:fillRect/>
          </a:stretch>
        </p:blipFill>
        <p:spPr>
          <a:xfrm>
            <a:off x="6801313" y="2764335"/>
            <a:ext cx="4405948" cy="6704426"/>
          </a:xfrm>
          <a:prstGeom prst="rect">
            <a:avLst/>
          </a:prstGeom>
        </p:spPr>
      </p:pic>
      <p:graphicFrame>
        <p:nvGraphicFramePr>
          <p:cNvPr id="7" name="Table 7">
            <a:extLst>
              <a:ext uri="{FF2B5EF4-FFF2-40B4-BE49-F238E27FC236}">
                <a16:creationId xmlns:a16="http://schemas.microsoft.com/office/drawing/2014/main" id="{2790B415-AFB8-49BE-843A-AB049B5C1A45}"/>
              </a:ext>
            </a:extLst>
          </p:cNvPr>
          <p:cNvGraphicFramePr>
            <a:graphicFrameLocks noGrp="1"/>
          </p:cNvGraphicFramePr>
          <p:nvPr>
            <p:extLst>
              <p:ext uri="{D42A27DB-BD31-4B8C-83A1-F6EECF244321}">
                <p14:modId xmlns:p14="http://schemas.microsoft.com/office/powerpoint/2010/main" val="2716183200"/>
              </p:ext>
            </p:extLst>
          </p:nvPr>
        </p:nvGraphicFramePr>
        <p:xfrm>
          <a:off x="456418" y="4405462"/>
          <a:ext cx="6000654" cy="1840590"/>
        </p:xfrm>
        <a:graphic>
          <a:graphicData uri="http://schemas.openxmlformats.org/drawingml/2006/table">
            <a:tbl>
              <a:tblPr firstRow="1" bandRow="1">
                <a:tableStyleId>{5C22544A-7EE6-4342-B048-85BDC9FD1C3A}</a:tableStyleId>
              </a:tblPr>
              <a:tblGrid>
                <a:gridCol w="3000327">
                  <a:extLst>
                    <a:ext uri="{9D8B030D-6E8A-4147-A177-3AD203B41FA5}">
                      <a16:colId xmlns:a16="http://schemas.microsoft.com/office/drawing/2014/main" val="2690996797"/>
                    </a:ext>
                  </a:extLst>
                </a:gridCol>
                <a:gridCol w="3000327">
                  <a:extLst>
                    <a:ext uri="{9D8B030D-6E8A-4147-A177-3AD203B41FA5}">
                      <a16:colId xmlns:a16="http://schemas.microsoft.com/office/drawing/2014/main" val="1310003470"/>
                    </a:ext>
                  </a:extLst>
                </a:gridCol>
              </a:tblGrid>
              <a:tr h="368118">
                <a:tc>
                  <a:txBody>
                    <a:bodyPr/>
                    <a:lstStyle/>
                    <a:p>
                      <a:r>
                        <a:rPr lang="en-IN" dirty="0"/>
                        <a:t>drugs</a:t>
                      </a:r>
                    </a:p>
                  </a:txBody>
                  <a:tcPr/>
                </a:tc>
                <a:tc>
                  <a:txBody>
                    <a:bodyPr/>
                    <a:lstStyle/>
                    <a:p>
                      <a:r>
                        <a:rPr lang="en-IN" dirty="0"/>
                        <a:t>Extent of binding</a:t>
                      </a:r>
                    </a:p>
                  </a:txBody>
                  <a:tcPr/>
                </a:tc>
                <a:extLst>
                  <a:ext uri="{0D108BD9-81ED-4DB2-BD59-A6C34878D82A}">
                    <a16:rowId xmlns:a16="http://schemas.microsoft.com/office/drawing/2014/main" val="685275202"/>
                  </a:ext>
                </a:extLst>
              </a:tr>
              <a:tr h="3681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Warfarin</a:t>
                      </a:r>
                    </a:p>
                  </a:txBody>
                  <a:tcPr/>
                </a:tc>
                <a:tc>
                  <a:txBody>
                    <a:bodyPr/>
                    <a:lstStyle/>
                    <a:p>
                      <a:r>
                        <a:rPr lang="en-IN" dirty="0"/>
                        <a:t>99%</a:t>
                      </a:r>
                    </a:p>
                  </a:txBody>
                  <a:tcPr/>
                </a:tc>
                <a:extLst>
                  <a:ext uri="{0D108BD9-81ED-4DB2-BD59-A6C34878D82A}">
                    <a16:rowId xmlns:a16="http://schemas.microsoft.com/office/drawing/2014/main" val="2562795784"/>
                  </a:ext>
                </a:extLst>
              </a:tr>
              <a:tr h="3681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Morphine</a:t>
                      </a:r>
                    </a:p>
                  </a:txBody>
                  <a:tcPr/>
                </a:tc>
                <a:tc>
                  <a:txBody>
                    <a:bodyPr/>
                    <a:lstStyle/>
                    <a:p>
                      <a:r>
                        <a:rPr lang="en-IN" dirty="0"/>
                        <a:t>35%</a:t>
                      </a:r>
                    </a:p>
                  </a:txBody>
                  <a:tcPr/>
                </a:tc>
                <a:extLst>
                  <a:ext uri="{0D108BD9-81ED-4DB2-BD59-A6C34878D82A}">
                    <a16:rowId xmlns:a16="http://schemas.microsoft.com/office/drawing/2014/main" val="1772847696"/>
                  </a:ext>
                </a:extLst>
              </a:tr>
              <a:tr h="3681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Ethosuximide</a:t>
                      </a:r>
                    </a:p>
                  </a:txBody>
                  <a:tcPr/>
                </a:tc>
                <a:tc>
                  <a:txBody>
                    <a:bodyPr/>
                    <a:lstStyle/>
                    <a:p>
                      <a:r>
                        <a:rPr lang="en-IN" dirty="0"/>
                        <a:t>Zero%</a:t>
                      </a:r>
                    </a:p>
                  </a:txBody>
                  <a:tcPr/>
                </a:tc>
                <a:extLst>
                  <a:ext uri="{0D108BD9-81ED-4DB2-BD59-A6C34878D82A}">
                    <a16:rowId xmlns:a16="http://schemas.microsoft.com/office/drawing/2014/main" val="4131927985"/>
                  </a:ext>
                </a:extLst>
              </a:tr>
              <a:tr h="3681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Lithium</a:t>
                      </a:r>
                    </a:p>
                  </a:txBody>
                  <a:tcPr/>
                </a:tc>
                <a:tc>
                  <a:txBody>
                    <a:bodyPr/>
                    <a:lstStyle/>
                    <a:p>
                      <a:r>
                        <a:rPr lang="en-IN" dirty="0"/>
                        <a:t>Zero%</a:t>
                      </a:r>
                    </a:p>
                  </a:txBody>
                  <a:tcPr/>
                </a:tc>
                <a:extLst>
                  <a:ext uri="{0D108BD9-81ED-4DB2-BD59-A6C34878D82A}">
                    <a16:rowId xmlns:a16="http://schemas.microsoft.com/office/drawing/2014/main" val="2720659620"/>
                  </a:ext>
                </a:extLst>
              </a:tr>
            </a:tbl>
          </a:graphicData>
        </a:graphic>
      </p:graphicFrame>
    </p:spTree>
    <p:extLst>
      <p:ext uri="{BB962C8B-B14F-4D97-AF65-F5344CB8AC3E}">
        <p14:creationId xmlns:p14="http://schemas.microsoft.com/office/powerpoint/2010/main" val="238264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26E4-1895-42AD-A500-142620C3DDA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4CD4603-D3E6-4DB9-B8F0-628854F29196}"/>
              </a:ext>
            </a:extLst>
          </p:cNvPr>
          <p:cNvSpPr>
            <a:spLocks noGrp="1"/>
          </p:cNvSpPr>
          <p:nvPr>
            <p:ph idx="1"/>
          </p:nvPr>
        </p:nvSpPr>
        <p:spPr/>
        <p:txBody>
          <a:bodyPr/>
          <a:lstStyle/>
          <a:p>
            <a:r>
              <a:rPr lang="en-IN" sz="2400" dirty="0">
                <a:latin typeface="Times New Roman" panose="02020603050405020304" pitchFamily="18" charset="0"/>
                <a:cs typeface="Times New Roman" panose="02020603050405020304" pitchFamily="18" charset="0"/>
              </a:rPr>
              <a:t>Free drug        shows action, metabolism &amp; excretion</a:t>
            </a:r>
          </a:p>
          <a:p>
            <a:r>
              <a:rPr lang="en-IN" sz="2400" dirty="0">
                <a:latin typeface="Times New Roman" panose="02020603050405020304" pitchFamily="18" charset="0"/>
                <a:cs typeface="Times New Roman" panose="02020603050405020304" pitchFamily="18" charset="0"/>
              </a:rPr>
              <a:t>Protein binding      serves as store of drug</a:t>
            </a:r>
          </a:p>
          <a:p>
            <a:r>
              <a:rPr lang="en-IN" sz="2400" dirty="0">
                <a:latin typeface="Times New Roman" panose="02020603050405020304" pitchFamily="18" charset="0"/>
                <a:cs typeface="Times New Roman" panose="02020603050405020304" pitchFamily="18" charset="0"/>
              </a:rPr>
              <a:t>Protein binding      ↑ the duration of action</a:t>
            </a:r>
          </a:p>
          <a:p>
            <a:r>
              <a:rPr lang="en-IN" sz="2400" dirty="0">
                <a:latin typeface="Times New Roman" panose="02020603050405020304" pitchFamily="18" charset="0"/>
                <a:cs typeface="Times New Roman" panose="02020603050405020304" pitchFamily="18" charset="0"/>
              </a:rPr>
              <a:t>Compete for the same binding site.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e.g. warfarin &amp; indomethacin</a:t>
            </a:r>
          </a:p>
          <a:p>
            <a:r>
              <a:rPr lang="en-IN" sz="2400" dirty="0">
                <a:latin typeface="Times New Roman" panose="02020603050405020304" pitchFamily="18" charset="0"/>
                <a:cs typeface="Times New Roman" panose="02020603050405020304" pitchFamily="18" charset="0"/>
              </a:rPr>
              <a:t>Use of drugs in chronic renal failure &amp; chronic liver disease in hypoalbuminemia</a:t>
            </a:r>
          </a:p>
          <a:p>
            <a:endParaRPr lang="en-IN" dirty="0"/>
          </a:p>
        </p:txBody>
      </p:sp>
      <p:pic>
        <p:nvPicPr>
          <p:cNvPr id="4" name="Picture 2" descr="C:\Users\hp\Desktop\IMG-20200219-WA0019.jpg">
            <a:extLst>
              <a:ext uri="{FF2B5EF4-FFF2-40B4-BE49-F238E27FC236}">
                <a16:creationId xmlns:a16="http://schemas.microsoft.com/office/drawing/2014/main" id="{93897301-2F2E-45C2-8244-FEC62A4F1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4FB604A-3160-433B-8829-8ED8CAA5DBA4}"/>
              </a:ext>
            </a:extLst>
          </p:cNvPr>
          <p:cNvPicPr>
            <a:picLocks noChangeAspect="1"/>
          </p:cNvPicPr>
          <p:nvPr/>
        </p:nvPicPr>
        <p:blipFill>
          <a:blip r:embed="rId3"/>
          <a:stretch>
            <a:fillRect/>
          </a:stretch>
        </p:blipFill>
        <p:spPr>
          <a:xfrm>
            <a:off x="238781" y="1637629"/>
            <a:ext cx="8535140" cy="1176630"/>
          </a:xfrm>
          <a:prstGeom prst="rect">
            <a:avLst/>
          </a:prstGeom>
        </p:spPr>
      </p:pic>
      <p:cxnSp>
        <p:nvCxnSpPr>
          <p:cNvPr id="7" name="Straight Arrow Connector 6">
            <a:extLst>
              <a:ext uri="{FF2B5EF4-FFF2-40B4-BE49-F238E27FC236}">
                <a16:creationId xmlns:a16="http://schemas.microsoft.com/office/drawing/2014/main" id="{31AF0038-FD50-490F-9276-6847DDFE90DB}"/>
              </a:ext>
            </a:extLst>
          </p:cNvPr>
          <p:cNvCxnSpPr>
            <a:cxnSpLocks/>
          </p:cNvCxnSpPr>
          <p:nvPr/>
        </p:nvCxnSpPr>
        <p:spPr>
          <a:xfrm>
            <a:off x="3108959" y="281860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8D9F7CE-A9D1-4F4F-BC0E-7CF33E8CD978}"/>
              </a:ext>
            </a:extLst>
          </p:cNvPr>
          <p:cNvCxnSpPr/>
          <p:nvPr/>
        </p:nvCxnSpPr>
        <p:spPr>
          <a:xfrm>
            <a:off x="2940149" y="2829048"/>
            <a:ext cx="323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6347DF9-C735-49D6-AE06-A2563972486C}"/>
              </a:ext>
            </a:extLst>
          </p:cNvPr>
          <p:cNvCxnSpPr/>
          <p:nvPr/>
        </p:nvCxnSpPr>
        <p:spPr>
          <a:xfrm>
            <a:off x="3500512" y="3319072"/>
            <a:ext cx="323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B1D28D6-DFC3-4B05-B012-35E9EBA3EF1C}"/>
              </a:ext>
            </a:extLst>
          </p:cNvPr>
          <p:cNvCxnSpPr/>
          <p:nvPr/>
        </p:nvCxnSpPr>
        <p:spPr>
          <a:xfrm>
            <a:off x="3608366" y="3851300"/>
            <a:ext cx="323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08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9583-3CA3-423A-802B-15C5E30D2A41}"/>
              </a:ext>
            </a:extLst>
          </p:cNvPr>
          <p:cNvSpPr>
            <a:spLocks noGrp="1"/>
          </p:cNvSpPr>
          <p:nvPr>
            <p:ph type="title"/>
          </p:nvPr>
        </p:nvSpPr>
        <p:spPr>
          <a:xfrm>
            <a:off x="1154954" y="1547446"/>
            <a:ext cx="8761413" cy="739130"/>
          </a:xfrm>
        </p:spPr>
        <p:txBody>
          <a:bodyPr/>
          <a:lstStyle/>
          <a:p>
            <a:r>
              <a:rPr lang="en-IN">
                <a:solidFill>
                  <a:schemeClr val="tx1"/>
                </a:solidFill>
              </a:rPr>
              <a:t>Contents</a:t>
            </a:r>
            <a:endParaRPr lang="en-IN" dirty="0">
              <a:solidFill>
                <a:schemeClr val="tx1"/>
              </a:solidFill>
            </a:endParaRPr>
          </a:p>
        </p:txBody>
      </p:sp>
      <p:sp>
        <p:nvSpPr>
          <p:cNvPr id="3" name="Content Placeholder 2">
            <a:extLst>
              <a:ext uri="{FF2B5EF4-FFF2-40B4-BE49-F238E27FC236}">
                <a16:creationId xmlns:a16="http://schemas.microsoft.com/office/drawing/2014/main" id="{343F9283-C716-46A7-965C-DAA020D52CFD}"/>
              </a:ext>
            </a:extLst>
          </p:cNvPr>
          <p:cNvSpPr>
            <a:spLocks noGrp="1"/>
          </p:cNvSpPr>
          <p:nvPr>
            <p:ph idx="1"/>
          </p:nvPr>
        </p:nvSpPr>
        <p:spPr>
          <a:xfrm>
            <a:off x="1154954" y="2385051"/>
            <a:ext cx="8825659" cy="3634749"/>
          </a:xfrm>
        </p:spPr>
        <p:txBody>
          <a:bodyPr>
            <a:normAutofit/>
          </a:bodyPr>
          <a:lstStyle/>
          <a:p>
            <a:pPr>
              <a:buFont typeface="Wingdings" panose="05000000000000000000" pitchFamily="2" charset="2"/>
              <a:buChar char="§"/>
            </a:pPr>
            <a:r>
              <a:rPr lang="en-IN" sz="2400" dirty="0"/>
              <a:t>Introduction</a:t>
            </a:r>
          </a:p>
          <a:p>
            <a:pPr>
              <a:buFont typeface="Wingdings" panose="05000000000000000000" pitchFamily="2" charset="2"/>
              <a:buChar char="§"/>
            </a:pPr>
            <a:r>
              <a:rPr lang="en-IN" sz="2400" dirty="0"/>
              <a:t>Pharmacokinetics</a:t>
            </a:r>
          </a:p>
          <a:p>
            <a:pPr>
              <a:buFont typeface="Wingdings" panose="05000000000000000000" pitchFamily="2" charset="2"/>
              <a:buChar char="§"/>
            </a:pPr>
            <a:r>
              <a:rPr lang="en-IN" sz="2400" dirty="0"/>
              <a:t>Absorption</a:t>
            </a:r>
          </a:p>
          <a:p>
            <a:pPr>
              <a:buFont typeface="Wingdings" panose="05000000000000000000" pitchFamily="2" charset="2"/>
              <a:buChar char="§"/>
            </a:pPr>
            <a:r>
              <a:rPr lang="en-IN" sz="2400" dirty="0"/>
              <a:t>Distribution</a:t>
            </a:r>
          </a:p>
          <a:p>
            <a:pPr>
              <a:buFont typeface="Wingdings" panose="05000000000000000000" pitchFamily="2" charset="2"/>
              <a:buChar char="§"/>
            </a:pPr>
            <a:r>
              <a:rPr lang="en-IN" sz="2400" dirty="0"/>
              <a:t>Biotransformation</a:t>
            </a:r>
          </a:p>
          <a:p>
            <a:pPr>
              <a:buFont typeface="Wingdings" panose="05000000000000000000" pitchFamily="2" charset="2"/>
              <a:buChar char="§"/>
            </a:pPr>
            <a:r>
              <a:rPr lang="en-IN" sz="2400" dirty="0" err="1"/>
              <a:t>Excreation</a:t>
            </a:r>
            <a:endParaRPr lang="en-IN" sz="2400" dirty="0"/>
          </a:p>
          <a:p>
            <a:pPr>
              <a:buFont typeface="Wingdings" panose="05000000000000000000" pitchFamily="2" charset="2"/>
              <a:buChar char="§"/>
            </a:pPr>
            <a:r>
              <a:rPr lang="en-IN" sz="2400" dirty="0"/>
              <a:t>Plasma half life</a:t>
            </a:r>
          </a:p>
        </p:txBody>
      </p:sp>
      <p:pic>
        <p:nvPicPr>
          <p:cNvPr id="4" name="Picture 2" descr="C:\Users\hp\Desktop\IMG-20200219-WA0019.jpg">
            <a:extLst>
              <a:ext uri="{FF2B5EF4-FFF2-40B4-BE49-F238E27FC236}">
                <a16:creationId xmlns:a16="http://schemas.microsoft.com/office/drawing/2014/main" id="{3887550E-1746-42FE-B11B-700471590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56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8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424D-5F5A-425D-AB2A-119917F1028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7A79373-78A7-4B08-9CFD-A26BA8C65A5C}"/>
              </a:ext>
            </a:extLst>
          </p:cNvPr>
          <p:cNvSpPr>
            <a:spLocks noGrp="1"/>
          </p:cNvSpPr>
          <p:nvPr>
            <p:ph idx="1"/>
          </p:nvPr>
        </p:nvSpPr>
        <p:spPr/>
        <p:txBody>
          <a:bodyPr/>
          <a:lstStyle/>
          <a:p>
            <a:r>
              <a:rPr lang="en-US" dirty="0"/>
              <a:t>Tissue binding </a:t>
            </a:r>
            <a:r>
              <a:rPr lang="en-US" dirty="0">
                <a:sym typeface="Wingdings"/>
              </a:rPr>
              <a:t> delays elimination &amp; </a:t>
            </a:r>
            <a:r>
              <a:rPr lang="en-US" dirty="0">
                <a:latin typeface="Century Schoolbook"/>
                <a:sym typeface="Wingdings"/>
              </a:rPr>
              <a:t>↑ duration of action.</a:t>
            </a:r>
          </a:p>
          <a:p>
            <a:endParaRPr lang="en-IN" dirty="0"/>
          </a:p>
        </p:txBody>
      </p:sp>
      <p:pic>
        <p:nvPicPr>
          <p:cNvPr id="4" name="Picture 2" descr="C:\Users\hp\Desktop\IMG-20200219-WA0019.jpg">
            <a:extLst>
              <a:ext uri="{FF2B5EF4-FFF2-40B4-BE49-F238E27FC236}">
                <a16:creationId xmlns:a16="http://schemas.microsoft.com/office/drawing/2014/main" id="{65187495-882B-4E7D-8963-44A13BCD5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EC01E29-3EA7-4DC8-B5D4-485E046C8F34}"/>
              </a:ext>
            </a:extLst>
          </p:cNvPr>
          <p:cNvPicPr>
            <a:picLocks noChangeAspect="1"/>
          </p:cNvPicPr>
          <p:nvPr/>
        </p:nvPicPr>
        <p:blipFill>
          <a:blip r:embed="rId3"/>
          <a:stretch>
            <a:fillRect/>
          </a:stretch>
        </p:blipFill>
        <p:spPr>
          <a:xfrm>
            <a:off x="-1463410" y="1723437"/>
            <a:ext cx="8535140" cy="1176630"/>
          </a:xfrm>
          <a:prstGeom prst="rect">
            <a:avLst/>
          </a:prstGeom>
        </p:spPr>
      </p:pic>
      <p:graphicFrame>
        <p:nvGraphicFramePr>
          <p:cNvPr id="6" name="Table 5">
            <a:extLst>
              <a:ext uri="{FF2B5EF4-FFF2-40B4-BE49-F238E27FC236}">
                <a16:creationId xmlns:a16="http://schemas.microsoft.com/office/drawing/2014/main" id="{63FC40AA-FE65-4D3A-8D29-9D365936DB25}"/>
              </a:ext>
            </a:extLst>
          </p:cNvPr>
          <p:cNvGraphicFramePr>
            <a:graphicFrameLocks noGrp="1"/>
          </p:cNvGraphicFramePr>
          <p:nvPr>
            <p:extLst>
              <p:ext uri="{D42A27DB-BD31-4B8C-83A1-F6EECF244321}">
                <p14:modId xmlns:p14="http://schemas.microsoft.com/office/powerpoint/2010/main" val="356640834"/>
              </p:ext>
            </p:extLst>
          </p:nvPr>
        </p:nvGraphicFramePr>
        <p:xfrm>
          <a:off x="1294228" y="3039797"/>
          <a:ext cx="7807570" cy="3631069"/>
        </p:xfrm>
        <a:graphic>
          <a:graphicData uri="http://schemas.openxmlformats.org/drawingml/2006/table">
            <a:tbl>
              <a:tblPr firstRow="1" bandRow="1"/>
              <a:tblGrid>
                <a:gridCol w="3903785">
                  <a:extLst>
                    <a:ext uri="{9D8B030D-6E8A-4147-A177-3AD203B41FA5}">
                      <a16:colId xmlns:a16="http://schemas.microsoft.com/office/drawing/2014/main" val="20489195"/>
                    </a:ext>
                  </a:extLst>
                </a:gridCol>
                <a:gridCol w="3903785">
                  <a:extLst>
                    <a:ext uri="{9D8B030D-6E8A-4147-A177-3AD203B41FA5}">
                      <a16:colId xmlns:a16="http://schemas.microsoft.com/office/drawing/2014/main" val="1227878906"/>
                    </a:ext>
                  </a:extLst>
                </a:gridCol>
              </a:tblGrid>
              <a:tr h="338914">
                <a:tc>
                  <a:txBody>
                    <a:bodyPr/>
                    <a:lstStyle>
                      <a:lvl1pPr marL="0" algn="l" defTabSz="457200" rtl="0" eaLnBrk="1" latinLnBrk="0" hangingPunct="1">
                        <a:defRPr sz="1800" b="1" kern="1200">
                          <a:solidFill>
                            <a:schemeClr val="lt1"/>
                          </a:solidFill>
                          <a:latin typeface="Georgia"/>
                        </a:defRPr>
                      </a:lvl1pPr>
                      <a:lvl2pPr marL="457200" algn="l" defTabSz="457200" rtl="0" eaLnBrk="1" latinLnBrk="0" hangingPunct="1">
                        <a:defRPr sz="1800" b="1" kern="1200">
                          <a:solidFill>
                            <a:schemeClr val="lt1"/>
                          </a:solidFill>
                          <a:latin typeface="Georgia"/>
                        </a:defRPr>
                      </a:lvl2pPr>
                      <a:lvl3pPr marL="914400" algn="l" defTabSz="457200" rtl="0" eaLnBrk="1" latinLnBrk="0" hangingPunct="1">
                        <a:defRPr sz="1800" b="1" kern="1200">
                          <a:solidFill>
                            <a:schemeClr val="lt1"/>
                          </a:solidFill>
                          <a:latin typeface="Georgia"/>
                        </a:defRPr>
                      </a:lvl3pPr>
                      <a:lvl4pPr marL="1371600" algn="l" defTabSz="457200" rtl="0" eaLnBrk="1" latinLnBrk="0" hangingPunct="1">
                        <a:defRPr sz="1800" b="1" kern="1200">
                          <a:solidFill>
                            <a:schemeClr val="lt1"/>
                          </a:solidFill>
                          <a:latin typeface="Georgia"/>
                        </a:defRPr>
                      </a:lvl4pPr>
                      <a:lvl5pPr marL="1828800" algn="l" defTabSz="457200" rtl="0" eaLnBrk="1" latinLnBrk="0" hangingPunct="1">
                        <a:defRPr sz="1800" b="1" kern="1200">
                          <a:solidFill>
                            <a:schemeClr val="lt1"/>
                          </a:solidFill>
                          <a:latin typeface="Georgia"/>
                        </a:defRPr>
                      </a:lvl5pPr>
                      <a:lvl6pPr marL="2286000" algn="l" defTabSz="457200" rtl="0" eaLnBrk="1" latinLnBrk="0" hangingPunct="1">
                        <a:defRPr sz="1800" b="1" kern="1200">
                          <a:solidFill>
                            <a:schemeClr val="lt1"/>
                          </a:solidFill>
                          <a:latin typeface="Georgia"/>
                        </a:defRPr>
                      </a:lvl6pPr>
                      <a:lvl7pPr marL="2743200" algn="l" defTabSz="457200" rtl="0" eaLnBrk="1" latinLnBrk="0" hangingPunct="1">
                        <a:defRPr sz="1800" b="1" kern="1200">
                          <a:solidFill>
                            <a:schemeClr val="lt1"/>
                          </a:solidFill>
                          <a:latin typeface="Georgia"/>
                        </a:defRPr>
                      </a:lvl7pPr>
                      <a:lvl8pPr marL="3200400" algn="l" defTabSz="457200" rtl="0" eaLnBrk="1" latinLnBrk="0" hangingPunct="1">
                        <a:defRPr sz="1800" b="1" kern="1200">
                          <a:solidFill>
                            <a:schemeClr val="lt1"/>
                          </a:solidFill>
                          <a:latin typeface="Georgia"/>
                        </a:defRPr>
                      </a:lvl8pPr>
                      <a:lvl9pPr marL="3657600" algn="l" defTabSz="457200" rtl="0" eaLnBrk="1" latinLnBrk="0" hangingPunct="1">
                        <a:defRPr sz="1800" b="1" kern="1200">
                          <a:solidFill>
                            <a:schemeClr val="lt1"/>
                          </a:solidFill>
                          <a:latin typeface="Georgia"/>
                        </a:defRPr>
                      </a:lvl9pPr>
                    </a:lstStyle>
                    <a:p>
                      <a:r>
                        <a:rPr lang="en-US" sz="1800" dirty="0"/>
                        <a:t>Tissue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16349"/>
                    </a:solidFill>
                  </a:tcPr>
                </a:tc>
                <a:tc>
                  <a:txBody>
                    <a:bodyPr/>
                    <a:lstStyle>
                      <a:lvl1pPr marL="0" algn="l" defTabSz="457200" rtl="0" eaLnBrk="1" latinLnBrk="0" hangingPunct="1">
                        <a:defRPr sz="1800" b="1" kern="1200">
                          <a:solidFill>
                            <a:schemeClr val="lt1"/>
                          </a:solidFill>
                          <a:latin typeface="Georgia"/>
                        </a:defRPr>
                      </a:lvl1pPr>
                      <a:lvl2pPr marL="457200" algn="l" defTabSz="457200" rtl="0" eaLnBrk="1" latinLnBrk="0" hangingPunct="1">
                        <a:defRPr sz="1800" b="1" kern="1200">
                          <a:solidFill>
                            <a:schemeClr val="lt1"/>
                          </a:solidFill>
                          <a:latin typeface="Georgia"/>
                        </a:defRPr>
                      </a:lvl2pPr>
                      <a:lvl3pPr marL="914400" algn="l" defTabSz="457200" rtl="0" eaLnBrk="1" latinLnBrk="0" hangingPunct="1">
                        <a:defRPr sz="1800" b="1" kern="1200">
                          <a:solidFill>
                            <a:schemeClr val="lt1"/>
                          </a:solidFill>
                          <a:latin typeface="Georgia"/>
                        </a:defRPr>
                      </a:lvl3pPr>
                      <a:lvl4pPr marL="1371600" algn="l" defTabSz="457200" rtl="0" eaLnBrk="1" latinLnBrk="0" hangingPunct="1">
                        <a:defRPr sz="1800" b="1" kern="1200">
                          <a:solidFill>
                            <a:schemeClr val="lt1"/>
                          </a:solidFill>
                          <a:latin typeface="Georgia"/>
                        </a:defRPr>
                      </a:lvl4pPr>
                      <a:lvl5pPr marL="1828800" algn="l" defTabSz="457200" rtl="0" eaLnBrk="1" latinLnBrk="0" hangingPunct="1">
                        <a:defRPr sz="1800" b="1" kern="1200">
                          <a:solidFill>
                            <a:schemeClr val="lt1"/>
                          </a:solidFill>
                          <a:latin typeface="Georgia"/>
                        </a:defRPr>
                      </a:lvl5pPr>
                      <a:lvl6pPr marL="2286000" algn="l" defTabSz="457200" rtl="0" eaLnBrk="1" latinLnBrk="0" hangingPunct="1">
                        <a:defRPr sz="1800" b="1" kern="1200">
                          <a:solidFill>
                            <a:schemeClr val="lt1"/>
                          </a:solidFill>
                          <a:latin typeface="Georgia"/>
                        </a:defRPr>
                      </a:lvl6pPr>
                      <a:lvl7pPr marL="2743200" algn="l" defTabSz="457200" rtl="0" eaLnBrk="1" latinLnBrk="0" hangingPunct="1">
                        <a:defRPr sz="1800" b="1" kern="1200">
                          <a:solidFill>
                            <a:schemeClr val="lt1"/>
                          </a:solidFill>
                          <a:latin typeface="Georgia"/>
                        </a:defRPr>
                      </a:lvl7pPr>
                      <a:lvl8pPr marL="3200400" algn="l" defTabSz="457200" rtl="0" eaLnBrk="1" latinLnBrk="0" hangingPunct="1">
                        <a:defRPr sz="1800" b="1" kern="1200">
                          <a:solidFill>
                            <a:schemeClr val="lt1"/>
                          </a:solidFill>
                          <a:latin typeface="Georgia"/>
                        </a:defRPr>
                      </a:lvl8pPr>
                      <a:lvl9pPr marL="3657600" algn="l" defTabSz="457200" rtl="0" eaLnBrk="1" latinLnBrk="0" hangingPunct="1">
                        <a:defRPr sz="1800" b="1" kern="1200">
                          <a:solidFill>
                            <a:schemeClr val="lt1"/>
                          </a:solidFill>
                          <a:latin typeface="Georgia"/>
                        </a:defRPr>
                      </a:lvl9pPr>
                    </a:lstStyle>
                    <a:p>
                      <a:r>
                        <a:rPr lang="en-US" sz="1800" dirty="0"/>
                        <a:t>Binding drugs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16349"/>
                    </a:solidFill>
                  </a:tcPr>
                </a:tc>
                <a:extLst>
                  <a:ext uri="{0D108BD9-81ED-4DB2-BD59-A6C34878D82A}">
                    <a16:rowId xmlns:a16="http://schemas.microsoft.com/office/drawing/2014/main" val="171152834"/>
                  </a:ext>
                </a:extLst>
              </a:tr>
              <a:tr h="704989">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800" dirty="0"/>
                    </a:p>
                    <a:p>
                      <a:r>
                        <a:rPr lang="en-US" sz="1800" dirty="0"/>
                        <a:t>Adipose tissue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6349">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r>
                        <a:rPr lang="en-US" sz="1800" dirty="0"/>
                        <a:t>Thiopentone</a:t>
                      </a:r>
                      <a:r>
                        <a:rPr lang="en-US" sz="1800" baseline="0" dirty="0"/>
                        <a:t> sodium, Benzodiazepines</a:t>
                      </a:r>
                      <a:endParaRPr lang="en-US"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6349">
                        <a:tint val="40000"/>
                      </a:srgbClr>
                    </a:solidFill>
                  </a:tcPr>
                </a:tc>
                <a:extLst>
                  <a:ext uri="{0D108BD9-81ED-4DB2-BD59-A6C34878D82A}">
                    <a16:rowId xmlns:a16="http://schemas.microsoft.com/office/drawing/2014/main" val="1735015810"/>
                  </a:ext>
                </a:extLst>
              </a:tr>
              <a:tr h="593099">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800" dirty="0"/>
                    </a:p>
                    <a:p>
                      <a:r>
                        <a:rPr lang="en-US" sz="1800" dirty="0"/>
                        <a:t>Muscles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6349">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800" dirty="0"/>
                    </a:p>
                    <a:p>
                      <a:r>
                        <a:rPr lang="en-US" sz="1800" dirty="0"/>
                        <a:t>Emetine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6349">
                        <a:tint val="20000"/>
                      </a:srgbClr>
                    </a:solidFill>
                  </a:tcPr>
                </a:tc>
                <a:extLst>
                  <a:ext uri="{0D108BD9-81ED-4DB2-BD59-A6C34878D82A}">
                    <a16:rowId xmlns:a16="http://schemas.microsoft.com/office/drawing/2014/main" val="4265589451"/>
                  </a:ext>
                </a:extLst>
              </a:tr>
              <a:tr h="593099">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800" dirty="0"/>
                    </a:p>
                    <a:p>
                      <a:r>
                        <a:rPr lang="en-US" sz="1800" dirty="0"/>
                        <a:t>Bone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6349">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800" dirty="0"/>
                    </a:p>
                    <a:p>
                      <a:r>
                        <a:rPr lang="en-US" sz="1800" dirty="0"/>
                        <a:t>Tetracyclines, lead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6349">
                        <a:tint val="40000"/>
                      </a:srgbClr>
                    </a:solidFill>
                  </a:tcPr>
                </a:tc>
                <a:extLst>
                  <a:ext uri="{0D108BD9-81ED-4DB2-BD59-A6C34878D82A}">
                    <a16:rowId xmlns:a16="http://schemas.microsoft.com/office/drawing/2014/main" val="1580337835"/>
                  </a:ext>
                </a:extLst>
              </a:tr>
              <a:tr h="593099">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800" dirty="0"/>
                    </a:p>
                    <a:p>
                      <a:r>
                        <a:rPr lang="en-US" sz="1800" dirty="0"/>
                        <a:t>Retina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6349">
                        <a:tint val="2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800" dirty="0"/>
                    </a:p>
                    <a:p>
                      <a:r>
                        <a:rPr lang="en-US" sz="1800" dirty="0"/>
                        <a:t>Chloroquine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6349">
                        <a:tint val="20000"/>
                      </a:srgbClr>
                    </a:solidFill>
                  </a:tcPr>
                </a:tc>
                <a:extLst>
                  <a:ext uri="{0D108BD9-81ED-4DB2-BD59-A6C34878D82A}">
                    <a16:rowId xmlns:a16="http://schemas.microsoft.com/office/drawing/2014/main" val="1930654018"/>
                  </a:ext>
                </a:extLst>
              </a:tr>
              <a:tr h="593099">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800" dirty="0"/>
                    </a:p>
                    <a:p>
                      <a:r>
                        <a:rPr lang="en-US" sz="1800" dirty="0"/>
                        <a:t>Thyroid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6349">
                        <a:tint val="40000"/>
                      </a:srgbClr>
                    </a:solidFill>
                  </a:tcPr>
                </a:tc>
                <a:tc>
                  <a:txBody>
                    <a:bodyPr/>
                    <a:lstStyle>
                      <a:lvl1pPr marL="0" algn="l" defTabSz="457200" rtl="0" eaLnBrk="1" latinLnBrk="0" hangingPunct="1">
                        <a:defRPr sz="1800" kern="1200">
                          <a:solidFill>
                            <a:schemeClr val="dk1"/>
                          </a:solidFill>
                          <a:latin typeface="Georgia"/>
                        </a:defRPr>
                      </a:lvl1pPr>
                      <a:lvl2pPr marL="457200" algn="l" defTabSz="457200" rtl="0" eaLnBrk="1" latinLnBrk="0" hangingPunct="1">
                        <a:defRPr sz="1800" kern="1200">
                          <a:solidFill>
                            <a:schemeClr val="dk1"/>
                          </a:solidFill>
                          <a:latin typeface="Georgia"/>
                        </a:defRPr>
                      </a:lvl2pPr>
                      <a:lvl3pPr marL="914400" algn="l" defTabSz="457200" rtl="0" eaLnBrk="1" latinLnBrk="0" hangingPunct="1">
                        <a:defRPr sz="1800" kern="1200">
                          <a:solidFill>
                            <a:schemeClr val="dk1"/>
                          </a:solidFill>
                          <a:latin typeface="Georgia"/>
                        </a:defRPr>
                      </a:lvl3pPr>
                      <a:lvl4pPr marL="1371600" algn="l" defTabSz="457200" rtl="0" eaLnBrk="1" latinLnBrk="0" hangingPunct="1">
                        <a:defRPr sz="1800" kern="1200">
                          <a:solidFill>
                            <a:schemeClr val="dk1"/>
                          </a:solidFill>
                          <a:latin typeface="Georgia"/>
                        </a:defRPr>
                      </a:lvl4pPr>
                      <a:lvl5pPr marL="1828800" algn="l" defTabSz="457200" rtl="0" eaLnBrk="1" latinLnBrk="0" hangingPunct="1">
                        <a:defRPr sz="1800" kern="1200">
                          <a:solidFill>
                            <a:schemeClr val="dk1"/>
                          </a:solidFill>
                          <a:latin typeface="Georgia"/>
                        </a:defRPr>
                      </a:lvl5pPr>
                      <a:lvl6pPr marL="2286000" algn="l" defTabSz="457200" rtl="0" eaLnBrk="1" latinLnBrk="0" hangingPunct="1">
                        <a:defRPr sz="1800" kern="1200">
                          <a:solidFill>
                            <a:schemeClr val="dk1"/>
                          </a:solidFill>
                          <a:latin typeface="Georgia"/>
                        </a:defRPr>
                      </a:lvl6pPr>
                      <a:lvl7pPr marL="2743200" algn="l" defTabSz="457200" rtl="0" eaLnBrk="1" latinLnBrk="0" hangingPunct="1">
                        <a:defRPr sz="1800" kern="1200">
                          <a:solidFill>
                            <a:schemeClr val="dk1"/>
                          </a:solidFill>
                          <a:latin typeface="Georgia"/>
                        </a:defRPr>
                      </a:lvl7pPr>
                      <a:lvl8pPr marL="3200400" algn="l" defTabSz="457200" rtl="0" eaLnBrk="1" latinLnBrk="0" hangingPunct="1">
                        <a:defRPr sz="1800" kern="1200">
                          <a:solidFill>
                            <a:schemeClr val="dk1"/>
                          </a:solidFill>
                          <a:latin typeface="Georgia"/>
                        </a:defRPr>
                      </a:lvl8pPr>
                      <a:lvl9pPr marL="3657600" algn="l" defTabSz="457200" rtl="0" eaLnBrk="1" latinLnBrk="0" hangingPunct="1">
                        <a:defRPr sz="1800" kern="1200">
                          <a:solidFill>
                            <a:schemeClr val="dk1"/>
                          </a:solidFill>
                          <a:latin typeface="Georgia"/>
                        </a:defRPr>
                      </a:lvl9pPr>
                    </a:lstStyle>
                    <a:p>
                      <a:endParaRPr lang="en-US" sz="1800" dirty="0"/>
                    </a:p>
                    <a:p>
                      <a:r>
                        <a:rPr lang="en-US" sz="1800" dirty="0"/>
                        <a:t>Iodine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16349">
                        <a:tint val="40000"/>
                      </a:srgbClr>
                    </a:solidFill>
                  </a:tcPr>
                </a:tc>
                <a:extLst>
                  <a:ext uri="{0D108BD9-81ED-4DB2-BD59-A6C34878D82A}">
                    <a16:rowId xmlns:a16="http://schemas.microsoft.com/office/drawing/2014/main" val="3616425189"/>
                  </a:ext>
                </a:extLst>
              </a:tr>
            </a:tbl>
          </a:graphicData>
        </a:graphic>
      </p:graphicFrame>
    </p:spTree>
    <p:extLst>
      <p:ext uri="{BB962C8B-B14F-4D97-AF65-F5344CB8AC3E}">
        <p14:creationId xmlns:p14="http://schemas.microsoft.com/office/powerpoint/2010/main" val="859681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9381-6C0E-4E26-8BBF-FA30AC1C123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DE7169B-1E38-4677-8CA3-116EA0EE08F7}"/>
              </a:ext>
            </a:extLst>
          </p:cNvPr>
          <p:cNvSpPr>
            <a:spLocks noGrp="1"/>
          </p:cNvSpPr>
          <p:nvPr>
            <p:ph idx="1"/>
          </p:nvPr>
        </p:nvSpPr>
        <p:spPr/>
        <p:txBody>
          <a:bodyPr>
            <a:normAutofit fontScale="92500"/>
          </a:bodyPr>
          <a:lstStyle/>
          <a:p>
            <a:pPr marL="274320" lvl="0" indent="-274320" algn="just" defTabSz="914400">
              <a:spcBef>
                <a:spcPct val="20000"/>
              </a:spcBef>
              <a:buClr>
                <a:srgbClr val="D16349"/>
              </a:buClr>
              <a:buSzPct val="85000"/>
              <a:buFont typeface="Wingdings 2"/>
              <a:buChar char=""/>
            </a:pPr>
            <a:r>
              <a:rPr lang="en-US" sz="2400" dirty="0">
                <a:solidFill>
                  <a:prstClr val="black"/>
                </a:solidFill>
                <a:latin typeface="Georgia"/>
              </a:rPr>
              <a:t>Presuming </a:t>
            </a:r>
            <a:r>
              <a:rPr lang="en-US" sz="2400" dirty="0">
                <a:solidFill>
                  <a:prstClr val="black"/>
                </a:solidFill>
                <a:latin typeface="Georgia"/>
                <a:sym typeface="Wingdings"/>
              </a:rPr>
              <a:t> whole body  single compartment volume required for uniform distribution of drugs.</a:t>
            </a:r>
          </a:p>
          <a:p>
            <a:pPr marL="274320" lvl="0" indent="-274320" algn="just" defTabSz="914400">
              <a:spcBef>
                <a:spcPct val="20000"/>
              </a:spcBef>
              <a:buClr>
                <a:srgbClr val="D16349"/>
              </a:buClr>
              <a:buSzPct val="85000"/>
              <a:buFont typeface="Wingdings 2"/>
              <a:buChar char=""/>
            </a:pPr>
            <a:r>
              <a:rPr lang="en-US" sz="2400" dirty="0">
                <a:solidFill>
                  <a:prstClr val="black"/>
                </a:solidFill>
                <a:latin typeface="Georgia"/>
                <a:sym typeface="Wingdings"/>
              </a:rPr>
              <a:t>It is defined as the volume into which the total amount of a drug in the body appears to be uniformly distributed. It is calculated as</a:t>
            </a:r>
          </a:p>
          <a:p>
            <a:pPr marL="274320" lvl="0" indent="-274320" algn="just" defTabSz="914400">
              <a:spcBef>
                <a:spcPct val="20000"/>
              </a:spcBef>
              <a:buClr>
                <a:srgbClr val="D16349"/>
              </a:buClr>
              <a:buSzPct val="85000"/>
              <a:buFont typeface="Wingdings 2"/>
              <a:buChar char=""/>
            </a:pPr>
            <a:endParaRPr lang="en-US" sz="2700" dirty="0">
              <a:solidFill>
                <a:prstClr val="black"/>
              </a:solidFill>
              <a:latin typeface="Georgia"/>
              <a:sym typeface="Wingdings"/>
            </a:endParaRPr>
          </a:p>
          <a:p>
            <a:pPr marL="1920240" lvl="6" indent="-182880" defTabSz="914400">
              <a:spcBef>
                <a:spcPct val="20000"/>
              </a:spcBef>
              <a:buClr>
                <a:srgbClr val="D16349">
                  <a:shade val="75000"/>
                </a:srgbClr>
              </a:buClr>
              <a:buSzPct val="90000"/>
              <a:buNone/>
            </a:pPr>
            <a:r>
              <a:rPr lang="en-US" sz="3200" dirty="0">
                <a:solidFill>
                  <a:prstClr val="black"/>
                </a:solidFill>
                <a:latin typeface="Georgia"/>
                <a:sym typeface="Wingdings"/>
              </a:rPr>
              <a:t>       </a:t>
            </a:r>
          </a:p>
          <a:p>
            <a:pPr marL="1920240" lvl="6" indent="-182880" defTabSz="914400">
              <a:spcBef>
                <a:spcPct val="20000"/>
              </a:spcBef>
              <a:buClr>
                <a:srgbClr val="D16349">
                  <a:shade val="75000"/>
                </a:srgbClr>
              </a:buClr>
              <a:buSzPct val="90000"/>
              <a:buNone/>
            </a:pPr>
            <a:r>
              <a:rPr lang="en-US" sz="3200" dirty="0">
                <a:solidFill>
                  <a:prstClr val="black"/>
                </a:solidFill>
                <a:latin typeface="Georgia"/>
                <a:sym typeface="Wingdings"/>
              </a:rPr>
              <a:t>                   </a:t>
            </a:r>
            <a:r>
              <a:rPr lang="en-US" sz="3200" dirty="0" err="1">
                <a:solidFill>
                  <a:prstClr val="black"/>
                </a:solidFill>
                <a:latin typeface="Georgia"/>
                <a:sym typeface="Wingdings"/>
              </a:rPr>
              <a:t>V</a:t>
            </a:r>
            <a:r>
              <a:rPr lang="en-US" sz="3200" baseline="-25000" dirty="0" err="1">
                <a:solidFill>
                  <a:prstClr val="black"/>
                </a:solidFill>
                <a:latin typeface="Georgia"/>
                <a:sym typeface="Wingdings"/>
              </a:rPr>
              <a:t>d</a:t>
            </a:r>
            <a:r>
              <a:rPr lang="en-US" sz="3200" dirty="0">
                <a:solidFill>
                  <a:prstClr val="black"/>
                </a:solidFill>
                <a:latin typeface="Georgia"/>
                <a:sym typeface="Wingdings"/>
              </a:rPr>
              <a:t>=  </a:t>
            </a:r>
            <a:r>
              <a:rPr lang="en-US" sz="3200" baseline="30000" dirty="0">
                <a:solidFill>
                  <a:prstClr val="black"/>
                </a:solidFill>
                <a:latin typeface="Georgia"/>
                <a:sym typeface="Wingdings"/>
              </a:rPr>
              <a:t>Amount of drug in the body</a:t>
            </a:r>
            <a:br>
              <a:rPr lang="en-US" sz="3200" baseline="30000" dirty="0">
                <a:solidFill>
                  <a:prstClr val="black"/>
                </a:solidFill>
                <a:latin typeface="Georgia"/>
                <a:sym typeface="Wingdings"/>
              </a:rPr>
            </a:br>
            <a:r>
              <a:rPr lang="en-US" sz="3200" baseline="30000" dirty="0">
                <a:solidFill>
                  <a:prstClr val="black"/>
                </a:solidFill>
                <a:latin typeface="Georgia"/>
                <a:sym typeface="Wingdings"/>
              </a:rPr>
              <a:t>	                          Plasma concentration of drug</a:t>
            </a:r>
          </a:p>
          <a:p>
            <a:endParaRPr lang="en-IN" dirty="0"/>
          </a:p>
        </p:txBody>
      </p:sp>
      <p:pic>
        <p:nvPicPr>
          <p:cNvPr id="4" name="Picture 2" descr="C:\Users\hp\Desktop\IMG-20200219-WA0019.jpg">
            <a:extLst>
              <a:ext uri="{FF2B5EF4-FFF2-40B4-BE49-F238E27FC236}">
                <a16:creationId xmlns:a16="http://schemas.microsoft.com/office/drawing/2014/main" id="{5200D6E7-38CE-4CFF-9697-AEB319B41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88EDD6F-83D3-40D0-9CD2-34122A7030BE}"/>
              </a:ext>
            </a:extLst>
          </p:cNvPr>
          <p:cNvPicPr>
            <a:picLocks noChangeAspect="1"/>
          </p:cNvPicPr>
          <p:nvPr/>
        </p:nvPicPr>
        <p:blipFill>
          <a:blip r:embed="rId3"/>
          <a:stretch>
            <a:fillRect/>
          </a:stretch>
        </p:blipFill>
        <p:spPr>
          <a:xfrm>
            <a:off x="421661" y="1680632"/>
            <a:ext cx="8535140" cy="981541"/>
          </a:xfrm>
          <a:prstGeom prst="rect">
            <a:avLst/>
          </a:prstGeom>
        </p:spPr>
      </p:pic>
      <p:cxnSp>
        <p:nvCxnSpPr>
          <p:cNvPr id="7" name="Straight Connector 6">
            <a:extLst>
              <a:ext uri="{FF2B5EF4-FFF2-40B4-BE49-F238E27FC236}">
                <a16:creationId xmlns:a16="http://schemas.microsoft.com/office/drawing/2014/main" id="{A77E1192-4F19-4D93-B549-70D3AAB8297F}"/>
              </a:ext>
            </a:extLst>
          </p:cNvPr>
          <p:cNvCxnSpPr/>
          <p:nvPr/>
        </p:nvCxnSpPr>
        <p:spPr>
          <a:xfrm>
            <a:off x="5588885" y="5472333"/>
            <a:ext cx="3559126"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D6328F7-1852-4089-8CBF-5F633ECDF3D6}"/>
              </a:ext>
            </a:extLst>
          </p:cNvPr>
          <p:cNvPicPr>
            <a:picLocks noChangeAspect="1"/>
          </p:cNvPicPr>
          <p:nvPr/>
        </p:nvPicPr>
        <p:blipFill>
          <a:blip r:embed="rId4"/>
          <a:stretch>
            <a:fillRect/>
          </a:stretch>
        </p:blipFill>
        <p:spPr>
          <a:xfrm>
            <a:off x="0" y="4459959"/>
            <a:ext cx="3788220" cy="2398041"/>
          </a:xfrm>
          <a:prstGeom prst="rect">
            <a:avLst/>
          </a:prstGeom>
        </p:spPr>
      </p:pic>
    </p:spTree>
    <p:extLst>
      <p:ext uri="{BB962C8B-B14F-4D97-AF65-F5344CB8AC3E}">
        <p14:creationId xmlns:p14="http://schemas.microsoft.com/office/powerpoint/2010/main" val="5910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C6DB-DFC7-4776-ABC4-C7F0031655F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5C4853C-3F55-4984-A859-6FA1DFA36B48}"/>
              </a:ext>
            </a:extLst>
          </p:cNvPr>
          <p:cNvSpPr>
            <a:spLocks noGrp="1"/>
          </p:cNvSpPr>
          <p:nvPr>
            <p:ph idx="1"/>
          </p:nvPr>
        </p:nvSpPr>
        <p:spPr/>
        <p:txBody>
          <a:bodyPr/>
          <a:lstStyle/>
          <a:p>
            <a:r>
              <a:rPr lang="en-IN" dirty="0"/>
              <a:t>↓ drug concentration in plasma       ↑ </a:t>
            </a:r>
            <a:r>
              <a:rPr lang="en-IN" dirty="0" err="1"/>
              <a:t>Vd</a:t>
            </a:r>
            <a:r>
              <a:rPr lang="en-IN" dirty="0"/>
              <a:t> e.g. aspirin &amp; aminoglycosides</a:t>
            </a:r>
          </a:p>
          <a:p>
            <a:r>
              <a:rPr lang="en-IN" dirty="0"/>
              <a:t>Important in treatment of drug poisoning. ↑ </a:t>
            </a:r>
            <a:r>
              <a:rPr lang="en-IN" dirty="0" err="1"/>
              <a:t>Vd</a:t>
            </a:r>
            <a:r>
              <a:rPr lang="en-IN" dirty="0"/>
              <a:t> drugs are not removed by </a:t>
            </a:r>
            <a:r>
              <a:rPr lang="en-IN" dirty="0" err="1"/>
              <a:t>hemodialysis</a:t>
            </a:r>
            <a:r>
              <a:rPr lang="en-IN" dirty="0"/>
              <a:t> </a:t>
            </a:r>
          </a:p>
          <a:p>
            <a:pPr marL="0" indent="0">
              <a:buNone/>
            </a:pPr>
            <a:r>
              <a:rPr lang="en-IN" dirty="0"/>
              <a:t>	E.g. pethidine.</a:t>
            </a:r>
          </a:p>
          <a:p>
            <a:r>
              <a:rPr lang="en-IN" dirty="0" err="1"/>
              <a:t>Vd</a:t>
            </a:r>
            <a:r>
              <a:rPr lang="en-IN" dirty="0"/>
              <a:t> varies depending upon the disease condition.</a:t>
            </a:r>
          </a:p>
          <a:p>
            <a:r>
              <a:rPr lang="en-IN" dirty="0"/>
              <a:t>High plasma protein binding drugs        ↓ </a:t>
            </a:r>
            <a:r>
              <a:rPr lang="en-IN" dirty="0" err="1"/>
              <a:t>Vd</a:t>
            </a:r>
            <a:r>
              <a:rPr lang="en-IN" dirty="0"/>
              <a:t>. </a:t>
            </a:r>
          </a:p>
          <a:p>
            <a:pPr marL="0" indent="0">
              <a:buNone/>
            </a:pPr>
            <a:r>
              <a:rPr lang="en-IN" dirty="0"/>
              <a:t>	E.g. Phenylbutazone</a:t>
            </a:r>
          </a:p>
          <a:p>
            <a:endParaRPr lang="en-IN" dirty="0"/>
          </a:p>
        </p:txBody>
      </p:sp>
      <p:pic>
        <p:nvPicPr>
          <p:cNvPr id="4" name="Picture 2" descr="C:\Users\hp\Desktop\IMG-20200219-WA0019.jpg">
            <a:extLst>
              <a:ext uri="{FF2B5EF4-FFF2-40B4-BE49-F238E27FC236}">
                <a16:creationId xmlns:a16="http://schemas.microsoft.com/office/drawing/2014/main" id="{F77D91F8-5E95-450E-9D26-9CD1B7EA3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7886082-4A10-4145-8BCF-5999CAEB416C}"/>
              </a:ext>
            </a:extLst>
          </p:cNvPr>
          <p:cNvPicPr>
            <a:picLocks noChangeAspect="1"/>
          </p:cNvPicPr>
          <p:nvPr/>
        </p:nvPicPr>
        <p:blipFill>
          <a:blip r:embed="rId3"/>
          <a:stretch>
            <a:fillRect/>
          </a:stretch>
        </p:blipFill>
        <p:spPr>
          <a:xfrm>
            <a:off x="-1744764" y="1820396"/>
            <a:ext cx="8535140" cy="951058"/>
          </a:xfrm>
          <a:prstGeom prst="rect">
            <a:avLst/>
          </a:prstGeom>
        </p:spPr>
      </p:pic>
      <p:pic>
        <p:nvPicPr>
          <p:cNvPr id="6" name="Picture 5">
            <a:extLst>
              <a:ext uri="{FF2B5EF4-FFF2-40B4-BE49-F238E27FC236}">
                <a16:creationId xmlns:a16="http://schemas.microsoft.com/office/drawing/2014/main" id="{1574ADD3-53E0-4A1C-A5D7-0FF79BD6AF08}"/>
              </a:ext>
            </a:extLst>
          </p:cNvPr>
          <p:cNvPicPr>
            <a:picLocks noChangeAspect="1"/>
          </p:cNvPicPr>
          <p:nvPr/>
        </p:nvPicPr>
        <p:blipFill>
          <a:blip r:embed="rId4"/>
          <a:stretch>
            <a:fillRect/>
          </a:stretch>
        </p:blipFill>
        <p:spPr>
          <a:xfrm>
            <a:off x="5078619" y="2679773"/>
            <a:ext cx="524356" cy="377280"/>
          </a:xfrm>
          <a:prstGeom prst="rect">
            <a:avLst/>
          </a:prstGeom>
        </p:spPr>
      </p:pic>
      <p:pic>
        <p:nvPicPr>
          <p:cNvPr id="7" name="Picture 6">
            <a:extLst>
              <a:ext uri="{FF2B5EF4-FFF2-40B4-BE49-F238E27FC236}">
                <a16:creationId xmlns:a16="http://schemas.microsoft.com/office/drawing/2014/main" id="{8F4970AD-EBBB-4B1F-9466-9DF531CF7B7C}"/>
              </a:ext>
            </a:extLst>
          </p:cNvPr>
          <p:cNvPicPr>
            <a:picLocks noChangeAspect="1"/>
          </p:cNvPicPr>
          <p:nvPr/>
        </p:nvPicPr>
        <p:blipFill>
          <a:blip r:embed="rId4"/>
          <a:stretch>
            <a:fillRect/>
          </a:stretch>
        </p:blipFill>
        <p:spPr>
          <a:xfrm>
            <a:off x="5361662" y="4562499"/>
            <a:ext cx="524356" cy="377280"/>
          </a:xfrm>
          <a:prstGeom prst="rect">
            <a:avLst/>
          </a:prstGeom>
        </p:spPr>
      </p:pic>
    </p:spTree>
    <p:extLst>
      <p:ext uri="{BB962C8B-B14F-4D97-AF65-F5344CB8AC3E}">
        <p14:creationId xmlns:p14="http://schemas.microsoft.com/office/powerpoint/2010/main" val="24594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5EC0A-9E8D-4626-9064-72F4C03C889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651B3D35-DDEC-4D56-ADD2-F6944081DA40}"/>
              </a:ext>
            </a:extLst>
          </p:cNvPr>
          <p:cNvPicPr>
            <a:picLocks noGrp="1" noChangeAspect="1"/>
          </p:cNvPicPr>
          <p:nvPr>
            <p:ph idx="1"/>
          </p:nvPr>
        </p:nvPicPr>
        <p:blipFill>
          <a:blip r:embed="rId2"/>
          <a:stretch>
            <a:fillRect/>
          </a:stretch>
        </p:blipFill>
        <p:spPr>
          <a:xfrm>
            <a:off x="1154954" y="1856935"/>
            <a:ext cx="9269206" cy="5001065"/>
          </a:xfrm>
          <a:prstGeom prst="rect">
            <a:avLst/>
          </a:prstGeom>
        </p:spPr>
      </p:pic>
      <p:pic>
        <p:nvPicPr>
          <p:cNvPr id="4" name="Picture 2" descr="C:\Users\hp\Desktop\IMG-20200219-WA0019.jpg">
            <a:extLst>
              <a:ext uri="{FF2B5EF4-FFF2-40B4-BE49-F238E27FC236}">
                <a16:creationId xmlns:a16="http://schemas.microsoft.com/office/drawing/2014/main" id="{FD73354D-896E-4E70-8C00-05C571E5F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822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65B7-62BC-423B-8BD0-841853AF7FB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9ABCB34-6ED9-4B17-84FF-425E015DA309}"/>
              </a:ext>
            </a:extLst>
          </p:cNvPr>
          <p:cNvSpPr>
            <a:spLocks noGrp="1"/>
          </p:cNvSpPr>
          <p:nvPr>
            <p:ph idx="1"/>
          </p:nvPr>
        </p:nvSpPr>
        <p:spPr/>
        <p:txBody>
          <a:bodyPr>
            <a:normAutofit fontScale="92500"/>
          </a:bodyPr>
          <a:lstStyle/>
          <a:p>
            <a:r>
              <a:rPr lang="en-IN" sz="2400" dirty="0">
                <a:latin typeface="Times New Roman" panose="02020603050405020304" pitchFamily="18" charset="0"/>
                <a:cs typeface="Times New Roman" panose="02020603050405020304" pitchFamily="18" charset="0"/>
              </a:rPr>
              <a:t>High lipid soluble drugs     initially distributed with high blood flow organs. E.g. brain, heart, kidney.</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Later     drugs perfuse to more bulky tissues e.g. muscles      plasma drug concentration falls       drug gets withdrawn from highly perfused sites.</a:t>
            </a:r>
          </a:p>
          <a:p>
            <a:pPr marL="0" indent="0" algn="just">
              <a:buNone/>
            </a:pPr>
            <a:r>
              <a:rPr lang="en-IN" sz="2400" b="1" u="sng" dirty="0">
                <a:latin typeface="Times New Roman" panose="02020603050405020304" pitchFamily="18" charset="0"/>
                <a:cs typeface="Times New Roman" panose="02020603050405020304" pitchFamily="18" charset="0"/>
              </a:rPr>
              <a:t>      SIGNIFICANCE</a:t>
            </a:r>
          </a:p>
          <a:p>
            <a:r>
              <a:rPr lang="en-IN" sz="2400" dirty="0">
                <a:latin typeface="Times New Roman" panose="02020603050405020304" pitchFamily="18" charset="0"/>
                <a:cs typeface="Times New Roman" panose="02020603050405020304" pitchFamily="18" charset="0"/>
              </a:rPr>
              <a:t>	IV </a:t>
            </a:r>
            <a:r>
              <a:rPr lang="en-IN" sz="2400" dirty="0" err="1">
                <a:latin typeface="Times New Roman" panose="02020603050405020304" pitchFamily="18" charset="0"/>
                <a:cs typeface="Times New Roman" panose="02020603050405020304" pitchFamily="18" charset="0"/>
              </a:rPr>
              <a:t>anesthetic</a:t>
            </a:r>
            <a:r>
              <a:rPr lang="en-IN" sz="2400" dirty="0">
                <a:latin typeface="Times New Roman" panose="02020603050405020304" pitchFamily="18" charset="0"/>
                <a:cs typeface="Times New Roman" panose="02020603050405020304" pitchFamily="18" charset="0"/>
              </a:rPr>
              <a:t> thiopental sodium    induces </a:t>
            </a:r>
            <a:r>
              <a:rPr lang="en-IN" sz="2400" dirty="0" err="1">
                <a:latin typeface="Times New Roman" panose="02020603050405020304" pitchFamily="18" charset="0"/>
                <a:cs typeface="Times New Roman" panose="02020603050405020304" pitchFamily="18" charset="0"/>
              </a:rPr>
              <a:t>anesthesia</a:t>
            </a:r>
            <a:r>
              <a:rPr lang="en-IN" sz="2400" dirty="0">
                <a:latin typeface="Times New Roman" panose="02020603050405020304" pitchFamily="18" charset="0"/>
                <a:cs typeface="Times New Roman" panose="02020603050405020304" pitchFamily="18" charset="0"/>
              </a:rPr>
              <a:t> in 10-20 sec. but effect increases in 5-15 min. due to redistribution</a:t>
            </a:r>
          </a:p>
          <a:p>
            <a:endParaRPr lang="en-IN" dirty="0"/>
          </a:p>
        </p:txBody>
      </p:sp>
      <p:pic>
        <p:nvPicPr>
          <p:cNvPr id="4" name="Picture 2" descr="C:\Users\hp\Desktop\IMG-20200219-WA0019.jpg">
            <a:extLst>
              <a:ext uri="{FF2B5EF4-FFF2-40B4-BE49-F238E27FC236}">
                <a16:creationId xmlns:a16="http://schemas.microsoft.com/office/drawing/2014/main" id="{2BE1E0BA-97A4-4127-ADAF-AB6D2B9AE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0F76931-61CC-4C9B-8118-9DEB4AB9A1CD}"/>
              </a:ext>
            </a:extLst>
          </p:cNvPr>
          <p:cNvPicPr>
            <a:picLocks noChangeAspect="1"/>
          </p:cNvPicPr>
          <p:nvPr/>
        </p:nvPicPr>
        <p:blipFill>
          <a:blip r:embed="rId3"/>
          <a:stretch>
            <a:fillRect/>
          </a:stretch>
        </p:blipFill>
        <p:spPr>
          <a:xfrm>
            <a:off x="-1716628" y="1789913"/>
            <a:ext cx="8535140" cy="981541"/>
          </a:xfrm>
          <a:prstGeom prst="rect">
            <a:avLst/>
          </a:prstGeom>
        </p:spPr>
      </p:pic>
      <p:pic>
        <p:nvPicPr>
          <p:cNvPr id="6" name="Picture 5">
            <a:extLst>
              <a:ext uri="{FF2B5EF4-FFF2-40B4-BE49-F238E27FC236}">
                <a16:creationId xmlns:a16="http://schemas.microsoft.com/office/drawing/2014/main" id="{AA6AC6AB-7D0C-49B5-A1AB-29C8D0217FCF}"/>
              </a:ext>
            </a:extLst>
          </p:cNvPr>
          <p:cNvPicPr>
            <a:picLocks noChangeAspect="1"/>
          </p:cNvPicPr>
          <p:nvPr/>
        </p:nvPicPr>
        <p:blipFill>
          <a:blip r:embed="rId4"/>
          <a:stretch>
            <a:fillRect/>
          </a:stretch>
        </p:blipFill>
        <p:spPr>
          <a:xfrm>
            <a:off x="4139190" y="2721901"/>
            <a:ext cx="486784" cy="350247"/>
          </a:xfrm>
          <a:prstGeom prst="rect">
            <a:avLst/>
          </a:prstGeom>
        </p:spPr>
      </p:pic>
      <p:pic>
        <p:nvPicPr>
          <p:cNvPr id="7" name="Picture 6">
            <a:extLst>
              <a:ext uri="{FF2B5EF4-FFF2-40B4-BE49-F238E27FC236}">
                <a16:creationId xmlns:a16="http://schemas.microsoft.com/office/drawing/2014/main" id="{78C08244-18C2-44FE-B627-CBBD9119E269}"/>
              </a:ext>
            </a:extLst>
          </p:cNvPr>
          <p:cNvPicPr>
            <a:picLocks noChangeAspect="1"/>
          </p:cNvPicPr>
          <p:nvPr/>
        </p:nvPicPr>
        <p:blipFill>
          <a:blip r:embed="rId4"/>
          <a:stretch>
            <a:fillRect/>
          </a:stretch>
        </p:blipFill>
        <p:spPr>
          <a:xfrm>
            <a:off x="5130005" y="5170742"/>
            <a:ext cx="486784" cy="350247"/>
          </a:xfrm>
          <a:prstGeom prst="rect">
            <a:avLst/>
          </a:prstGeom>
        </p:spPr>
      </p:pic>
      <p:pic>
        <p:nvPicPr>
          <p:cNvPr id="8" name="Picture 7">
            <a:extLst>
              <a:ext uri="{FF2B5EF4-FFF2-40B4-BE49-F238E27FC236}">
                <a16:creationId xmlns:a16="http://schemas.microsoft.com/office/drawing/2014/main" id="{28C6C8DA-5216-444E-B834-4281A944399A}"/>
              </a:ext>
            </a:extLst>
          </p:cNvPr>
          <p:cNvPicPr>
            <a:picLocks noChangeAspect="1"/>
          </p:cNvPicPr>
          <p:nvPr/>
        </p:nvPicPr>
        <p:blipFill>
          <a:blip r:embed="rId4"/>
          <a:stretch>
            <a:fillRect/>
          </a:stretch>
        </p:blipFill>
        <p:spPr>
          <a:xfrm>
            <a:off x="7930385" y="3948798"/>
            <a:ext cx="486784" cy="350247"/>
          </a:xfrm>
          <a:prstGeom prst="rect">
            <a:avLst/>
          </a:prstGeom>
        </p:spPr>
      </p:pic>
      <p:pic>
        <p:nvPicPr>
          <p:cNvPr id="9" name="Picture 8">
            <a:extLst>
              <a:ext uri="{FF2B5EF4-FFF2-40B4-BE49-F238E27FC236}">
                <a16:creationId xmlns:a16="http://schemas.microsoft.com/office/drawing/2014/main" id="{AABF7939-3800-4831-B7A4-834B7714F3D6}"/>
              </a:ext>
            </a:extLst>
          </p:cNvPr>
          <p:cNvPicPr>
            <a:picLocks noChangeAspect="1"/>
          </p:cNvPicPr>
          <p:nvPr/>
        </p:nvPicPr>
        <p:blipFill>
          <a:blip r:embed="rId4"/>
          <a:stretch>
            <a:fillRect/>
          </a:stretch>
        </p:blipFill>
        <p:spPr>
          <a:xfrm>
            <a:off x="2104466" y="3962865"/>
            <a:ext cx="486784" cy="350247"/>
          </a:xfrm>
          <a:prstGeom prst="rect">
            <a:avLst/>
          </a:prstGeom>
        </p:spPr>
      </p:pic>
      <p:pic>
        <p:nvPicPr>
          <p:cNvPr id="10" name="Picture 9">
            <a:extLst>
              <a:ext uri="{FF2B5EF4-FFF2-40B4-BE49-F238E27FC236}">
                <a16:creationId xmlns:a16="http://schemas.microsoft.com/office/drawing/2014/main" id="{4FCFD66A-C2AD-45CD-826E-8F3808D7DB21}"/>
              </a:ext>
            </a:extLst>
          </p:cNvPr>
          <p:cNvPicPr>
            <a:picLocks noChangeAspect="1"/>
          </p:cNvPicPr>
          <p:nvPr/>
        </p:nvPicPr>
        <p:blipFill>
          <a:blip r:embed="rId4"/>
          <a:stretch>
            <a:fillRect/>
          </a:stretch>
        </p:blipFill>
        <p:spPr>
          <a:xfrm>
            <a:off x="3652406" y="4299045"/>
            <a:ext cx="486784" cy="350247"/>
          </a:xfrm>
          <a:prstGeom prst="rect">
            <a:avLst/>
          </a:prstGeom>
        </p:spPr>
      </p:pic>
    </p:spTree>
    <p:extLst>
      <p:ext uri="{BB962C8B-B14F-4D97-AF65-F5344CB8AC3E}">
        <p14:creationId xmlns:p14="http://schemas.microsoft.com/office/powerpoint/2010/main" val="517296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C7FA-110E-4BA6-831C-73930BAFD756}"/>
              </a:ext>
            </a:extLst>
          </p:cNvPr>
          <p:cNvSpPr>
            <a:spLocks noGrp="1"/>
          </p:cNvSpPr>
          <p:nvPr>
            <p:ph type="title"/>
          </p:nvPr>
        </p:nvSpPr>
        <p:spPr>
          <a:xfrm>
            <a:off x="1154954" y="1856934"/>
            <a:ext cx="8761413" cy="633047"/>
          </a:xfrm>
        </p:spPr>
        <p:txBody>
          <a:bodyPr/>
          <a:lstStyle/>
          <a:p>
            <a:r>
              <a:rPr lang="en-IN" dirty="0">
                <a:solidFill>
                  <a:schemeClr val="tx1"/>
                </a:solidFill>
                <a:latin typeface="Times New Roman" panose="02020603050405020304" pitchFamily="18" charset="0"/>
                <a:cs typeface="Times New Roman" panose="02020603050405020304" pitchFamily="18" charset="0"/>
              </a:rPr>
              <a:t>Placental Barrier</a:t>
            </a:r>
          </a:p>
        </p:txBody>
      </p:sp>
      <p:sp>
        <p:nvSpPr>
          <p:cNvPr id="3" name="Content Placeholder 2">
            <a:extLst>
              <a:ext uri="{FF2B5EF4-FFF2-40B4-BE49-F238E27FC236}">
                <a16:creationId xmlns:a16="http://schemas.microsoft.com/office/drawing/2014/main" id="{EF6F590E-F0AE-4E62-8E88-CC71AAB7EB56}"/>
              </a:ext>
            </a:extLst>
          </p:cNvPr>
          <p:cNvSpPr>
            <a:spLocks noGrp="1"/>
          </p:cNvSpPr>
          <p:nvPr>
            <p:ph idx="1"/>
          </p:nvPr>
        </p:nvSpPr>
        <p:spPr/>
        <p:txBody>
          <a:bodyPr>
            <a:normAutofit fontScale="92500"/>
          </a:bodyPr>
          <a:lstStyle/>
          <a:p>
            <a:pPr algn="just">
              <a:buFont typeface="Wingdings" pitchFamily="2" charset="2"/>
              <a:buChar char="v"/>
            </a:pPr>
            <a:r>
              <a:rPr lang="en-US" sz="2400" dirty="0">
                <a:latin typeface="Times New Roman" panose="02020603050405020304" pitchFamily="18" charset="0"/>
                <a:cs typeface="Times New Roman" panose="02020603050405020304" pitchFamily="18" charset="0"/>
              </a:rPr>
              <a:t>placental membrane </a:t>
            </a:r>
            <a:r>
              <a:rPr lang="en-US" sz="2400" dirty="0">
                <a:latin typeface="Times New Roman" pitchFamily="18" charset="0"/>
                <a:cs typeface="Times New Roman" pitchFamily="18" charset="0"/>
                <a:sym typeface="Wingdings"/>
              </a:rPr>
              <a:t> free passage for lipophilic drugs. </a:t>
            </a:r>
          </a:p>
          <a:p>
            <a:pPr algn="just">
              <a:buFont typeface="Wingdings" pitchFamily="2" charset="2"/>
              <a:buChar char="v"/>
            </a:pPr>
            <a:r>
              <a:rPr lang="en-US" sz="2400" dirty="0">
                <a:latin typeface="Times New Roman" pitchFamily="18" charset="0"/>
                <a:cs typeface="Times New Roman" pitchFamily="18" charset="0"/>
                <a:sym typeface="Wingdings"/>
              </a:rPr>
              <a:t>placenta  site for the metabolism of drugs  avoids unwanted side effects &amp; modifies the dose of drug.</a:t>
            </a:r>
          </a:p>
          <a:p>
            <a:pPr algn="just">
              <a:buNone/>
            </a:pPr>
            <a:endParaRPr lang="en-US" sz="2400" dirty="0">
              <a:latin typeface="Times New Roman" pitchFamily="18" charset="0"/>
              <a:cs typeface="Times New Roman" pitchFamily="18" charset="0"/>
              <a:sym typeface="Wingdings"/>
            </a:endParaRPr>
          </a:p>
          <a:p>
            <a:pPr algn="just">
              <a:buNone/>
            </a:pPr>
            <a:r>
              <a:rPr lang="en-US" sz="2800" dirty="0">
                <a:latin typeface="Times New Roman" pitchFamily="18" charset="0"/>
                <a:cs typeface="Times New Roman" pitchFamily="18" charset="0"/>
                <a:sym typeface="Wingdings"/>
              </a:rPr>
              <a:t>	</a:t>
            </a:r>
            <a:r>
              <a:rPr lang="en-US" sz="2800" b="1" i="1" dirty="0">
                <a:latin typeface="Times New Roman" pitchFamily="18" charset="0"/>
                <a:cs typeface="Times New Roman" pitchFamily="18" charset="0"/>
                <a:sym typeface="Wingdings"/>
              </a:rPr>
              <a:t>However supply of some drugs for a long time may create adverse effects in fetus or neonates</a:t>
            </a:r>
            <a:r>
              <a:rPr lang="en-US" sz="2800" b="1" dirty="0">
                <a:latin typeface="Times New Roman" pitchFamily="18" charset="0"/>
                <a:cs typeface="Times New Roman" pitchFamily="18" charset="0"/>
                <a:sym typeface="Wingdings"/>
              </a:rPr>
              <a:t>					</a:t>
            </a:r>
          </a:p>
          <a:p>
            <a:pPr algn="just">
              <a:buNone/>
            </a:pPr>
            <a:r>
              <a:rPr lang="en-US" sz="2800" b="1" i="1" dirty="0">
                <a:latin typeface="Times New Roman" pitchFamily="18" charset="0"/>
                <a:cs typeface="Times New Roman" pitchFamily="18" charset="0"/>
                <a:sym typeface="Wingdings"/>
              </a:rPr>
              <a:t>       e.g. morphine tolerance</a:t>
            </a:r>
            <a:endParaRPr lang="en-US" sz="2800" b="1" i="1" dirty="0">
              <a:latin typeface="Times New Roman" pitchFamily="18" charset="0"/>
              <a:cs typeface="Times New Roman" pitchFamily="18" charset="0"/>
            </a:endParaRPr>
          </a:p>
          <a:p>
            <a:endParaRPr lang="en-IN" dirty="0"/>
          </a:p>
        </p:txBody>
      </p:sp>
      <p:pic>
        <p:nvPicPr>
          <p:cNvPr id="4" name="Picture 2" descr="C:\Users\hp\Desktop\IMG-20200219-WA0019.jpg">
            <a:extLst>
              <a:ext uri="{FF2B5EF4-FFF2-40B4-BE49-F238E27FC236}">
                <a16:creationId xmlns:a16="http://schemas.microsoft.com/office/drawing/2014/main" id="{8370D1D3-1D57-47EE-ACD1-551208493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2" y="0"/>
            <a:ext cx="12192000" cy="18405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6854A23-EF56-4C44-A32C-7329D641F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8578" y="4807051"/>
            <a:ext cx="3343422" cy="1975658"/>
          </a:xfrm>
          <a:prstGeom prst="rect">
            <a:avLst/>
          </a:prstGeom>
        </p:spPr>
      </p:pic>
    </p:spTree>
    <p:extLst>
      <p:ext uri="{BB962C8B-B14F-4D97-AF65-F5344CB8AC3E}">
        <p14:creationId xmlns:p14="http://schemas.microsoft.com/office/powerpoint/2010/main" val="3467668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59D4-0A82-4260-B467-CAB0DF501C8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B69BEF8-7D13-4658-88C6-11BAA78FF03F}"/>
              </a:ext>
            </a:extLst>
          </p:cNvPr>
          <p:cNvSpPr>
            <a:spLocks noGrp="1"/>
          </p:cNvSpPr>
          <p:nvPr>
            <p:ph idx="1"/>
          </p:nvPr>
        </p:nvSpPr>
        <p:spPr>
          <a:xfrm>
            <a:off x="1154954" y="2603500"/>
            <a:ext cx="8825659" cy="3749174"/>
          </a:xfrm>
        </p:spPr>
        <p:txBody>
          <a:bodyPr>
            <a:normAutofit/>
          </a:bodyPr>
          <a:lstStyle/>
          <a:p>
            <a:r>
              <a:rPr lang="en-IN" sz="2000" dirty="0">
                <a:latin typeface="Times New Roman" panose="02020603050405020304" pitchFamily="18" charset="0"/>
                <a:cs typeface="Times New Roman" panose="02020603050405020304" pitchFamily="18" charset="0"/>
              </a:rPr>
              <a:t>	capillary endothelial layer in brain </a:t>
            </a:r>
            <a:r>
              <a:rPr lang="en-US" sz="2000" dirty="0">
                <a:latin typeface="Times New Roman" pitchFamily="18" charset="0"/>
                <a:cs typeface="Times New Roman" pitchFamily="18" charset="0"/>
                <a:sym typeface="Wingdings"/>
              </a:rPr>
              <a:t> </a:t>
            </a:r>
            <a:r>
              <a:rPr lang="en-IN" sz="2000" dirty="0">
                <a:latin typeface="Times New Roman" panose="02020603050405020304" pitchFamily="18" charset="0"/>
                <a:cs typeface="Times New Roman" panose="02020603050405020304" pitchFamily="18" charset="0"/>
              </a:rPr>
              <a:t>lack paracellular space </a:t>
            </a:r>
            <a:r>
              <a:rPr lang="en-US" sz="2000" dirty="0">
                <a:latin typeface="Times New Roman" pitchFamily="18" charset="0"/>
                <a:cs typeface="Times New Roman" pitchFamily="18" charset="0"/>
                <a:sym typeface="Wingdings"/>
              </a:rPr>
              <a:t></a:t>
            </a:r>
            <a:r>
              <a:rPr lang="en-IN" sz="2000" dirty="0">
                <a:latin typeface="Times New Roman" panose="02020603050405020304" pitchFamily="18" charset="0"/>
                <a:cs typeface="Times New Roman" panose="02020603050405020304" pitchFamily="18" charset="0"/>
              </a:rPr>
              <a:t> blood brain barrier.</a:t>
            </a:r>
          </a:p>
          <a:p>
            <a:r>
              <a:rPr lang="en-IN" sz="2000" dirty="0">
                <a:latin typeface="Times New Roman" panose="02020603050405020304" pitchFamily="18" charset="0"/>
                <a:cs typeface="Times New Roman" panose="02020603050405020304" pitchFamily="18" charset="0"/>
              </a:rPr>
              <a:t>highly lipid soluble drugs </a:t>
            </a:r>
            <a:r>
              <a:rPr lang="en-US" sz="2000" dirty="0">
                <a:latin typeface="Times New Roman" pitchFamily="18" charset="0"/>
                <a:cs typeface="Times New Roman" pitchFamily="18" charset="0"/>
                <a:sym typeface="Wingdings"/>
              </a:rPr>
              <a:t></a:t>
            </a:r>
            <a:r>
              <a:rPr lang="en-IN" sz="2000" dirty="0">
                <a:latin typeface="Times New Roman" panose="02020603050405020304" pitchFamily="18" charset="0"/>
                <a:cs typeface="Times New Roman" panose="02020603050405020304" pitchFamily="18" charset="0"/>
              </a:rPr>
              <a:t> easily cross barrier 								e.g. morphine</a:t>
            </a:r>
          </a:p>
          <a:p>
            <a:r>
              <a:rPr lang="en-IN" sz="2000" dirty="0">
                <a:latin typeface="Times New Roman" panose="02020603050405020304" pitchFamily="18" charset="0"/>
                <a:cs typeface="Times New Roman" panose="02020603050405020304" pitchFamily="18" charset="0"/>
              </a:rPr>
              <a:t>more aqueous soluble drugs</a:t>
            </a:r>
            <a:r>
              <a:rPr lang="en-US" sz="2000" dirty="0">
                <a:latin typeface="Times New Roman" pitchFamily="18" charset="0"/>
                <a:cs typeface="Times New Roman" pitchFamily="18" charset="0"/>
                <a:sym typeface="Wingdings"/>
              </a:rPr>
              <a:t> </a:t>
            </a:r>
            <a:r>
              <a:rPr lang="en-IN" sz="2000" dirty="0">
                <a:latin typeface="Times New Roman" panose="02020603050405020304" pitchFamily="18" charset="0"/>
                <a:cs typeface="Times New Roman" panose="02020603050405020304" pitchFamily="18" charset="0"/>
              </a:rPr>
              <a:t> do not cross barrier. </a:t>
            </a:r>
          </a:p>
          <a:p>
            <a:pPr marL="0" indent="0">
              <a:buNone/>
            </a:pPr>
            <a:r>
              <a:rPr lang="en-IN" sz="2000" dirty="0">
                <a:latin typeface="Times New Roman" panose="02020603050405020304" pitchFamily="18" charset="0"/>
                <a:cs typeface="Times New Roman" panose="02020603050405020304" pitchFamily="18" charset="0"/>
              </a:rPr>
              <a:t>	e.g. aminoglycosides</a:t>
            </a:r>
          </a:p>
          <a:p>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a:solidFill>
                  <a:schemeClr val="accent3"/>
                </a:solidFill>
                <a:latin typeface="Times New Roman" panose="02020603050405020304" pitchFamily="18" charset="0"/>
                <a:cs typeface="Times New Roman" panose="02020603050405020304" pitchFamily="18" charset="0"/>
              </a:rPr>
              <a:t>*BBB looses during meninges inflammation*</a:t>
            </a:r>
          </a:p>
          <a:p>
            <a:endParaRPr lang="en-IN" dirty="0"/>
          </a:p>
        </p:txBody>
      </p:sp>
      <p:pic>
        <p:nvPicPr>
          <p:cNvPr id="4" name="Picture 2" descr="C:\Users\hp\Desktop\IMG-20200219-WA0019.jpg">
            <a:extLst>
              <a:ext uri="{FF2B5EF4-FFF2-40B4-BE49-F238E27FC236}">
                <a16:creationId xmlns:a16="http://schemas.microsoft.com/office/drawing/2014/main" id="{05C5C953-3946-40C3-8887-D3D607BDF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845E62F-259D-49EE-ADC4-D6BA905ED175}"/>
              </a:ext>
            </a:extLst>
          </p:cNvPr>
          <p:cNvSpPr txBox="1">
            <a:spLocks/>
          </p:cNvSpPr>
          <p:nvPr/>
        </p:nvSpPr>
        <p:spPr bwMode="gray">
          <a:xfrm>
            <a:off x="1154954" y="1856934"/>
            <a:ext cx="8761413" cy="63304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solidFill>
                  <a:schemeClr val="tx1"/>
                </a:solidFill>
              </a:rPr>
              <a:t>Blood brain Barrier</a:t>
            </a:r>
          </a:p>
        </p:txBody>
      </p:sp>
    </p:spTree>
    <p:extLst>
      <p:ext uri="{BB962C8B-B14F-4D97-AF65-F5344CB8AC3E}">
        <p14:creationId xmlns:p14="http://schemas.microsoft.com/office/powerpoint/2010/main" val="1292649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dirty="0">
                <a:solidFill>
                  <a:srgbClr val="FF0000"/>
                </a:solidFill>
                <a:latin typeface="Times New Roman" panose="02020603050405020304" pitchFamily="18" charset="0"/>
                <a:cs typeface="Times New Roman" panose="02020603050405020304" pitchFamily="18" charset="0"/>
              </a:rPr>
              <a:t>What is Biotransformation (Metabolism)?</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3117954"/>
            <a:ext cx="9518043" cy="3432748"/>
          </a:xfrm>
        </p:spPr>
        <p:txBody>
          <a:bodyPr>
            <a:normAutofit/>
          </a:bodyPr>
          <a:lstStyle/>
          <a:p>
            <a:r>
              <a:rPr lang="en-IN" sz="2400" dirty="0">
                <a:latin typeface="Times New Roman" panose="02020603050405020304" pitchFamily="18" charset="0"/>
                <a:cs typeface="Times New Roman" panose="02020603050405020304" pitchFamily="18" charset="0"/>
              </a:rPr>
              <a:t>The changes that a drug undergoes in the body and its ultimate elimination are considered as the fate of the drug. Alteration of a drug within a living organism is known as biotransformation. </a:t>
            </a:r>
          </a:p>
          <a:p>
            <a:r>
              <a:rPr lang="en-IN" sz="2400" dirty="0">
                <a:latin typeface="Times New Roman" panose="02020603050405020304" pitchFamily="18" charset="0"/>
                <a:cs typeface="Times New Roman" panose="02020603050405020304" pitchFamily="18" charset="0"/>
              </a:rPr>
              <a:t>Biotransformation- chemical alteration of drug in body that converts Non-polar, lipid soluble compounds  to polar, lipid insoluble compounds  through a specialized enzymatic system.</a:t>
            </a:r>
          </a:p>
          <a:p>
            <a:endParaRPr lang="en-IN"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3593349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1124262"/>
          </a:xfrm>
        </p:spPr>
        <p:txBody>
          <a:bodyPr/>
          <a:lstStyle/>
          <a:p>
            <a:r>
              <a:rPr lang="en-IN" dirty="0">
                <a:solidFill>
                  <a:srgbClr val="FF0000"/>
                </a:solidFill>
              </a:rPr>
              <a:t>Need Of Drug biotransformation</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3147934"/>
            <a:ext cx="8825659" cy="3710066"/>
          </a:xfrm>
        </p:spPr>
        <p:txBody>
          <a:bodyPr>
            <a:normAutofit/>
          </a:bodyPr>
          <a:lstStyle/>
          <a:p>
            <a:r>
              <a:rPr lang="en-IN" sz="2400" dirty="0">
                <a:solidFill>
                  <a:schemeClr val="tx1"/>
                </a:solidFill>
                <a:latin typeface="Times New Roman" panose="02020603050405020304" pitchFamily="18" charset="0"/>
                <a:cs typeface="Times New Roman" panose="02020603050405020304" pitchFamily="18" charset="0"/>
              </a:rPr>
              <a:t>Effective absorption – drug sufficiently lipid soluble but this physicochemical property hinders excretion of same drug.</a:t>
            </a:r>
          </a:p>
          <a:p>
            <a:r>
              <a:rPr lang="en-IN" sz="2400" dirty="0">
                <a:solidFill>
                  <a:schemeClr val="tx1"/>
                </a:solidFill>
                <a:latin typeface="Times New Roman" panose="02020603050405020304" pitchFamily="18" charset="0"/>
                <a:cs typeface="Times New Roman" panose="02020603050405020304" pitchFamily="18" charset="0"/>
              </a:rPr>
              <a:t>Only water soluble, polar compounds undergo renal excretion, lipid soluble compounds- passively reabsorbed from renal tubules.</a:t>
            </a:r>
          </a:p>
          <a:p>
            <a:r>
              <a:rPr lang="en-IN" sz="2400" dirty="0">
                <a:solidFill>
                  <a:schemeClr val="tx1"/>
                </a:solidFill>
                <a:latin typeface="Times New Roman" panose="02020603050405020304" pitchFamily="18" charset="0"/>
                <a:cs typeface="Times New Roman" panose="02020603050405020304" pitchFamily="18" charset="0"/>
              </a:rPr>
              <a:t>This accumulates drug in body- toxicity.</a:t>
            </a:r>
          </a:p>
          <a:p>
            <a:r>
              <a:rPr lang="en-IN" sz="2400" dirty="0">
                <a:solidFill>
                  <a:schemeClr val="tx1"/>
                </a:solidFill>
                <a:latin typeface="Times New Roman" panose="02020603050405020304" pitchFamily="18" charset="0"/>
                <a:cs typeface="Times New Roman" panose="02020603050405020304" pitchFamily="18" charset="0"/>
              </a:rPr>
              <a:t>Hence lipophilic, non-polar drugs transformed by metabolic system to water soluble, polar compounds -  easily excreted from kidney.</a:t>
            </a:r>
          </a:p>
          <a:p>
            <a:r>
              <a:rPr lang="en-IN" sz="2400" dirty="0">
                <a:solidFill>
                  <a:schemeClr val="tx1"/>
                </a:solidFill>
                <a:latin typeface="Times New Roman" panose="02020603050405020304" pitchFamily="18" charset="0"/>
                <a:cs typeface="Times New Roman" panose="02020603050405020304" pitchFamily="18" charset="0"/>
              </a:rPr>
              <a:t>Biotransformation – detoxification process.</a:t>
            </a:r>
          </a:p>
          <a:p>
            <a:endParaRPr lang="en-IN"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837595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sz="3200" dirty="0">
                <a:solidFill>
                  <a:schemeClr val="accent1">
                    <a:lumMod val="60000"/>
                    <a:lumOff val="40000"/>
                  </a:schemeClr>
                </a:solidFill>
              </a:rPr>
              <a:t>Biotransformation leads to..</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2603500"/>
            <a:ext cx="9997728" cy="4254500"/>
          </a:xfrm>
        </p:spPr>
        <p:txBody>
          <a:bodyPr/>
          <a:lstStyle/>
          <a:p>
            <a:r>
              <a:rPr lang="en-IN" dirty="0">
                <a:solidFill>
                  <a:schemeClr val="tx2">
                    <a:lumMod val="60000"/>
                    <a:lumOff val="40000"/>
                  </a:schemeClr>
                </a:solidFill>
                <a:latin typeface="Times New Roman" panose="02020603050405020304" pitchFamily="18" charset="0"/>
                <a:cs typeface="Times New Roman" panose="02020603050405020304" pitchFamily="18" charset="0"/>
              </a:rPr>
              <a:t>Pharmacological Inactivation:</a:t>
            </a: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endParaRPr lang="en-IN"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IN" dirty="0">
                <a:solidFill>
                  <a:schemeClr val="tx2">
                    <a:lumMod val="60000"/>
                    <a:lumOff val="40000"/>
                  </a:schemeClr>
                </a:solidFill>
                <a:latin typeface="Times New Roman" panose="02020603050405020304" pitchFamily="18" charset="0"/>
                <a:cs typeface="Times New Roman" panose="02020603050405020304" pitchFamily="18" charset="0"/>
              </a:rPr>
              <a:t>No change in pharmacological activity</a:t>
            </a:r>
            <a:r>
              <a:rPr lang="en-IN" dirty="0">
                <a:latin typeface="Times New Roman" panose="02020603050405020304" pitchFamily="18" charset="0"/>
                <a:cs typeface="Times New Roman" panose="02020603050405020304" pitchFamily="18" charset="0"/>
              </a:rPr>
              <a:t>:</a:t>
            </a:r>
          </a:p>
          <a:p>
            <a:pPr marL="0" indent="0">
              <a:buNone/>
            </a:pPr>
            <a:r>
              <a:rPr lang="en-IN" dirty="0"/>
              <a:t>  </a:t>
            </a:r>
          </a:p>
          <a:p>
            <a:endParaRPr lang="en-IN" dirty="0"/>
          </a:p>
          <a:p>
            <a:endParaRPr lang="en-IN"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pic>
        <p:nvPicPr>
          <p:cNvPr id="4" name="Picture 3">
            <a:extLst>
              <a:ext uri="{FF2B5EF4-FFF2-40B4-BE49-F238E27FC236}">
                <a16:creationId xmlns:a16="http://schemas.microsoft.com/office/drawing/2014/main" id="{CC303352-C6AA-4D3E-8FB0-B1998885B2B6}"/>
              </a:ext>
            </a:extLst>
          </p:cNvPr>
          <p:cNvPicPr>
            <a:picLocks noChangeAspect="1"/>
          </p:cNvPicPr>
          <p:nvPr/>
        </p:nvPicPr>
        <p:blipFill>
          <a:blip r:embed="rId3"/>
          <a:stretch>
            <a:fillRect/>
          </a:stretch>
        </p:blipFill>
        <p:spPr>
          <a:xfrm>
            <a:off x="4636670" y="2596248"/>
            <a:ext cx="6047756" cy="1586875"/>
          </a:xfrm>
          <a:prstGeom prst="rect">
            <a:avLst/>
          </a:prstGeom>
        </p:spPr>
      </p:pic>
      <p:pic>
        <p:nvPicPr>
          <p:cNvPr id="5" name="Picture 4">
            <a:extLst>
              <a:ext uri="{FF2B5EF4-FFF2-40B4-BE49-F238E27FC236}">
                <a16:creationId xmlns:a16="http://schemas.microsoft.com/office/drawing/2014/main" id="{5721815E-68B8-4F78-8FC0-AE098E8D7710}"/>
              </a:ext>
            </a:extLst>
          </p:cNvPr>
          <p:cNvPicPr>
            <a:picLocks noChangeAspect="1"/>
          </p:cNvPicPr>
          <p:nvPr/>
        </p:nvPicPr>
        <p:blipFill>
          <a:blip r:embed="rId4"/>
          <a:stretch>
            <a:fillRect/>
          </a:stretch>
        </p:blipFill>
        <p:spPr>
          <a:xfrm>
            <a:off x="5295818" y="4627718"/>
            <a:ext cx="5501386" cy="2154125"/>
          </a:xfrm>
          <a:prstGeom prst="rect">
            <a:avLst/>
          </a:prstGeom>
        </p:spPr>
      </p:pic>
    </p:spTree>
    <p:extLst>
      <p:ext uri="{BB962C8B-B14F-4D97-AF65-F5344CB8AC3E}">
        <p14:creationId xmlns:p14="http://schemas.microsoft.com/office/powerpoint/2010/main" val="268493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E456-C2AD-4309-95E7-66E09B93D1C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D675174-3B9A-4BFC-BF29-BDF8FF9CBE29}"/>
              </a:ext>
            </a:extLst>
          </p:cNvPr>
          <p:cNvSpPr>
            <a:spLocks noGrp="1"/>
          </p:cNvSpPr>
          <p:nvPr>
            <p:ph idx="1"/>
          </p:nvPr>
        </p:nvSpPr>
        <p:spPr>
          <a:xfrm>
            <a:off x="1154954" y="2082018"/>
            <a:ext cx="8825659" cy="3937782"/>
          </a:xfrm>
        </p:spPr>
        <p:txBody>
          <a:bodyPr>
            <a:normAutofit/>
          </a:bodyPr>
          <a:lstStyle/>
          <a:p>
            <a:pPr>
              <a:buFont typeface="Wingdings" panose="05000000000000000000" pitchFamily="2" charset="2"/>
              <a:buChar char="§"/>
            </a:pPr>
            <a:r>
              <a:rPr lang="en-IN" sz="2400" b="1" dirty="0">
                <a:latin typeface="Times New Roman" panose="02020603050405020304" pitchFamily="18" charset="0"/>
                <a:cs typeface="Times New Roman" panose="02020603050405020304" pitchFamily="18" charset="0"/>
              </a:rPr>
              <a:t>The Word pharmacology derived from the Greek word </a:t>
            </a:r>
            <a:r>
              <a:rPr lang="en-IN" sz="2400" b="1" dirty="0" err="1">
                <a:latin typeface="Times New Roman" panose="02020603050405020304" pitchFamily="18" charset="0"/>
                <a:cs typeface="Times New Roman" panose="02020603050405020304" pitchFamily="18" charset="0"/>
              </a:rPr>
              <a:t>Pharmacon</a:t>
            </a:r>
            <a:r>
              <a:rPr lang="en-IN" sz="2400" b="1" dirty="0">
                <a:latin typeface="Times New Roman" panose="02020603050405020304" pitchFamily="18" charset="0"/>
                <a:cs typeface="Times New Roman" panose="02020603050405020304" pitchFamily="18" charset="0"/>
              </a:rPr>
              <a:t> (drug=remedy=to do good) and logos(Study)</a:t>
            </a:r>
          </a:p>
          <a:p>
            <a:pPr>
              <a:buFont typeface="Wingdings" panose="05000000000000000000" pitchFamily="2" charset="2"/>
              <a:buChar char="§"/>
            </a:pPr>
            <a:endParaRPr lang="en-IN"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IN" sz="2400" b="1" dirty="0">
                <a:latin typeface="Times New Roman" panose="02020603050405020304" pitchFamily="18" charset="0"/>
                <a:cs typeface="Times New Roman" panose="02020603050405020304" pitchFamily="18" charset="0"/>
              </a:rPr>
              <a:t>Definition- Pharmacology is a subject of medical science which deals with the study of drugs or medicine that interact with living system through chemical processes, specifically by binding to regulatory molecules and activating or inhibiting body process. </a:t>
            </a:r>
          </a:p>
        </p:txBody>
      </p:sp>
      <p:pic>
        <p:nvPicPr>
          <p:cNvPr id="4" name="Picture 2" descr="C:\Users\hp\Desktop\IMG-20200219-WA0019.jpg">
            <a:extLst>
              <a:ext uri="{FF2B5EF4-FFF2-40B4-BE49-F238E27FC236}">
                <a16:creationId xmlns:a16="http://schemas.microsoft.com/office/drawing/2014/main" id="{5E99B67B-1A09-46C7-A0B8-A32C90D85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94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flipV="1">
            <a:off x="1154954" y="1843790"/>
            <a:ext cx="8761413" cy="179882"/>
          </a:xfrm>
        </p:spPr>
        <p:txBody>
          <a:bodyPr/>
          <a:lstStyle/>
          <a:p>
            <a:endParaRPr lang="en-IN" dirty="0"/>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005106" y="2153641"/>
            <a:ext cx="8825659" cy="4521928"/>
          </a:xfrm>
        </p:spPr>
        <p:txBody>
          <a:bodyPr/>
          <a:lstStyle/>
          <a:p>
            <a:r>
              <a:rPr lang="en-IN" sz="2000" dirty="0">
                <a:solidFill>
                  <a:schemeClr val="tx1"/>
                </a:solidFill>
                <a:latin typeface="Times New Roman" panose="02020603050405020304" pitchFamily="18" charset="0"/>
                <a:cs typeface="Times New Roman" panose="02020603050405020304" pitchFamily="18" charset="0"/>
              </a:rPr>
              <a:t>Pharmacological activation</a:t>
            </a:r>
            <a:endParaRPr lang="en-IN" sz="1400" dirty="0">
              <a:solidFill>
                <a:schemeClr val="tx1"/>
              </a:solidFill>
            </a:endParaRPr>
          </a:p>
          <a:p>
            <a:endParaRPr lang="en-IN" dirty="0"/>
          </a:p>
          <a:p>
            <a:endParaRPr lang="en-IN" dirty="0"/>
          </a:p>
          <a:p>
            <a:endParaRPr lang="en-IN" dirty="0"/>
          </a:p>
          <a:p>
            <a:endParaRPr lang="en-IN" dirty="0"/>
          </a:p>
          <a:p>
            <a:endParaRPr lang="en-IN" dirty="0"/>
          </a:p>
          <a:p>
            <a:r>
              <a:rPr lang="en-US" dirty="0">
                <a:latin typeface="Times New Roman" pitchFamily="18" charset="0"/>
                <a:cs typeface="Times New Roman" pitchFamily="18" charset="0"/>
              </a:rPr>
              <a:t>Change in pharmacological activity:</a:t>
            </a:r>
            <a:endParaRPr lang="en-IN"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pic>
        <p:nvPicPr>
          <p:cNvPr id="4" name="Picture 3">
            <a:extLst>
              <a:ext uri="{FF2B5EF4-FFF2-40B4-BE49-F238E27FC236}">
                <a16:creationId xmlns:a16="http://schemas.microsoft.com/office/drawing/2014/main" id="{720F285B-7638-40D4-8333-5B996A40E761}"/>
              </a:ext>
            </a:extLst>
          </p:cNvPr>
          <p:cNvPicPr>
            <a:picLocks noChangeAspect="1"/>
          </p:cNvPicPr>
          <p:nvPr/>
        </p:nvPicPr>
        <p:blipFill>
          <a:blip r:embed="rId3"/>
          <a:stretch>
            <a:fillRect/>
          </a:stretch>
        </p:blipFill>
        <p:spPr>
          <a:xfrm>
            <a:off x="1403372" y="2580304"/>
            <a:ext cx="5907536" cy="2066723"/>
          </a:xfrm>
          <a:prstGeom prst="rect">
            <a:avLst/>
          </a:prstGeom>
        </p:spPr>
      </p:pic>
      <p:sp>
        <p:nvSpPr>
          <p:cNvPr id="5" name="Rectangle 4">
            <a:extLst>
              <a:ext uri="{FF2B5EF4-FFF2-40B4-BE49-F238E27FC236}">
                <a16:creationId xmlns:a16="http://schemas.microsoft.com/office/drawing/2014/main" id="{A5128633-59E3-4238-B7A4-9AF5927C9C19}"/>
              </a:ext>
            </a:extLst>
          </p:cNvPr>
          <p:cNvSpPr/>
          <p:nvPr/>
        </p:nvSpPr>
        <p:spPr>
          <a:xfrm>
            <a:off x="3936594" y="3244334"/>
            <a:ext cx="248786" cy="369332"/>
          </a:xfrm>
          <a:prstGeom prst="rect">
            <a:avLst/>
          </a:prstGeom>
        </p:spPr>
        <p:txBody>
          <a:bodyPr wrap="none">
            <a:spAutoFit/>
          </a:bodyPr>
          <a:lstStyle/>
          <a:p>
            <a:r>
              <a:rPr lang="en-IN" dirty="0"/>
              <a:t>:</a:t>
            </a:r>
          </a:p>
        </p:txBody>
      </p:sp>
      <p:pic>
        <p:nvPicPr>
          <p:cNvPr id="7" name="Picture 6">
            <a:extLst>
              <a:ext uri="{FF2B5EF4-FFF2-40B4-BE49-F238E27FC236}">
                <a16:creationId xmlns:a16="http://schemas.microsoft.com/office/drawing/2014/main" id="{2BD411EA-39D3-457B-AAAD-E9478C6D5308}"/>
              </a:ext>
            </a:extLst>
          </p:cNvPr>
          <p:cNvPicPr>
            <a:picLocks noChangeAspect="1"/>
          </p:cNvPicPr>
          <p:nvPr/>
        </p:nvPicPr>
        <p:blipFill>
          <a:blip r:embed="rId4"/>
          <a:stretch>
            <a:fillRect/>
          </a:stretch>
        </p:blipFill>
        <p:spPr>
          <a:xfrm>
            <a:off x="1403372" y="5134850"/>
            <a:ext cx="8029128" cy="859611"/>
          </a:xfrm>
          <a:prstGeom prst="rect">
            <a:avLst/>
          </a:prstGeom>
        </p:spPr>
      </p:pic>
    </p:spTree>
    <p:extLst>
      <p:ext uri="{BB962C8B-B14F-4D97-AF65-F5344CB8AC3E}">
        <p14:creationId xmlns:p14="http://schemas.microsoft.com/office/powerpoint/2010/main" val="1046046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dirty="0">
                <a:solidFill>
                  <a:srgbClr val="FF0000"/>
                </a:solidFill>
              </a:rPr>
              <a:t>Organ Sites of drug metabolism</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2603500"/>
            <a:ext cx="9652954" cy="3992172"/>
          </a:xfrm>
        </p:spPr>
        <p:txBody>
          <a:bodyPr>
            <a:normAutofit fontScale="92500" lnSpcReduction="10000"/>
          </a:bodyPr>
          <a:lstStyle/>
          <a:p>
            <a:r>
              <a:rPr lang="en-IN" sz="2000" dirty="0">
                <a:latin typeface="Times New Roman" panose="02020603050405020304" pitchFamily="18" charset="0"/>
                <a:cs typeface="Times New Roman" panose="02020603050405020304" pitchFamily="18" charset="0"/>
              </a:rPr>
              <a:t>Liver – primary site for metabolism – rich in variety of enzymes.</a:t>
            </a:r>
          </a:p>
          <a:p>
            <a:pPr marL="0" indent="0">
              <a:buNone/>
            </a:pPr>
            <a:endParaRPr lang="en-IN" sz="2000" dirty="0">
              <a:latin typeface="Times New Roman" panose="02020603050405020304" pitchFamily="18" charset="0"/>
              <a:cs typeface="Times New Roman" panose="02020603050405020304" pitchFamily="18" charset="0"/>
            </a:endParaRPr>
          </a:p>
          <a:p>
            <a:pPr marL="0" indent="0">
              <a:buNone/>
            </a:pPr>
            <a:r>
              <a:rPr lang="en-IN" sz="2000" dirty="0">
                <a:solidFill>
                  <a:schemeClr val="accent5">
                    <a:lumMod val="75000"/>
                  </a:schemeClr>
                </a:solidFill>
                <a:latin typeface="Times New Roman" panose="02020603050405020304" pitchFamily="18" charset="0"/>
                <a:cs typeface="Times New Roman" panose="02020603050405020304" pitchFamily="18" charset="0"/>
              </a:rPr>
              <a:t>Ability of other organs of drug metabolism</a:t>
            </a:r>
            <a:r>
              <a:rPr lang="en-IN" sz="2000" dirty="0">
                <a:latin typeface="Times New Roman" panose="02020603050405020304" pitchFamily="18" charset="0"/>
                <a:cs typeface="Times New Roman" panose="02020603050405020304" pitchFamily="18" charset="0"/>
              </a:rPr>
              <a:t>.</a:t>
            </a:r>
          </a:p>
          <a:p>
            <a:r>
              <a:rPr lang="en-IN" sz="2000" dirty="0">
                <a:latin typeface="Times New Roman" panose="02020603050405020304" pitchFamily="18" charset="0"/>
                <a:cs typeface="Times New Roman" panose="02020603050405020304" pitchFamily="18" charset="0"/>
              </a:rPr>
              <a:t>Liver&gt;Lungs&gt;Kidneys&gt;Intestine&gt;placenta&gt;Adrenals&gt;Skin</a:t>
            </a:r>
          </a:p>
          <a:p>
            <a:endParaRPr lang="en-IN" sz="2000" dirty="0">
              <a:latin typeface="Times New Roman" panose="02020603050405020304" pitchFamily="18" charset="0"/>
              <a:cs typeface="Times New Roman" panose="02020603050405020304" pitchFamily="18" charset="0"/>
            </a:endParaRPr>
          </a:p>
          <a:p>
            <a:r>
              <a:rPr lang="en-IN" sz="2000" dirty="0">
                <a:solidFill>
                  <a:srgbClr val="FF0000"/>
                </a:solidFill>
                <a:latin typeface="Times New Roman" panose="02020603050405020304" pitchFamily="18" charset="0"/>
                <a:cs typeface="Times New Roman" panose="02020603050405020304" pitchFamily="18" charset="0"/>
              </a:rPr>
              <a:t>Cellular sites of drug metabolism:</a:t>
            </a:r>
          </a:p>
          <a:p>
            <a:r>
              <a:rPr lang="en-IN" sz="2000" dirty="0">
                <a:latin typeface="Times New Roman" panose="02020603050405020304" pitchFamily="18" charset="0"/>
                <a:cs typeface="Times New Roman" panose="02020603050405020304" pitchFamily="18" charset="0"/>
              </a:rPr>
              <a:t>Cytosol</a:t>
            </a:r>
          </a:p>
          <a:p>
            <a:r>
              <a:rPr lang="en-IN" sz="2000" dirty="0">
                <a:latin typeface="Times New Roman" panose="02020603050405020304" pitchFamily="18" charset="0"/>
                <a:cs typeface="Times New Roman" panose="02020603050405020304" pitchFamily="18" charset="0"/>
              </a:rPr>
              <a:t>Mitochondria</a:t>
            </a:r>
          </a:p>
          <a:p>
            <a:r>
              <a:rPr lang="en-IN" sz="2000" dirty="0">
                <a:latin typeface="Times New Roman" panose="02020603050405020304" pitchFamily="18" charset="0"/>
                <a:cs typeface="Times New Roman" panose="02020603050405020304" pitchFamily="18" charset="0"/>
              </a:rPr>
              <a:t>Lysosomes</a:t>
            </a:r>
          </a:p>
          <a:p>
            <a:r>
              <a:rPr lang="en-IN" sz="2000" dirty="0">
                <a:latin typeface="Times New Roman" panose="02020603050405020304" pitchFamily="18" charset="0"/>
                <a:cs typeface="Times New Roman" panose="02020603050405020304" pitchFamily="18" charset="0"/>
              </a:rPr>
              <a:t>Smooth Endoplasmic reticulum  (microsomes)</a:t>
            </a:r>
          </a:p>
          <a:p>
            <a:endParaRPr lang="en-IN"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343378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dirty="0">
                <a:solidFill>
                  <a:schemeClr val="accent5">
                    <a:lumMod val="75000"/>
                  </a:schemeClr>
                </a:solidFill>
              </a:rPr>
              <a:t>Drug Metabolising Enzymes</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2603500"/>
            <a:ext cx="9882092" cy="4531818"/>
          </a:xfrm>
        </p:spPr>
        <p:txBody>
          <a:bodyPr>
            <a:normAutofit/>
          </a:bodyPr>
          <a:lstStyle/>
          <a:p>
            <a:pPr marL="0" indent="0">
              <a:buNone/>
            </a:pPr>
            <a:r>
              <a:rPr lang="en-IN" sz="2000" dirty="0">
                <a:solidFill>
                  <a:schemeClr val="accent1">
                    <a:lumMod val="60000"/>
                    <a:lumOff val="40000"/>
                  </a:schemeClr>
                </a:solidFill>
                <a:latin typeface="Times New Roman" panose="02020603050405020304" pitchFamily="18" charset="0"/>
                <a:cs typeface="Times New Roman" panose="02020603050405020304" pitchFamily="18" charset="0"/>
              </a:rPr>
              <a:t>      Microsomal enzymes:</a:t>
            </a:r>
          </a:p>
          <a:p>
            <a:r>
              <a:rPr lang="en-IN" sz="2000" dirty="0">
                <a:latin typeface="Times New Roman" panose="02020603050405020304" pitchFamily="18" charset="0"/>
                <a:cs typeface="Times New Roman" panose="02020603050405020304" pitchFamily="18" charset="0"/>
              </a:rPr>
              <a:t>CYP450 </a:t>
            </a:r>
            <a:r>
              <a:rPr lang="en-IN" sz="2000" dirty="0" err="1">
                <a:latin typeface="Times New Roman" panose="02020603050405020304" pitchFamily="18" charset="0"/>
                <a:cs typeface="Times New Roman" panose="02020603050405020304" pitchFamily="18" charset="0"/>
              </a:rPr>
              <a:t>monooxegenases</a:t>
            </a:r>
            <a:r>
              <a:rPr lang="en-IN" sz="2000" dirty="0">
                <a:latin typeface="Times New Roman" panose="02020603050405020304" pitchFamily="18" charset="0"/>
                <a:cs typeface="Times New Roman" panose="02020603050405020304" pitchFamily="18" charset="0"/>
              </a:rPr>
              <a:t>.</a:t>
            </a:r>
          </a:p>
          <a:p>
            <a:r>
              <a:rPr lang="en-IN" sz="2000" dirty="0">
                <a:latin typeface="Times New Roman" panose="02020603050405020304" pitchFamily="18" charset="0"/>
                <a:cs typeface="Times New Roman" panose="02020603050405020304" pitchFamily="18" charset="0"/>
              </a:rPr>
              <a:t>Flavin </a:t>
            </a:r>
            <a:r>
              <a:rPr lang="en-IN" sz="2000" dirty="0" err="1">
                <a:latin typeface="Times New Roman" panose="02020603050405020304" pitchFamily="18" charset="0"/>
                <a:cs typeface="Times New Roman" panose="02020603050405020304" pitchFamily="18" charset="0"/>
              </a:rPr>
              <a:t>monooxegenases</a:t>
            </a:r>
            <a:r>
              <a:rPr lang="en-IN" sz="2000" dirty="0">
                <a:latin typeface="Times New Roman" panose="02020603050405020304" pitchFamily="18" charset="0"/>
                <a:cs typeface="Times New Roman" panose="02020603050405020304" pitchFamily="18" charset="0"/>
              </a:rPr>
              <a:t>.</a:t>
            </a:r>
          </a:p>
          <a:p>
            <a:r>
              <a:rPr lang="en-IN" sz="2000" dirty="0">
                <a:latin typeface="Times New Roman" panose="02020603050405020304" pitchFamily="18" charset="0"/>
                <a:cs typeface="Times New Roman" panose="02020603050405020304" pitchFamily="18" charset="0"/>
              </a:rPr>
              <a:t>Microsomal enzymes catalyse a majority of drug biotransformation reactions.</a:t>
            </a:r>
          </a:p>
          <a:p>
            <a:r>
              <a:rPr lang="en-IN" sz="2000" dirty="0">
                <a:latin typeface="Times New Roman" panose="02020603050405020304" pitchFamily="18" charset="0"/>
                <a:cs typeface="Times New Roman" panose="02020603050405020304" pitchFamily="18" charset="0"/>
              </a:rPr>
              <a:t>Microsomes – small vesicles isolated from endoplasmic reticulum homogenate.</a:t>
            </a:r>
          </a:p>
          <a:p>
            <a:r>
              <a:rPr lang="en-IN" sz="2000" dirty="0">
                <a:latin typeface="Times New Roman" panose="02020603050405020304" pitchFamily="18" charset="0"/>
                <a:cs typeface="Times New Roman" panose="02020603050405020304" pitchFamily="18" charset="0"/>
              </a:rPr>
              <a:t>Large variety of microsomal enzymes catalase  number of oxidative, reductive, hydrolytic, </a:t>
            </a:r>
            <a:r>
              <a:rPr lang="en-IN" sz="2000" dirty="0" err="1">
                <a:latin typeface="Times New Roman" panose="02020603050405020304" pitchFamily="18" charset="0"/>
                <a:cs typeface="Times New Roman" panose="02020603050405020304" pitchFamily="18" charset="0"/>
              </a:rPr>
              <a:t>glucoronide</a:t>
            </a:r>
            <a:r>
              <a:rPr lang="en-IN" sz="2000" dirty="0">
                <a:latin typeface="Times New Roman" panose="02020603050405020304" pitchFamily="18" charset="0"/>
                <a:cs typeface="Times New Roman" panose="02020603050405020304" pitchFamily="18" charset="0"/>
              </a:rPr>
              <a:t> conjugation reactions.</a:t>
            </a:r>
          </a:p>
          <a:p>
            <a:r>
              <a:rPr lang="en-IN" sz="2000" dirty="0">
                <a:latin typeface="Times New Roman" panose="02020603050405020304" pitchFamily="18" charset="0"/>
                <a:cs typeface="Times New Roman" panose="02020603050405020304" pitchFamily="18" charset="0"/>
              </a:rPr>
              <a:t>Lipid soluble substrates interact </a:t>
            </a:r>
            <a:r>
              <a:rPr lang="en-IN" sz="2000" dirty="0" err="1">
                <a:latin typeface="Times New Roman" panose="02020603050405020304" pitchFamily="18" charset="0"/>
                <a:cs typeface="Times New Roman" panose="02020603050405020304" pitchFamily="18" charset="0"/>
              </a:rPr>
              <a:t>nonspecifically</a:t>
            </a:r>
            <a:r>
              <a:rPr lang="en-IN" sz="2000" dirty="0">
                <a:latin typeface="Times New Roman" panose="02020603050405020304" pitchFamily="18" charset="0"/>
                <a:cs typeface="Times New Roman" panose="02020603050405020304" pitchFamily="18" charset="0"/>
              </a:rPr>
              <a:t> with microsomal enzymes, water soluble endogenous substances do not interact.</a:t>
            </a:r>
          </a:p>
          <a:p>
            <a:endParaRPr lang="en-IN"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1735676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dirty="0">
                <a:solidFill>
                  <a:schemeClr val="accent1">
                    <a:lumMod val="60000"/>
                    <a:lumOff val="40000"/>
                  </a:schemeClr>
                </a:solidFill>
              </a:rPr>
              <a:t>Non Microsomal Enzymes</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2603500"/>
            <a:ext cx="9173269" cy="4254500"/>
          </a:xfrm>
        </p:spPr>
        <p:txBody>
          <a:bodyPr>
            <a:normAutofit lnSpcReduction="10000"/>
          </a:bodyPr>
          <a:lstStyle/>
          <a:p>
            <a:r>
              <a:rPr lang="en-IN" sz="2400" dirty="0">
                <a:latin typeface="Times New Roman" panose="02020603050405020304" pitchFamily="18" charset="0"/>
                <a:cs typeface="Times New Roman" panose="02020603050405020304" pitchFamily="18" charset="0"/>
              </a:rPr>
              <a:t>Alcohol dehydrogenase</a:t>
            </a:r>
          </a:p>
          <a:p>
            <a:r>
              <a:rPr lang="en-IN" sz="2400" dirty="0">
                <a:latin typeface="Times New Roman" panose="02020603050405020304" pitchFamily="18" charset="0"/>
                <a:cs typeface="Times New Roman" panose="02020603050405020304" pitchFamily="18" charset="0"/>
              </a:rPr>
              <a:t>Aldehyde dehydrogenase</a:t>
            </a:r>
          </a:p>
          <a:p>
            <a:r>
              <a:rPr lang="en-IN" sz="2400" dirty="0">
                <a:latin typeface="Times New Roman" panose="02020603050405020304" pitchFamily="18" charset="0"/>
                <a:cs typeface="Times New Roman" panose="02020603050405020304" pitchFamily="18" charset="0"/>
              </a:rPr>
              <a:t>Monoamine and diamine oxidases</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Non Microsomal enzymes include those present in soluble form in cytoplasm, attached to mitochondria, but not to endoplasmic reticulum.</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These catalase few oxidative, number of reductive , hydrolytic , conjugation reactions other than </a:t>
            </a:r>
            <a:r>
              <a:rPr lang="en-IN" sz="2400" dirty="0" err="1">
                <a:latin typeface="Times New Roman" panose="02020603050405020304" pitchFamily="18" charset="0"/>
                <a:cs typeface="Times New Roman" panose="02020603050405020304" pitchFamily="18" charset="0"/>
              </a:rPr>
              <a:t>glucoronidation</a:t>
            </a:r>
            <a:r>
              <a:rPr lang="en-IN" sz="2400" dirty="0">
                <a:latin typeface="Times New Roman" panose="02020603050405020304" pitchFamily="18" charset="0"/>
                <a:cs typeface="Times New Roman" panose="02020603050405020304" pitchFamily="18" charset="0"/>
              </a:rPr>
              <a:t>.</a:t>
            </a:r>
          </a:p>
          <a:p>
            <a:endParaRPr lang="en-IN"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2185596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endParaRPr lang="en-IN" dirty="0"/>
          </a:p>
        </p:txBody>
      </p:sp>
      <p:pic>
        <p:nvPicPr>
          <p:cNvPr id="4" name="Content Placeholder 3">
            <a:extLst>
              <a:ext uri="{FF2B5EF4-FFF2-40B4-BE49-F238E27FC236}">
                <a16:creationId xmlns:a16="http://schemas.microsoft.com/office/drawing/2014/main" id="{5E0F5ED3-8FB4-4C07-ACC5-0EF0BC2F0DE7}"/>
              </a:ext>
            </a:extLst>
          </p:cNvPr>
          <p:cNvPicPr>
            <a:picLocks noGrp="1" noChangeAspect="1"/>
          </p:cNvPicPr>
          <p:nvPr>
            <p:ph idx="1"/>
          </p:nvPr>
        </p:nvPicPr>
        <p:blipFill>
          <a:blip r:embed="rId2"/>
          <a:stretch>
            <a:fillRect/>
          </a:stretch>
        </p:blipFill>
        <p:spPr>
          <a:xfrm>
            <a:off x="0" y="1733758"/>
            <a:ext cx="11872210" cy="5124242"/>
          </a:xfrm>
          <a:prstGeom prst="rect">
            <a:avLst/>
          </a:prstGeom>
        </p:spPr>
      </p:pic>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3"/>
          <a:stretch>
            <a:fillRect/>
          </a:stretch>
        </p:blipFill>
        <p:spPr>
          <a:xfrm>
            <a:off x="0" y="-107234"/>
            <a:ext cx="12192000" cy="1840992"/>
          </a:xfrm>
          <a:prstGeom prst="rect">
            <a:avLst/>
          </a:prstGeom>
        </p:spPr>
      </p:pic>
    </p:spTree>
    <p:extLst>
      <p:ext uri="{BB962C8B-B14F-4D97-AF65-F5344CB8AC3E}">
        <p14:creationId xmlns:p14="http://schemas.microsoft.com/office/powerpoint/2010/main" val="2893337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1</a:t>
            </a:r>
            <a:r>
              <a:rPr lang="en-US" baseline="30000" dirty="0">
                <a:solidFill>
                  <a:schemeClr val="accent2">
                    <a:lumMod val="75000"/>
                  </a:schemeClr>
                </a:solidFill>
                <a:latin typeface="Times New Roman" panose="02020603050405020304" pitchFamily="18" charset="0"/>
                <a:cs typeface="Times New Roman" panose="02020603050405020304" pitchFamily="18" charset="0"/>
              </a:rPr>
              <a:t>st</a:t>
            </a:r>
            <a:r>
              <a:rPr lang="en-US" dirty="0">
                <a:solidFill>
                  <a:schemeClr val="accent2">
                    <a:lumMod val="75000"/>
                  </a:schemeClr>
                </a:solidFill>
                <a:latin typeface="Times New Roman" panose="02020603050405020304" pitchFamily="18" charset="0"/>
                <a:cs typeface="Times New Roman" panose="02020603050405020304" pitchFamily="18" charset="0"/>
              </a:rPr>
              <a:t> Pass Metabolism</a:t>
            </a:r>
            <a:endParaRPr lang="en-IN"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p:txBody>
          <a:bodyPr/>
          <a:lstStyle/>
          <a:p>
            <a:r>
              <a:rPr lang="en-US" sz="2400" dirty="0">
                <a:latin typeface="Times New Roman" pitchFamily="18" charset="0"/>
                <a:cs typeface="Times New Roman" pitchFamily="18" charset="0"/>
              </a:rPr>
              <a:t>Drug metabolism </a:t>
            </a:r>
            <a:r>
              <a:rPr lang="en-US" sz="2400" dirty="0" err="1">
                <a:latin typeface="Times New Roman" pitchFamily="18" charset="0"/>
                <a:cs typeface="Times New Roman" pitchFamily="18" charset="0"/>
              </a:rPr>
              <a:t>occuring</a:t>
            </a:r>
            <a:r>
              <a:rPr lang="en-US" sz="2400" dirty="0">
                <a:latin typeface="Times New Roman" pitchFamily="18" charset="0"/>
                <a:cs typeface="Times New Roman" pitchFamily="18" charset="0"/>
              </a:rPr>
              <a:t> before entering the systemic circulation.</a:t>
            </a:r>
          </a:p>
          <a:p>
            <a:r>
              <a:rPr lang="en-US" sz="2400" dirty="0">
                <a:latin typeface="Times New Roman" pitchFamily="18" charset="0"/>
                <a:cs typeface="Times New Roman" pitchFamily="18" charset="0"/>
              </a:rPr>
              <a:t>Drug absorbed via GIT circulated to liver via hepatic portal vein.</a:t>
            </a:r>
          </a:p>
          <a:p>
            <a:r>
              <a:rPr lang="en-US" sz="2400" dirty="0">
                <a:latin typeface="Times New Roman" pitchFamily="18" charset="0"/>
                <a:cs typeface="Times New Roman" pitchFamily="18" charset="0"/>
              </a:rPr>
              <a:t>Liver then acts as a filter.</a:t>
            </a:r>
          </a:p>
          <a:p>
            <a:r>
              <a:rPr lang="en-US" sz="2400" dirty="0">
                <a:latin typeface="Times New Roman" pitchFamily="18" charset="0"/>
                <a:cs typeface="Times New Roman" pitchFamily="18" charset="0"/>
              </a:rPr>
              <a:t>Only a part of drug is circulated systematically</a:t>
            </a:r>
            <a:r>
              <a:rPr lang="en-US" sz="2400" dirty="0"/>
              <a:t>.</a:t>
            </a:r>
          </a:p>
          <a:p>
            <a:endParaRPr lang="en-IN"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3548358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dirty="0">
                <a:solidFill>
                  <a:srgbClr val="FF0000"/>
                </a:solidFill>
              </a:rPr>
              <a:t>Chemical pathways of drug biotransformation</a:t>
            </a:r>
            <a:r>
              <a:rPr lang="en-IN" dirty="0"/>
              <a:t>.</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3252866"/>
            <a:ext cx="8825659" cy="2766934"/>
          </a:xfrm>
        </p:spPr>
        <p:txBody>
          <a:bodyPr>
            <a:normAutofit/>
          </a:bodyPr>
          <a:lstStyle/>
          <a:p>
            <a:r>
              <a:rPr lang="en-IN" sz="2800" dirty="0">
                <a:latin typeface="Times New Roman" panose="02020603050405020304" pitchFamily="18" charset="0"/>
                <a:cs typeface="Times New Roman" panose="02020603050405020304" pitchFamily="18" charset="0"/>
              </a:rPr>
              <a:t>Phase I reactions:</a:t>
            </a:r>
          </a:p>
          <a:p>
            <a:r>
              <a:rPr lang="en-IN" sz="2800" dirty="0">
                <a:latin typeface="Times New Roman" panose="02020603050405020304" pitchFamily="18" charset="0"/>
                <a:cs typeface="Times New Roman" panose="02020603050405020304" pitchFamily="18" charset="0"/>
              </a:rPr>
              <a:t>Phase II reactions</a:t>
            </a:r>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78695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endParaRPr lang="en-IN"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pic>
        <p:nvPicPr>
          <p:cNvPr id="7" name="Content Placeholder 6">
            <a:extLst>
              <a:ext uri="{FF2B5EF4-FFF2-40B4-BE49-F238E27FC236}">
                <a16:creationId xmlns:a16="http://schemas.microsoft.com/office/drawing/2014/main" id="{CA5E2823-4219-4D66-B3AF-9F23F0D5C69D}"/>
              </a:ext>
            </a:extLst>
          </p:cNvPr>
          <p:cNvPicPr>
            <a:picLocks noGrp="1" noChangeAspect="1"/>
          </p:cNvPicPr>
          <p:nvPr>
            <p:ph idx="1"/>
          </p:nvPr>
        </p:nvPicPr>
        <p:blipFill>
          <a:blip r:embed="rId3"/>
          <a:stretch>
            <a:fillRect/>
          </a:stretch>
        </p:blipFill>
        <p:spPr>
          <a:xfrm>
            <a:off x="284813" y="1733758"/>
            <a:ext cx="11542426" cy="5124242"/>
          </a:xfrm>
          <a:prstGeom prst="rect">
            <a:avLst/>
          </a:prstGeom>
        </p:spPr>
      </p:pic>
    </p:spTree>
    <p:extLst>
      <p:ext uri="{BB962C8B-B14F-4D97-AF65-F5344CB8AC3E}">
        <p14:creationId xmlns:p14="http://schemas.microsoft.com/office/powerpoint/2010/main" val="4041839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endParaRPr lang="en-IN" dirty="0">
              <a:solidFill>
                <a:srgbClr val="FF0000"/>
              </a:solidFill>
            </a:endParaRPr>
          </a:p>
        </p:txBody>
      </p:sp>
      <p:pic>
        <p:nvPicPr>
          <p:cNvPr id="5" name="Content Placeholder 4">
            <a:extLst>
              <a:ext uri="{FF2B5EF4-FFF2-40B4-BE49-F238E27FC236}">
                <a16:creationId xmlns:a16="http://schemas.microsoft.com/office/drawing/2014/main" id="{FB266403-2C1B-486C-A5D1-640906DE88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967" y="2023672"/>
            <a:ext cx="10568065" cy="5944225"/>
          </a:xfrm>
        </p:spPr>
      </p:pic>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3"/>
          <a:stretch>
            <a:fillRect/>
          </a:stretch>
        </p:blipFill>
        <p:spPr>
          <a:xfrm>
            <a:off x="0" y="-107234"/>
            <a:ext cx="12192000" cy="1840992"/>
          </a:xfrm>
          <a:prstGeom prst="rect">
            <a:avLst/>
          </a:prstGeom>
        </p:spPr>
      </p:pic>
    </p:spTree>
    <p:extLst>
      <p:ext uri="{BB962C8B-B14F-4D97-AF65-F5344CB8AC3E}">
        <p14:creationId xmlns:p14="http://schemas.microsoft.com/office/powerpoint/2010/main" val="2327151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dirty="0">
                <a:solidFill>
                  <a:srgbClr val="FF0000"/>
                </a:solidFill>
              </a:rPr>
              <a:t>Factors affecting Drug Metabolism</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p:txBody>
          <a:bodyPr/>
          <a:lstStyle/>
          <a:p>
            <a:r>
              <a:rPr lang="en-IN" dirty="0">
                <a:solidFill>
                  <a:schemeClr val="tx1"/>
                </a:solidFill>
              </a:rPr>
              <a:t>Age and sex</a:t>
            </a:r>
          </a:p>
          <a:p>
            <a:r>
              <a:rPr lang="en-IN" dirty="0">
                <a:solidFill>
                  <a:schemeClr val="tx1"/>
                </a:solidFill>
              </a:rPr>
              <a:t>Genetic determinants</a:t>
            </a:r>
          </a:p>
          <a:p>
            <a:r>
              <a:rPr lang="en-IN" dirty="0">
                <a:solidFill>
                  <a:schemeClr val="tx1"/>
                </a:solidFill>
              </a:rPr>
              <a:t>Nutritional status</a:t>
            </a:r>
          </a:p>
          <a:p>
            <a:r>
              <a:rPr lang="en-IN" dirty="0">
                <a:solidFill>
                  <a:schemeClr val="tx1"/>
                </a:solidFill>
              </a:rPr>
              <a:t>Hypothermia</a:t>
            </a:r>
          </a:p>
          <a:p>
            <a:r>
              <a:rPr lang="en-IN" dirty="0">
                <a:solidFill>
                  <a:schemeClr val="tx1"/>
                </a:solidFill>
              </a:rPr>
              <a:t>Route and duration of administration </a:t>
            </a:r>
          </a:p>
          <a:p>
            <a:r>
              <a:rPr lang="en-IN" dirty="0">
                <a:solidFill>
                  <a:schemeClr val="tx1"/>
                </a:solidFill>
              </a:rPr>
              <a:t>Environmental determinants</a:t>
            </a:r>
          </a:p>
          <a:p>
            <a:r>
              <a:rPr lang="en-IN" dirty="0">
                <a:solidFill>
                  <a:schemeClr val="tx1"/>
                </a:solidFill>
              </a:rPr>
              <a:t>Simultaneous administration of other drugs</a:t>
            </a:r>
          </a:p>
          <a:p>
            <a:r>
              <a:rPr lang="en-IN" dirty="0">
                <a:solidFill>
                  <a:schemeClr val="tx1"/>
                </a:solidFill>
              </a:rPr>
              <a:t>Presence of disease- hepatic/ renal damage</a:t>
            </a:r>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134846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933B-6052-498E-A169-B73F48133AE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FDE848E-8740-4404-9978-60DFCE60E087}"/>
              </a:ext>
            </a:extLst>
          </p:cNvPr>
          <p:cNvSpPr>
            <a:spLocks noGrp="1"/>
          </p:cNvSpPr>
          <p:nvPr>
            <p:ph idx="1"/>
          </p:nvPr>
        </p:nvSpPr>
        <p:spPr>
          <a:xfrm>
            <a:off x="1154954" y="2011680"/>
            <a:ext cx="9789711" cy="4642338"/>
          </a:xfrm>
        </p:spPr>
        <p:txBody>
          <a:bodyPr/>
          <a:lstStyle/>
          <a:p>
            <a:endParaRPr lang="en-IN" sz="2400" b="1" u="sng" dirty="0"/>
          </a:p>
          <a:p>
            <a:r>
              <a:rPr lang="en-IN" sz="2400" b="1" u="sng" dirty="0"/>
              <a:t>Medical </a:t>
            </a:r>
            <a:r>
              <a:rPr lang="en-IN" sz="2400" b="1" u="sng" dirty="0" err="1"/>
              <a:t>pharancology</a:t>
            </a:r>
            <a:r>
              <a:rPr lang="en-IN" sz="2400" b="1" u="sng" dirty="0"/>
              <a:t> :  </a:t>
            </a:r>
            <a:r>
              <a:rPr lang="en-IN" sz="2400" b="1" dirty="0"/>
              <a:t> Branch of pharmacology deals with the use of drugs in human body for diagnosis, prevention, suppression and treatment of the diseases. </a:t>
            </a:r>
          </a:p>
          <a:p>
            <a:endParaRPr lang="en-IN" sz="2400" b="1" dirty="0"/>
          </a:p>
          <a:p>
            <a:r>
              <a:rPr lang="en-IN" sz="2400" b="1" u="sng" dirty="0"/>
              <a:t>Clinical </a:t>
            </a:r>
            <a:r>
              <a:rPr lang="en-IN" sz="2400" b="1" u="sng" dirty="0" err="1"/>
              <a:t>Pharamcology</a:t>
            </a:r>
            <a:r>
              <a:rPr lang="en-IN" sz="2400" b="1" u="sng" dirty="0"/>
              <a:t>:  </a:t>
            </a:r>
            <a:r>
              <a:rPr lang="en-IN" sz="2400" b="1" dirty="0"/>
              <a:t>deals with the scientific study of drugs (Pharmacodynamics &amp; Pharmacokinetics) in the patients also in the healthy persons for the safe &amp; effective use of drugs (Therapy). </a:t>
            </a:r>
            <a:endParaRPr lang="en-IN" b="1" dirty="0"/>
          </a:p>
        </p:txBody>
      </p:sp>
      <p:pic>
        <p:nvPicPr>
          <p:cNvPr id="4" name="Picture 2" descr="C:\Users\hp\Desktop\IMG-20200219-WA0019.jpg">
            <a:extLst>
              <a:ext uri="{FF2B5EF4-FFF2-40B4-BE49-F238E27FC236}">
                <a16:creationId xmlns:a16="http://schemas.microsoft.com/office/drawing/2014/main" id="{5F696FC9-A4D2-4AC0-870C-82A8FF8F2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11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US" sz="4400" dirty="0">
                <a:solidFill>
                  <a:srgbClr val="FF0000"/>
                </a:solidFill>
                <a:latin typeface="Times New Roman" pitchFamily="18" charset="0"/>
                <a:cs typeface="Times New Roman" pitchFamily="18" charset="0"/>
              </a:rPr>
              <a:t>Excretion</a:t>
            </a:r>
            <a:r>
              <a:rPr lang="en-US" sz="4400" dirty="0">
                <a:solidFill>
                  <a:srgbClr val="FF0000"/>
                </a:solidFill>
              </a:rPr>
              <a:t> </a:t>
            </a:r>
            <a:endParaRPr lang="en-IN" sz="4400" dirty="0">
              <a:solidFill>
                <a:srgbClr val="FF0000"/>
              </a:solidFill>
            </a:endParaRP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2603500"/>
            <a:ext cx="10012718" cy="4254500"/>
          </a:xfrm>
        </p:spPr>
        <p:txBody>
          <a:bodyPr>
            <a:normAutofit fontScale="92500" lnSpcReduction="10000"/>
          </a:bodyPr>
          <a:lstStyle/>
          <a:p>
            <a:r>
              <a:rPr lang="en-US" sz="2000" dirty="0">
                <a:latin typeface="Times New Roman" pitchFamily="18" charset="0"/>
                <a:cs typeface="Times New Roman" pitchFamily="18" charset="0"/>
              </a:rPr>
              <a:t>Process where drugs and /or their metabolite irreversibly transferred from internal to external environment.</a:t>
            </a:r>
          </a:p>
          <a:p>
            <a:r>
              <a:rPr lang="en-US" sz="2000" dirty="0">
                <a:latin typeface="Times New Roman" pitchFamily="18" charset="0"/>
                <a:cs typeface="Times New Roman" pitchFamily="18" charset="0"/>
              </a:rPr>
              <a:t>Principal organ </a:t>
            </a:r>
            <a:r>
              <a:rPr lang="en-US" sz="2000" dirty="0">
                <a:solidFill>
                  <a:srgbClr val="C00000"/>
                </a:solidFill>
                <a:latin typeface="Times New Roman" pitchFamily="18" charset="0"/>
                <a:cs typeface="Times New Roman" pitchFamily="18" charset="0"/>
              </a:rPr>
              <a:t>KIDNEY</a:t>
            </a:r>
            <a:r>
              <a:rPr lang="en-US" sz="2000" dirty="0">
                <a:latin typeface="Times New Roman" pitchFamily="18" charset="0"/>
                <a:cs typeface="Times New Roman" pitchFamily="18" charset="0"/>
              </a:rPr>
              <a:t> (renal excretion), other Non-renal excretion.</a:t>
            </a:r>
          </a:p>
          <a:p>
            <a:r>
              <a:rPr lang="en-US" sz="2000" dirty="0">
                <a:latin typeface="Times New Roman" pitchFamily="18" charset="0"/>
                <a:cs typeface="Times New Roman" pitchFamily="18" charset="0"/>
              </a:rPr>
              <a:t>Agents excreted in urine:- water soluble, non volatile, small molecular size.</a:t>
            </a:r>
          </a:p>
          <a:p>
            <a:r>
              <a:rPr lang="en-US" sz="2000" dirty="0">
                <a:latin typeface="Times New Roman" pitchFamily="18" charset="0"/>
                <a:cs typeface="Times New Roman" pitchFamily="18" charset="0"/>
              </a:rPr>
              <a:t>Functional unit of kidney – </a:t>
            </a:r>
            <a:r>
              <a:rPr lang="en-US" sz="2000" dirty="0">
                <a:solidFill>
                  <a:srgbClr val="C00000"/>
                </a:solidFill>
                <a:latin typeface="Times New Roman" pitchFamily="18" charset="0"/>
                <a:cs typeface="Times New Roman" pitchFamily="18" charset="0"/>
              </a:rPr>
              <a:t>Nephron</a:t>
            </a:r>
            <a:r>
              <a:rPr lang="en-US" sz="2000" dirty="0">
                <a:latin typeface="Times New Roman" pitchFamily="18" charset="0"/>
                <a:cs typeface="Times New Roman" pitchFamily="18" charset="0"/>
              </a:rPr>
              <a:t> </a:t>
            </a:r>
          </a:p>
          <a:p>
            <a:pPr>
              <a:buNone/>
            </a:pPr>
            <a:r>
              <a:rPr lang="en-US" sz="3200" dirty="0">
                <a:latin typeface="Times New Roman" pitchFamily="18" charset="0"/>
                <a:cs typeface="Times New Roman" pitchFamily="18" charset="0"/>
              </a:rPr>
              <a:t>Process</a:t>
            </a:r>
          </a:p>
          <a:p>
            <a:r>
              <a:rPr lang="en-US" sz="2000" dirty="0">
                <a:latin typeface="Times New Roman" pitchFamily="18" charset="0"/>
                <a:cs typeface="Times New Roman" pitchFamily="18" charset="0"/>
              </a:rPr>
              <a:t>Glomerular filtration</a:t>
            </a:r>
          </a:p>
          <a:p>
            <a:r>
              <a:rPr lang="en-US" sz="2000" dirty="0">
                <a:latin typeface="Times New Roman" pitchFamily="18" charset="0"/>
                <a:cs typeface="Times New Roman" pitchFamily="18" charset="0"/>
              </a:rPr>
              <a:t>Active tubular secretion</a:t>
            </a:r>
          </a:p>
          <a:p>
            <a:r>
              <a:rPr lang="en-US" sz="2000" dirty="0">
                <a:latin typeface="Times New Roman" pitchFamily="18" charset="0"/>
                <a:cs typeface="Times New Roman" pitchFamily="18" charset="0"/>
              </a:rPr>
              <a:t>Active / passive tubular reabsorption</a:t>
            </a:r>
          </a:p>
          <a:p>
            <a:endParaRPr lang="en-US" sz="2000" dirty="0">
              <a:latin typeface="Times New Roman" pitchFamily="18" charset="0"/>
              <a:cs typeface="Times New Roman" pitchFamily="18" charset="0"/>
            </a:endParaRPr>
          </a:p>
          <a:p>
            <a:pPr>
              <a:buNone/>
            </a:pPr>
            <a:r>
              <a:rPr lang="en-US" sz="2000" dirty="0">
                <a:solidFill>
                  <a:srgbClr val="C00000"/>
                </a:solidFill>
                <a:latin typeface="Times New Roman" pitchFamily="18" charset="0"/>
                <a:cs typeface="Times New Roman" pitchFamily="18" charset="0"/>
              </a:rPr>
              <a:t>    Rate of excretion = rate of filtration + rate of secretion –  rate of reabsorption</a:t>
            </a:r>
            <a:endParaRPr lang="en-IN" sz="2000"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3764715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dirty="0">
                <a:solidFill>
                  <a:srgbClr val="FFC000"/>
                </a:solidFill>
              </a:rPr>
              <a:t>Glomerular filtration</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2603500"/>
            <a:ext cx="8825659" cy="3827280"/>
          </a:xfrm>
        </p:spPr>
        <p:txBody>
          <a:bodyPr>
            <a:normAutofit/>
          </a:bodyPr>
          <a:lstStyle/>
          <a:p>
            <a:r>
              <a:rPr lang="en-IN" sz="2000" dirty="0">
                <a:latin typeface="Times New Roman" panose="02020603050405020304" pitchFamily="18" charset="0"/>
                <a:cs typeface="Times New Roman" panose="02020603050405020304" pitchFamily="18" charset="0"/>
              </a:rPr>
              <a:t>Non-selective, unidirectional process.</a:t>
            </a:r>
          </a:p>
          <a:p>
            <a:r>
              <a:rPr lang="en-IN" sz="2000" dirty="0">
                <a:latin typeface="Times New Roman" panose="02020603050405020304" pitchFamily="18" charset="0"/>
                <a:cs typeface="Times New Roman" panose="02020603050405020304" pitchFamily="18" charset="0"/>
              </a:rPr>
              <a:t>Ionized, unionized, unbound drugs filtered.</a:t>
            </a:r>
          </a:p>
          <a:p>
            <a:r>
              <a:rPr lang="en-IN" sz="2000" dirty="0">
                <a:latin typeface="Times New Roman" panose="02020603050405020304" pitchFamily="18" charset="0"/>
                <a:cs typeface="Times New Roman" panose="02020603050405020304" pitchFamily="18" charset="0"/>
              </a:rPr>
              <a:t>Driving force- hydrostatic pressure of blood flowing in capillaries.</a:t>
            </a:r>
          </a:p>
          <a:p>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Glomerular filtration rate: Out of 25%/ 1.2lt of cardiac output, blood/min goes to kidney – only 10% </a:t>
            </a:r>
            <a:r>
              <a:rPr lang="en-IN" sz="2000" dirty="0" err="1">
                <a:latin typeface="Times New Roman" panose="02020603050405020304" pitchFamily="18" charset="0"/>
                <a:cs typeface="Times New Roman" panose="02020603050405020304" pitchFamily="18" charset="0"/>
              </a:rPr>
              <a:t>i.e</a:t>
            </a:r>
            <a:r>
              <a:rPr lang="en-IN" sz="2000" dirty="0">
                <a:latin typeface="Times New Roman" panose="02020603050405020304" pitchFamily="18" charset="0"/>
                <a:cs typeface="Times New Roman" panose="02020603050405020304" pitchFamily="18" charset="0"/>
              </a:rPr>
              <a:t> 90  to 120ml/min filtered through </a:t>
            </a:r>
            <a:r>
              <a:rPr lang="en-IN" sz="2000" dirty="0" err="1">
                <a:latin typeface="Times New Roman" panose="02020603050405020304" pitchFamily="18" charset="0"/>
                <a:cs typeface="Times New Roman" panose="02020603050405020304" pitchFamily="18" charset="0"/>
              </a:rPr>
              <a:t>glomerulli</a:t>
            </a:r>
            <a:r>
              <a:rPr lang="en-IN" sz="2000" dirty="0">
                <a:latin typeface="Times New Roman" panose="02020603050405020304" pitchFamily="18" charset="0"/>
                <a:cs typeface="Times New Roman" panose="02020603050405020304" pitchFamily="18" charset="0"/>
              </a:rPr>
              <a:t> – GFR </a:t>
            </a:r>
          </a:p>
          <a:p>
            <a:pPr marL="0" indent="0">
              <a:buNone/>
            </a:pPr>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Determined by agents excreted exclusively by filtration, neither secreted nor reabsorbed – </a:t>
            </a:r>
            <a:r>
              <a:rPr lang="en-IN" sz="2000" dirty="0" err="1">
                <a:solidFill>
                  <a:srgbClr val="FF0000"/>
                </a:solidFill>
                <a:latin typeface="Times New Roman" panose="02020603050405020304" pitchFamily="18" charset="0"/>
                <a:cs typeface="Times New Roman" panose="02020603050405020304" pitchFamily="18" charset="0"/>
              </a:rPr>
              <a:t>Inuline</a:t>
            </a:r>
            <a:r>
              <a:rPr lang="en-IN" sz="2000" dirty="0">
                <a:solidFill>
                  <a:srgbClr val="FF0000"/>
                </a:solidFill>
                <a:latin typeface="Times New Roman" panose="02020603050405020304" pitchFamily="18" charset="0"/>
                <a:cs typeface="Times New Roman" panose="02020603050405020304" pitchFamily="18" charset="0"/>
              </a:rPr>
              <a:t>, Creatinine.</a:t>
            </a:r>
          </a:p>
          <a:p>
            <a:endParaRPr lang="en-IN"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1581676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233534"/>
            <a:ext cx="8761413" cy="734518"/>
          </a:xfrm>
        </p:spPr>
        <p:txBody>
          <a:bodyPr/>
          <a:lstStyle/>
          <a:p>
            <a:r>
              <a:rPr lang="en-IN" dirty="0">
                <a:solidFill>
                  <a:srgbClr val="FF0000"/>
                </a:solidFill>
                <a:latin typeface="Times New Roman" panose="02020603050405020304" pitchFamily="18" charset="0"/>
                <a:cs typeface="Times New Roman" panose="02020603050405020304" pitchFamily="18" charset="0"/>
              </a:rPr>
              <a:t>Active tubular secretion</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3267856"/>
            <a:ext cx="9533033" cy="2833141"/>
          </a:xfrm>
        </p:spPr>
        <p:txBody>
          <a:bodyPr>
            <a:normAutofit/>
          </a:bodyPr>
          <a:lstStyle/>
          <a:p>
            <a:r>
              <a:rPr lang="en-IN" sz="2800" dirty="0">
                <a:latin typeface="Times New Roman" panose="02020603050405020304" pitchFamily="18" charset="0"/>
                <a:cs typeface="Times New Roman" panose="02020603050405020304" pitchFamily="18" charset="0"/>
              </a:rPr>
              <a:t>Many weak acids and weak bases are actively secreted by proximal tubules by carrier mediated systems involving transporters such as </a:t>
            </a:r>
            <a:r>
              <a:rPr lang="en-IN" sz="2800" b="1" dirty="0">
                <a:latin typeface="Times New Roman" panose="02020603050405020304" pitchFamily="18" charset="0"/>
                <a:cs typeface="Times New Roman" panose="02020603050405020304" pitchFamily="18" charset="0"/>
              </a:rPr>
              <a:t>p-glycoprotein</a:t>
            </a:r>
            <a:r>
              <a:rPr lang="en-IN" sz="2800" dirty="0">
                <a:latin typeface="Times New Roman" panose="02020603050405020304" pitchFamily="18" charset="0"/>
                <a:cs typeface="Times New Roman" panose="02020603050405020304" pitchFamily="18" charset="0"/>
              </a:rPr>
              <a:t> and </a:t>
            </a:r>
            <a:r>
              <a:rPr lang="en-IN" sz="2800" b="1" dirty="0">
                <a:latin typeface="Times New Roman" panose="02020603050405020304" pitchFamily="18" charset="0"/>
                <a:cs typeface="Times New Roman" panose="02020603050405020304" pitchFamily="18" charset="0"/>
              </a:rPr>
              <a:t>multidrug-resistance associated protein type 2. </a:t>
            </a:r>
            <a:r>
              <a:rPr lang="en-IN" sz="2800" dirty="0">
                <a:latin typeface="Times New Roman" panose="02020603050405020304" pitchFamily="18" charset="0"/>
                <a:cs typeface="Times New Roman" panose="02020603050405020304" pitchFamily="18" charset="0"/>
              </a:rPr>
              <a:t>These transporters are also responsible for excretion of conjugated metabolites of drugs. </a:t>
            </a:r>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2053706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US" dirty="0">
                <a:solidFill>
                  <a:srgbClr val="FF0000"/>
                </a:solidFill>
                <a:latin typeface="Times New Roman" pitchFamily="18" charset="0"/>
                <a:cs typeface="Times New Roman" pitchFamily="18" charset="0"/>
              </a:rPr>
              <a:t>Tubular Reabsorption</a:t>
            </a:r>
            <a:endParaRPr lang="en-IN" dirty="0">
              <a:solidFill>
                <a:srgbClr val="FF0000"/>
              </a:solidFill>
            </a:endParaRP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704538" y="2603500"/>
            <a:ext cx="11032760" cy="4254500"/>
          </a:xfrm>
        </p:spPr>
        <p:txBody>
          <a:bodyPr>
            <a:normAutofit fontScale="92500" lnSpcReduction="20000"/>
          </a:bodyPr>
          <a:lstStyle/>
          <a:p>
            <a:r>
              <a:rPr lang="en-US" dirty="0">
                <a:latin typeface="Times New Roman" pitchFamily="18" charset="0"/>
                <a:cs typeface="Times New Roman" pitchFamily="18" charset="0"/>
              </a:rPr>
              <a:t>Occurs after glomerular filtration along renal tubules.</a:t>
            </a:r>
          </a:p>
          <a:p>
            <a:r>
              <a:rPr lang="en-US" dirty="0">
                <a:latin typeface="Times New Roman" pitchFamily="18" charset="0"/>
                <a:cs typeface="Times New Roman" pitchFamily="18" charset="0"/>
              </a:rPr>
              <a:t>Reabsorption indicated when excretion rate value &lt; GFR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glucose</a:t>
            </a:r>
          </a:p>
          <a:p>
            <a:r>
              <a:rPr lang="en-US" dirty="0">
                <a:latin typeface="Times New Roman" pitchFamily="18" charset="0"/>
                <a:cs typeface="Times New Roman" pitchFamily="18" charset="0"/>
              </a:rPr>
              <a:t>Reabsorption result in increase in half life.</a:t>
            </a:r>
          </a:p>
          <a:p>
            <a:pPr marL="514350" indent="-514350">
              <a:buFont typeface="+mj-lt"/>
              <a:buAutoNum type="arabicPeriod"/>
            </a:pPr>
            <a:endParaRPr lang="en-US" dirty="0">
              <a:latin typeface="Times New Roman" pitchFamily="18" charset="0"/>
              <a:cs typeface="Times New Roman" pitchFamily="18" charset="0"/>
            </a:endParaRPr>
          </a:p>
          <a:p>
            <a:pPr marL="514350" indent="-514350">
              <a:buFont typeface="+mj-lt"/>
              <a:buAutoNum type="arabicPeriod"/>
            </a:pPr>
            <a:r>
              <a:rPr lang="en-US" sz="2000" b="1" u="sng" dirty="0">
                <a:latin typeface="Times New Roman" pitchFamily="18" charset="0"/>
                <a:cs typeface="Times New Roman" pitchFamily="18" charset="0"/>
              </a:rPr>
              <a:t>Active tubular reabsorption</a:t>
            </a:r>
            <a:r>
              <a:rPr lang="en-US" sz="2000" dirty="0">
                <a:latin typeface="Times New Roman" pitchFamily="18" charset="0"/>
                <a:cs typeface="Times New Roman" pitchFamily="18" charset="0"/>
              </a:rPr>
              <a:t>:</a:t>
            </a:r>
          </a:p>
          <a:p>
            <a:pPr>
              <a:buNone/>
            </a:pPr>
            <a:r>
              <a:rPr lang="en-US" sz="2000" dirty="0">
                <a:latin typeface="Times New Roman" pitchFamily="18" charset="0"/>
                <a:cs typeface="Times New Roman" pitchFamily="18" charset="0"/>
              </a:rPr>
              <a:t>  Commonly seen in endogenous substance/ nutrients need to be conserved. </a:t>
            </a:r>
            <a:r>
              <a:rPr lang="en-US" sz="2000" dirty="0" err="1">
                <a:latin typeface="Times New Roman" pitchFamily="18" charset="0"/>
                <a:cs typeface="Times New Roman" pitchFamily="18" charset="0"/>
              </a:rPr>
              <a:t>Eg</a:t>
            </a:r>
            <a:r>
              <a:rPr lang="en-US" sz="2000" dirty="0">
                <a:latin typeface="Times New Roman" pitchFamily="18" charset="0"/>
                <a:cs typeface="Times New Roman" pitchFamily="18" charset="0"/>
              </a:rPr>
              <a:t>- electrolytes, glucose, </a:t>
            </a:r>
            <a:r>
              <a:rPr lang="en-US" sz="2000" dirty="0" err="1">
                <a:latin typeface="Times New Roman" pitchFamily="18" charset="0"/>
                <a:cs typeface="Times New Roman" pitchFamily="18" charset="0"/>
              </a:rPr>
              <a:t>vitamines</a:t>
            </a:r>
            <a:r>
              <a:rPr lang="en-US" sz="2000" dirty="0">
                <a:latin typeface="Times New Roman" pitchFamily="18" charset="0"/>
                <a:cs typeface="Times New Roman" pitchFamily="18" charset="0"/>
              </a:rPr>
              <a:t>, amino acids.</a:t>
            </a:r>
          </a:p>
          <a:p>
            <a:pPr marL="514350" indent="-514350">
              <a:buFont typeface="+mj-lt"/>
              <a:buAutoNum type="arabicPeriod" startAt="2"/>
            </a:pPr>
            <a:endParaRPr lang="en-US" sz="2000" b="1" u="sng" dirty="0">
              <a:latin typeface="Times New Roman" pitchFamily="18" charset="0"/>
              <a:cs typeface="Times New Roman" pitchFamily="18" charset="0"/>
            </a:endParaRPr>
          </a:p>
          <a:p>
            <a:pPr marL="514350" indent="-514350">
              <a:buFont typeface="+mj-lt"/>
              <a:buAutoNum type="arabicPeriod" startAt="2"/>
            </a:pPr>
            <a:r>
              <a:rPr lang="en-US" sz="2000" b="1" u="sng" dirty="0">
                <a:latin typeface="Times New Roman" pitchFamily="18" charset="0"/>
                <a:cs typeface="Times New Roman" pitchFamily="18" charset="0"/>
              </a:rPr>
              <a:t>Passive tubular reabsorption</a:t>
            </a:r>
          </a:p>
          <a:p>
            <a:pPr marL="514350" indent="-514350">
              <a:buNone/>
            </a:pPr>
            <a:r>
              <a:rPr lang="en-US" sz="2000" dirty="0">
                <a:latin typeface="Times New Roman" pitchFamily="18" charset="0"/>
                <a:cs typeface="Times New Roman" pitchFamily="18" charset="0"/>
              </a:rPr>
              <a:t>  Large no. of exogenous substances, drugs.</a:t>
            </a:r>
          </a:p>
          <a:p>
            <a:pPr marL="514350" indent="-514350">
              <a:buNone/>
            </a:pPr>
            <a:r>
              <a:rPr lang="en-US" sz="2000" dirty="0">
                <a:latin typeface="Times New Roman" pitchFamily="18" charset="0"/>
                <a:cs typeface="Times New Roman" pitchFamily="18" charset="0"/>
              </a:rPr>
              <a:t>  Driving force – concentration gradient – reabsorption of water along with Na ions.</a:t>
            </a:r>
          </a:p>
          <a:p>
            <a:pPr marL="514350" indent="-514350">
              <a:buNone/>
            </a:pPr>
            <a:r>
              <a:rPr lang="en-US" dirty="0">
                <a:latin typeface="Times New Roman" pitchFamily="18" charset="0"/>
                <a:cs typeface="Times New Roman" pitchFamily="18" charset="0"/>
              </a:rPr>
              <a:t>  Lipophilic substances extensively reabsorbed</a:t>
            </a:r>
            <a:endParaRPr lang="en-IN" sz="2000"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952746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824459" y="2428407"/>
            <a:ext cx="9938479" cy="4212235"/>
          </a:xfrm>
        </p:spPr>
        <p:txBody>
          <a:bodyPr/>
          <a:lstStyle/>
          <a:p>
            <a:pPr>
              <a:buNone/>
            </a:pPr>
            <a:r>
              <a:rPr lang="en-US" sz="2800" dirty="0">
                <a:solidFill>
                  <a:srgbClr val="C00000"/>
                </a:solidFill>
                <a:latin typeface="Times New Roman" pitchFamily="18" charset="0"/>
                <a:cs typeface="Times New Roman" pitchFamily="18" charset="0"/>
              </a:rPr>
              <a:t>Urine pH</a:t>
            </a:r>
            <a:r>
              <a:rPr lang="en-US" sz="2800" dirty="0">
                <a:latin typeface="Times New Roman" pitchFamily="18" charset="0"/>
                <a:cs typeface="Times New Roman" pitchFamily="18" charset="0"/>
              </a:rPr>
              <a:t>:  Changing  pH of urine via chemicals, inhibit/enhance tubular reabsorption, enhance renal clearance during toxicity.</a:t>
            </a:r>
          </a:p>
          <a:p>
            <a:pPr>
              <a:buNone/>
            </a:pPr>
            <a:r>
              <a:rPr lang="en-US" sz="2800" dirty="0">
                <a:latin typeface="Times New Roman" pitchFamily="18" charset="0"/>
                <a:cs typeface="Times New Roman" pitchFamily="18" charset="0"/>
              </a:rPr>
              <a:t>pH varies between 4.5 – 7.5 slightly acidic favors excretion of basic drugs.</a:t>
            </a:r>
          </a:p>
          <a:p>
            <a:pPr>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Weak acid drugs – unionized in acidic urine – reabsorbed.</a:t>
            </a:r>
          </a:p>
          <a:p>
            <a:r>
              <a:rPr lang="en-US" sz="2800" dirty="0">
                <a:latin typeface="Times New Roman" pitchFamily="18" charset="0"/>
                <a:cs typeface="Times New Roman" pitchFamily="18" charset="0"/>
              </a:rPr>
              <a:t>Weak basic drugs – unionized in basic urine – reabsorbed.</a:t>
            </a:r>
          </a:p>
          <a:p>
            <a:pPr>
              <a:buNone/>
            </a:pPr>
            <a:r>
              <a:rPr lang="en-US" sz="2800" dirty="0">
                <a:solidFill>
                  <a:srgbClr val="C00000"/>
                </a:solidFill>
                <a:latin typeface="Times New Roman" pitchFamily="18" charset="0"/>
                <a:cs typeface="Times New Roman" pitchFamily="18" charset="0"/>
              </a:rPr>
              <a:t>Most of the acidic drugs will be reabsorbed in body.</a:t>
            </a:r>
          </a:p>
          <a:p>
            <a:endParaRPr lang="en-IN"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1398104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pic>
        <p:nvPicPr>
          <p:cNvPr id="4" name="Picture 3">
            <a:extLst>
              <a:ext uri="{FF2B5EF4-FFF2-40B4-BE49-F238E27FC236}">
                <a16:creationId xmlns:a16="http://schemas.microsoft.com/office/drawing/2014/main" id="{5999FEE6-6F32-4E82-9B1D-54DCF8B7A4C2}"/>
              </a:ext>
            </a:extLst>
          </p:cNvPr>
          <p:cNvPicPr>
            <a:picLocks noChangeAspect="1"/>
          </p:cNvPicPr>
          <p:nvPr/>
        </p:nvPicPr>
        <p:blipFill>
          <a:blip r:embed="rId3"/>
          <a:stretch>
            <a:fillRect/>
          </a:stretch>
        </p:blipFill>
        <p:spPr>
          <a:xfrm>
            <a:off x="404734" y="1733758"/>
            <a:ext cx="10658008" cy="4827463"/>
          </a:xfrm>
          <a:prstGeom prst="rect">
            <a:avLst/>
          </a:prstGeom>
        </p:spPr>
      </p:pic>
    </p:spTree>
    <p:extLst>
      <p:ext uri="{BB962C8B-B14F-4D97-AF65-F5344CB8AC3E}">
        <p14:creationId xmlns:p14="http://schemas.microsoft.com/office/powerpoint/2010/main" val="2809221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US" b="1" u="sng" dirty="0">
                <a:solidFill>
                  <a:schemeClr val="tx1">
                    <a:lumMod val="65000"/>
                    <a:lumOff val="35000"/>
                  </a:schemeClr>
                </a:solidFill>
                <a:latin typeface="Times New Roman" pitchFamily="18" charset="0"/>
                <a:cs typeface="Times New Roman" pitchFamily="18" charset="0"/>
              </a:rPr>
              <a:t>Clearance</a:t>
            </a:r>
            <a:endParaRPr lang="en-IN" b="1" u="sng" dirty="0">
              <a:solidFill>
                <a:schemeClr val="tx1">
                  <a:lumMod val="65000"/>
                  <a:lumOff val="35000"/>
                </a:schemeClr>
              </a:solidFill>
            </a:endParaRP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p:txBody>
          <a:bodyPr/>
          <a:lstStyle/>
          <a:p>
            <a:r>
              <a:rPr lang="en-US" sz="2000" dirty="0">
                <a:latin typeface="Times New Roman" pitchFamily="18" charset="0"/>
                <a:cs typeface="Times New Roman" pitchFamily="18" charset="0"/>
              </a:rPr>
              <a:t>Hypothetical volume of body fluids containing drug from which drug removed/cleared completely in specific period of time. </a:t>
            </a:r>
          </a:p>
          <a:p>
            <a:r>
              <a:rPr lang="en-US" sz="2000" dirty="0">
                <a:latin typeface="Times New Roman" pitchFamily="18" charset="0"/>
                <a:cs typeface="Times New Roman" pitchFamily="18" charset="0"/>
              </a:rPr>
              <a:t>Expressed in ml/min</a:t>
            </a:r>
          </a:p>
          <a:p>
            <a:r>
              <a:rPr lang="en-US" sz="2000" dirty="0">
                <a:latin typeface="Times New Roman" pitchFamily="18" charset="0"/>
                <a:cs typeface="Times New Roman" pitchFamily="18" charset="0"/>
              </a:rPr>
              <a:t>Constant for any given plasma drug concentration.</a:t>
            </a:r>
          </a:p>
          <a:p>
            <a:pPr>
              <a:buNone/>
            </a:pPr>
            <a:r>
              <a:rPr lang="en-US" sz="2000" dirty="0">
                <a:latin typeface="Times New Roman" pitchFamily="18" charset="0"/>
                <a:cs typeface="Times New Roman" pitchFamily="18" charset="0"/>
              </a:rPr>
              <a:t>     </a:t>
            </a:r>
          </a:p>
          <a:p>
            <a:pPr>
              <a:buNone/>
            </a:pPr>
            <a:r>
              <a:rPr lang="en-US" sz="2000" dirty="0">
                <a:latin typeface="Times New Roman" pitchFamily="18" charset="0"/>
                <a:cs typeface="Times New Roman" pitchFamily="18" charset="0"/>
              </a:rPr>
              <a:t>    Clearance (Cl) = Elimination rate</a:t>
            </a:r>
          </a:p>
          <a:p>
            <a:pPr>
              <a:buNone/>
            </a:pPr>
            <a:r>
              <a:rPr lang="en-US" sz="2000" dirty="0">
                <a:latin typeface="Times New Roman" pitchFamily="18" charset="0"/>
                <a:cs typeface="Times New Roman" pitchFamily="18" charset="0"/>
              </a:rPr>
              <a:t>                                Plasma drug concentration</a:t>
            </a:r>
          </a:p>
          <a:p>
            <a:endParaRPr lang="en-IN" dirty="0"/>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cxnSp>
        <p:nvCxnSpPr>
          <p:cNvPr id="5" name="Straight Connector 4">
            <a:extLst>
              <a:ext uri="{FF2B5EF4-FFF2-40B4-BE49-F238E27FC236}">
                <a16:creationId xmlns:a16="http://schemas.microsoft.com/office/drawing/2014/main" id="{9EBDD622-CF7D-471C-970E-60F5CBF5FE0F}"/>
              </a:ext>
            </a:extLst>
          </p:cNvPr>
          <p:cNvCxnSpPr/>
          <p:nvPr/>
        </p:nvCxnSpPr>
        <p:spPr>
          <a:xfrm>
            <a:off x="3222885" y="5064283"/>
            <a:ext cx="2623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919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sz="3200" dirty="0">
                <a:solidFill>
                  <a:schemeClr val="tx1">
                    <a:lumMod val="65000"/>
                    <a:lumOff val="35000"/>
                  </a:schemeClr>
                </a:solidFill>
                <a:latin typeface="Times New Roman" panose="02020603050405020304" pitchFamily="18" charset="0"/>
                <a:cs typeface="Times New Roman" panose="02020603050405020304" pitchFamily="18" charset="0"/>
              </a:rPr>
              <a:t>First order kinetics </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p:txBody>
          <a:bodyPr>
            <a:normAutofit/>
          </a:bodyPr>
          <a:lstStyle/>
          <a:p>
            <a:r>
              <a:rPr lang="en-IN" dirty="0">
                <a:latin typeface="Times New Roman" panose="02020603050405020304" pitchFamily="18" charset="0"/>
                <a:cs typeface="Times New Roman" panose="02020603050405020304" pitchFamily="18" charset="0"/>
              </a:rPr>
              <a:t>The rate of elimination is directly proportional to the drug concentration, CL remains constant; or a constant fraction of the drug present in the body is eliminated in unit time.</a:t>
            </a:r>
          </a:p>
          <a:p>
            <a:r>
              <a:rPr lang="en-IN" dirty="0">
                <a:latin typeface="Times New Roman" panose="02020603050405020304" pitchFamily="18" charset="0"/>
                <a:cs typeface="Times New Roman" panose="02020603050405020304" pitchFamily="18" charset="0"/>
              </a:rPr>
              <a:t> This applies to majority of drugs which do not saturate the elimination processes (trans-porters, enzymes, blood flow, etc.) over the therapeutic concentration range. However, the dose is high enough, elimination pathways of all drugs will get saturated.</a:t>
            </a:r>
          </a:p>
          <a:p>
            <a:pPr marL="0" indent="0">
              <a:buNone/>
            </a:pPr>
            <a:r>
              <a:rPr lang="en-IN" b="1" dirty="0">
                <a:latin typeface="Times New Roman" panose="02020603050405020304" pitchFamily="18" charset="0"/>
                <a:cs typeface="Times New Roman" panose="02020603050405020304" pitchFamily="18" charset="0"/>
              </a:rPr>
              <a:t>Zero order kinetics </a:t>
            </a:r>
          </a:p>
          <a:p>
            <a:r>
              <a:rPr lang="en-IN" dirty="0">
                <a:latin typeface="Times New Roman" panose="02020603050405020304" pitchFamily="18" charset="0"/>
                <a:cs typeface="Times New Roman" panose="02020603050405020304" pitchFamily="18" charset="0"/>
              </a:rPr>
              <a:t>The rate of elimination remains constant irrespective of drug concentration, CL decreases with increase in concentration; or a constant amount of the drug is eliminated in unit time, e.g. ethyl alcohol. This is also called capacity limited elimination or Michaelis-Menten elimination.</a:t>
            </a:r>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18333172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9DD9BB-0312-4DAF-9CC4-67A7E1B726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4127" y="2229853"/>
            <a:ext cx="7675515" cy="4443663"/>
          </a:xfrm>
        </p:spPr>
      </p:pic>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4"/>
          <a:stretch>
            <a:fillRect/>
          </a:stretch>
        </p:blipFill>
        <p:spPr>
          <a:xfrm>
            <a:off x="0" y="0"/>
            <a:ext cx="12192000" cy="1840992"/>
          </a:xfrm>
          <a:prstGeom prst="rect">
            <a:avLst/>
          </a:prstGeom>
        </p:spPr>
      </p:pic>
    </p:spTree>
    <p:extLst>
      <p:ext uri="{BB962C8B-B14F-4D97-AF65-F5344CB8AC3E}">
        <p14:creationId xmlns:p14="http://schemas.microsoft.com/office/powerpoint/2010/main" val="2991196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sz="3200" b="1" dirty="0">
                <a:solidFill>
                  <a:schemeClr val="tx1">
                    <a:lumMod val="65000"/>
                    <a:lumOff val="35000"/>
                  </a:schemeClr>
                </a:solidFill>
                <a:latin typeface="Times New Roman" panose="02020603050405020304" pitchFamily="18" charset="0"/>
                <a:cs typeface="Times New Roman" panose="02020603050405020304" pitchFamily="18" charset="0"/>
              </a:rPr>
              <a:t>Plasma half life</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2603500"/>
            <a:ext cx="10379320" cy="3416300"/>
          </a:xfrm>
        </p:spPr>
        <p:txBody>
          <a:bodyPr>
            <a:normAutofit/>
          </a:bodyPr>
          <a:lstStyle/>
          <a:p>
            <a:r>
              <a:rPr lang="en-IN" sz="2800" dirty="0">
                <a:solidFill>
                  <a:schemeClr val="tx1"/>
                </a:solidFill>
                <a:latin typeface="Times New Roman" panose="02020603050405020304" pitchFamily="18" charset="0"/>
                <a:cs typeface="Times New Roman" panose="02020603050405020304" pitchFamily="18" charset="0"/>
              </a:rPr>
              <a:t>“Time required for the concentration of a </a:t>
            </a:r>
            <a:r>
              <a:rPr lang="en-IN" sz="28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drug</a:t>
            </a:r>
            <a:r>
              <a:rPr lang="en-IN" sz="2800" dirty="0">
                <a:solidFill>
                  <a:schemeClr val="tx1"/>
                </a:solidFill>
                <a:latin typeface="Times New Roman" panose="02020603050405020304" pitchFamily="18" charset="0"/>
                <a:cs typeface="Times New Roman" panose="02020603050405020304" pitchFamily="18" charset="0"/>
              </a:rPr>
              <a:t> to fall to half of its initial concentration after reaching its peak.</a:t>
            </a:r>
          </a:p>
          <a:p>
            <a:r>
              <a:rPr lang="en-IN" sz="2800" dirty="0">
                <a:latin typeface="Times New Roman" panose="02020603050405020304" pitchFamily="18" charset="0"/>
                <a:cs typeface="Times New Roman" panose="02020603050405020304" pitchFamily="18" charset="0"/>
              </a:rPr>
              <a:t>Half life = 0.693 / k</a:t>
            </a:r>
          </a:p>
          <a:p>
            <a:pPr marL="0" indent="0">
              <a:buNone/>
            </a:pPr>
            <a:r>
              <a:rPr lang="en-IN" sz="2800" dirty="0">
                <a:latin typeface="Times New Roman" panose="02020603050405020304" pitchFamily="18" charset="0"/>
                <a:cs typeface="Times New Roman" panose="02020603050405020304" pitchFamily="18" charset="0"/>
              </a:rPr>
              <a:t>      where k = first order rate constant</a:t>
            </a:r>
          </a:p>
          <a:p>
            <a:pPr marL="0" indent="0">
              <a:buNone/>
            </a:pPr>
            <a:r>
              <a:rPr lang="en-IN" sz="2400" b="1" dirty="0">
                <a:latin typeface="Times New Roman" panose="02020603050405020304" pitchFamily="18" charset="0"/>
                <a:cs typeface="Times New Roman" panose="02020603050405020304" pitchFamily="18" charset="0"/>
              </a:rPr>
              <a:t>Example:</a:t>
            </a:r>
            <a:r>
              <a:rPr lang="en-IN" sz="2400" dirty="0">
                <a:latin typeface="Times New Roman" panose="02020603050405020304" pitchFamily="18" charset="0"/>
                <a:cs typeface="Times New Roman" panose="02020603050405020304" pitchFamily="18" charset="0"/>
              </a:rPr>
              <a:t> 40 mg drug is administered (I/V) and after 2hr, concentration becomes 20mg, i.e. reduced by 50% of its original value. So the half life of the drug is 2 hours</a:t>
            </a:r>
            <a:endParaRPr lang="en-IN" sz="3600" dirty="0">
              <a:latin typeface="Times New Roman" panose="02020603050405020304" pitchFamily="18" charset="0"/>
              <a:cs typeface="Times New Roman" panose="02020603050405020304" pitchFamily="18" charset="0"/>
            </a:endParaRPr>
          </a:p>
          <a:p>
            <a:endParaRPr lang="en-IN"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3"/>
          <a:stretch>
            <a:fillRect/>
          </a:stretch>
        </p:blipFill>
        <p:spPr>
          <a:xfrm>
            <a:off x="0" y="-107234"/>
            <a:ext cx="12192000" cy="1840992"/>
          </a:xfrm>
          <a:prstGeom prst="rect">
            <a:avLst/>
          </a:prstGeom>
        </p:spPr>
      </p:pic>
    </p:spTree>
    <p:extLst>
      <p:ext uri="{BB962C8B-B14F-4D97-AF65-F5344CB8AC3E}">
        <p14:creationId xmlns:p14="http://schemas.microsoft.com/office/powerpoint/2010/main" val="39013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65EC-2CC5-498C-80B8-9A8F4EC16962}"/>
              </a:ext>
            </a:extLst>
          </p:cNvPr>
          <p:cNvSpPr>
            <a:spLocks noGrp="1"/>
          </p:cNvSpPr>
          <p:nvPr>
            <p:ph type="title"/>
          </p:nvPr>
        </p:nvSpPr>
        <p:spPr/>
        <p:txBody>
          <a:bodyPr/>
          <a:lstStyle/>
          <a:p>
            <a:endParaRPr lang="en-IN"/>
          </a:p>
        </p:txBody>
      </p:sp>
      <p:pic>
        <p:nvPicPr>
          <p:cNvPr id="4" name="Picture 2" descr="C:\Users\hp\Desktop\IMG-20200219-WA0019.jpg">
            <a:extLst>
              <a:ext uri="{FF2B5EF4-FFF2-40B4-BE49-F238E27FC236}">
                <a16:creationId xmlns:a16="http://schemas.microsoft.com/office/drawing/2014/main" id="{35654D0F-EB80-4143-85D8-063242106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B7CB2058-955B-4EBC-AB28-81526C1FDF1E}"/>
              </a:ext>
            </a:extLst>
          </p:cNvPr>
          <p:cNvSpPr/>
          <p:nvPr/>
        </p:nvSpPr>
        <p:spPr>
          <a:xfrm>
            <a:off x="5373858" y="1723438"/>
            <a:ext cx="1434905" cy="69620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rPr>
              <a:t>DRUG</a:t>
            </a:r>
          </a:p>
        </p:txBody>
      </p:sp>
      <p:sp>
        <p:nvSpPr>
          <p:cNvPr id="7" name="Rectangle: Rounded Corners 6">
            <a:extLst>
              <a:ext uri="{FF2B5EF4-FFF2-40B4-BE49-F238E27FC236}">
                <a16:creationId xmlns:a16="http://schemas.microsoft.com/office/drawing/2014/main" id="{979920A4-8E38-410B-B9AB-3AB5BAB268D0}"/>
              </a:ext>
            </a:extLst>
          </p:cNvPr>
          <p:cNvSpPr/>
          <p:nvPr/>
        </p:nvSpPr>
        <p:spPr>
          <a:xfrm>
            <a:off x="5373858" y="3530991"/>
            <a:ext cx="1744394" cy="95660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Administered in the body </a:t>
            </a:r>
          </a:p>
        </p:txBody>
      </p:sp>
      <p:sp>
        <p:nvSpPr>
          <p:cNvPr id="8" name="Rectangle: Rounded Corners 7">
            <a:extLst>
              <a:ext uri="{FF2B5EF4-FFF2-40B4-BE49-F238E27FC236}">
                <a16:creationId xmlns:a16="http://schemas.microsoft.com/office/drawing/2014/main" id="{ADEC29E8-3F4A-4B6E-86D5-51BB153498D0}"/>
              </a:ext>
            </a:extLst>
          </p:cNvPr>
          <p:cNvSpPr/>
          <p:nvPr/>
        </p:nvSpPr>
        <p:spPr>
          <a:xfrm>
            <a:off x="8145194" y="5711337"/>
            <a:ext cx="2869809" cy="95660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a:t>P’kinetics</a:t>
            </a:r>
            <a:endParaRPr lang="en-IN" dirty="0"/>
          </a:p>
        </p:txBody>
      </p:sp>
      <p:sp>
        <p:nvSpPr>
          <p:cNvPr id="9" name="Rectangle: Rounded Corners 8">
            <a:extLst>
              <a:ext uri="{FF2B5EF4-FFF2-40B4-BE49-F238E27FC236}">
                <a16:creationId xmlns:a16="http://schemas.microsoft.com/office/drawing/2014/main" id="{CC2AF5BD-8A87-4F03-84DE-5EE9F62E8EC1}"/>
              </a:ext>
            </a:extLst>
          </p:cNvPr>
          <p:cNvSpPr/>
          <p:nvPr/>
        </p:nvSpPr>
        <p:spPr>
          <a:xfrm>
            <a:off x="1758462" y="5711337"/>
            <a:ext cx="2631830" cy="95660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a:t>P’dynamics</a:t>
            </a:r>
            <a:endParaRPr lang="en-IN" dirty="0"/>
          </a:p>
        </p:txBody>
      </p:sp>
      <p:sp>
        <p:nvSpPr>
          <p:cNvPr id="12" name="Rectangle: Rounded Corners 11">
            <a:extLst>
              <a:ext uri="{FF2B5EF4-FFF2-40B4-BE49-F238E27FC236}">
                <a16:creationId xmlns:a16="http://schemas.microsoft.com/office/drawing/2014/main" id="{8922047A-F75F-4834-B1F4-1B7C6FEB5405}"/>
              </a:ext>
            </a:extLst>
          </p:cNvPr>
          <p:cNvSpPr/>
          <p:nvPr/>
        </p:nvSpPr>
        <p:spPr>
          <a:xfrm>
            <a:off x="2645899" y="3530992"/>
            <a:ext cx="1744394" cy="160357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Drug exerts some effect on body</a:t>
            </a:r>
          </a:p>
        </p:txBody>
      </p:sp>
      <p:sp>
        <p:nvSpPr>
          <p:cNvPr id="13" name="Rectangle: Rounded Corners 12">
            <a:extLst>
              <a:ext uri="{FF2B5EF4-FFF2-40B4-BE49-F238E27FC236}">
                <a16:creationId xmlns:a16="http://schemas.microsoft.com/office/drawing/2014/main" id="{EC5B812E-EB14-41D1-B2CE-A85D497C965B}"/>
              </a:ext>
            </a:extLst>
          </p:cNvPr>
          <p:cNvSpPr/>
          <p:nvPr/>
        </p:nvSpPr>
        <p:spPr>
          <a:xfrm>
            <a:off x="8145194" y="3530991"/>
            <a:ext cx="1573237" cy="160357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Body exerts some effects on drug</a:t>
            </a:r>
          </a:p>
        </p:txBody>
      </p:sp>
      <p:cxnSp>
        <p:nvCxnSpPr>
          <p:cNvPr id="17" name="Straight Arrow Connector 16">
            <a:extLst>
              <a:ext uri="{FF2B5EF4-FFF2-40B4-BE49-F238E27FC236}">
                <a16:creationId xmlns:a16="http://schemas.microsoft.com/office/drawing/2014/main" id="{13C34E00-6DD9-45DE-A7F2-E91B78BE4CAF}"/>
              </a:ext>
            </a:extLst>
          </p:cNvPr>
          <p:cNvCxnSpPr/>
          <p:nvPr/>
        </p:nvCxnSpPr>
        <p:spPr>
          <a:xfrm>
            <a:off x="6096000" y="2546252"/>
            <a:ext cx="0" cy="882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BF1E51-527D-422C-9EFA-FBF08B0EC16F}"/>
              </a:ext>
            </a:extLst>
          </p:cNvPr>
          <p:cNvCxnSpPr/>
          <p:nvPr/>
        </p:nvCxnSpPr>
        <p:spPr>
          <a:xfrm flipH="1">
            <a:off x="4390292" y="3896751"/>
            <a:ext cx="983566" cy="281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C1633DB-B160-4AEB-90A0-F79D4C880728}"/>
              </a:ext>
            </a:extLst>
          </p:cNvPr>
          <p:cNvCxnSpPr>
            <a:stCxn id="7" idx="3"/>
          </p:cNvCxnSpPr>
          <p:nvPr/>
        </p:nvCxnSpPr>
        <p:spPr>
          <a:xfrm>
            <a:off x="7118252" y="4009293"/>
            <a:ext cx="1026942" cy="478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EC1F3F-4B22-4872-BFBE-2DB5D2531922}"/>
              </a:ext>
            </a:extLst>
          </p:cNvPr>
          <p:cNvCxnSpPr>
            <a:cxnSpLocks/>
          </p:cNvCxnSpPr>
          <p:nvPr/>
        </p:nvCxnSpPr>
        <p:spPr>
          <a:xfrm flipH="1">
            <a:off x="3348111" y="5090014"/>
            <a:ext cx="2345" cy="621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D7AFCF5-00B8-457F-82CF-9D62CCEB9755}"/>
              </a:ext>
            </a:extLst>
          </p:cNvPr>
          <p:cNvCxnSpPr>
            <a:cxnSpLocks/>
          </p:cNvCxnSpPr>
          <p:nvPr/>
        </p:nvCxnSpPr>
        <p:spPr>
          <a:xfrm flipH="1">
            <a:off x="8768863" y="5112289"/>
            <a:ext cx="2345" cy="621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46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b="1" dirty="0">
                <a:solidFill>
                  <a:schemeClr val="tx1"/>
                </a:solidFill>
              </a:rPr>
              <a:t>Plasma half life depends on:</a:t>
            </a:r>
            <a:br>
              <a:rPr lang="en-IN" b="1" dirty="0"/>
            </a:br>
            <a:endParaRPr lang="en-IN" sz="32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449179" y="2603499"/>
            <a:ext cx="11085095" cy="3941679"/>
          </a:xfrm>
        </p:spPr>
        <p:txBody>
          <a:bodyPr>
            <a:normAutofit fontScale="92500" lnSpcReduction="20000"/>
          </a:bodyPr>
          <a:lstStyle/>
          <a:p>
            <a:pPr>
              <a:buFont typeface="Courier New" panose="02070309020205020404" pitchFamily="49" charset="0"/>
              <a:buChar char="o"/>
            </a:pPr>
            <a:r>
              <a:rPr lang="en-IN" sz="2200" dirty="0">
                <a:latin typeface="Times New Roman" panose="02020603050405020304" pitchFamily="18" charset="0"/>
                <a:cs typeface="Times New Roman" panose="02020603050405020304" pitchFamily="18" charset="0"/>
              </a:rPr>
              <a:t>Routes of administration</a:t>
            </a:r>
          </a:p>
          <a:p>
            <a:pPr>
              <a:buFont typeface="Courier New" panose="02070309020205020404" pitchFamily="49" charset="0"/>
              <a:buChar char="o"/>
            </a:pPr>
            <a:r>
              <a:rPr lang="en-IN" sz="2200" dirty="0">
                <a:latin typeface="Times New Roman" panose="02020603050405020304" pitchFamily="18" charset="0"/>
                <a:cs typeface="Times New Roman" panose="02020603050405020304" pitchFamily="18" charset="0"/>
              </a:rPr>
              <a:t>Dose of the drug</a:t>
            </a:r>
          </a:p>
          <a:p>
            <a:pPr>
              <a:buFont typeface="Courier New" panose="02070309020205020404" pitchFamily="49" charset="0"/>
              <a:buChar char="o"/>
            </a:pPr>
            <a:r>
              <a:rPr lang="en-IN" sz="2200" dirty="0">
                <a:latin typeface="Times New Roman" panose="02020603050405020304" pitchFamily="18" charset="0"/>
                <a:cs typeface="Times New Roman" panose="02020603050405020304" pitchFamily="18" charset="0"/>
              </a:rPr>
              <a:t>Dosage schedule</a:t>
            </a:r>
          </a:p>
          <a:p>
            <a:pPr>
              <a:buFont typeface="Courier New" panose="02070309020205020404" pitchFamily="49" charset="0"/>
              <a:buChar char="o"/>
            </a:pPr>
            <a:r>
              <a:rPr lang="en-IN" sz="2200" dirty="0">
                <a:latin typeface="Times New Roman" panose="02020603050405020304" pitchFamily="18" charset="0"/>
                <a:cs typeface="Times New Roman" panose="02020603050405020304" pitchFamily="18" charset="0"/>
              </a:rPr>
              <a:t>Tissue binding - The more the tissue binding of a drug, the longer the half life of that drug.</a:t>
            </a:r>
          </a:p>
          <a:p>
            <a:pPr>
              <a:buFont typeface="Courier New" panose="02070309020205020404" pitchFamily="49" charset="0"/>
              <a:buChar char="o"/>
            </a:pPr>
            <a:r>
              <a:rPr lang="en-IN" sz="2200" dirty="0">
                <a:latin typeface="Times New Roman" panose="02020603050405020304" pitchFamily="18" charset="0"/>
                <a:cs typeface="Times New Roman" panose="02020603050405020304" pitchFamily="18" charset="0"/>
              </a:rPr>
              <a:t>Distribution - The more widely distributed a drug is the longer the half life.</a:t>
            </a:r>
          </a:p>
          <a:p>
            <a:pPr>
              <a:buFont typeface="Courier New" panose="02070309020205020404" pitchFamily="49" charset="0"/>
              <a:buChar char="o"/>
            </a:pPr>
            <a:r>
              <a:rPr lang="en-IN" sz="2200" dirty="0">
                <a:latin typeface="Times New Roman" panose="02020603050405020304" pitchFamily="18" charset="0"/>
                <a:cs typeface="Times New Roman" panose="02020603050405020304" pitchFamily="18" charset="0"/>
              </a:rPr>
              <a:t>Excretion - The faster the excretion, the shorter the half life.</a:t>
            </a:r>
          </a:p>
          <a:p>
            <a:pPr>
              <a:buFont typeface="Courier New" panose="02070309020205020404" pitchFamily="49" charset="0"/>
              <a:buChar char="o"/>
            </a:pPr>
            <a:r>
              <a:rPr lang="en-IN" sz="2200" dirty="0">
                <a:latin typeface="Times New Roman" panose="02020603050405020304" pitchFamily="18" charset="0"/>
                <a:cs typeface="Times New Roman" panose="02020603050405020304" pitchFamily="18" charset="0"/>
              </a:rPr>
              <a:t>Age of the patient</a:t>
            </a:r>
          </a:p>
          <a:p>
            <a:pPr>
              <a:buFont typeface="Courier New" panose="02070309020205020404" pitchFamily="49" charset="0"/>
              <a:buChar char="o"/>
            </a:pPr>
            <a:r>
              <a:rPr lang="en-IN" sz="2200" dirty="0">
                <a:latin typeface="Times New Roman" panose="02020603050405020304" pitchFamily="18" charset="0"/>
                <a:cs typeface="Times New Roman" panose="02020603050405020304" pitchFamily="18" charset="0"/>
              </a:rPr>
              <a:t>Genetic factors - Determines whether a person is fast or slow acetylator.</a:t>
            </a:r>
          </a:p>
          <a:p>
            <a:pPr>
              <a:buFont typeface="Courier New" panose="02070309020205020404" pitchFamily="49" charset="0"/>
              <a:buChar char="o"/>
            </a:pPr>
            <a:r>
              <a:rPr lang="en-IN" sz="2200" dirty="0">
                <a:latin typeface="Times New Roman" panose="02020603050405020304" pitchFamily="18" charset="0"/>
                <a:cs typeface="Times New Roman" panose="02020603050405020304" pitchFamily="18" charset="0"/>
              </a:rPr>
              <a:t>Plasma protein binding of the drug - The more the plasma protein binding the longer is the half life of a drug and vice versa.</a:t>
            </a:r>
          </a:p>
          <a:p>
            <a:pPr>
              <a:buFont typeface="Courier New" panose="02070309020205020404" pitchFamily="49" charset="0"/>
              <a:buChar char="o"/>
            </a:pPr>
            <a:r>
              <a:rPr lang="en-IN" sz="2200" dirty="0">
                <a:latin typeface="Times New Roman" panose="02020603050405020304" pitchFamily="18" charset="0"/>
                <a:cs typeface="Times New Roman" panose="02020603050405020304" pitchFamily="18" charset="0"/>
              </a:rPr>
              <a:t>Drug biotransformation</a:t>
            </a:r>
          </a:p>
          <a:p>
            <a:endParaRPr lang="en-IN"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1729789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sz="3200" b="1" dirty="0">
                <a:solidFill>
                  <a:schemeClr val="tx1">
                    <a:lumMod val="65000"/>
                    <a:lumOff val="35000"/>
                  </a:schemeClr>
                </a:solidFill>
                <a:latin typeface="Times New Roman" panose="02020603050405020304" pitchFamily="18" charset="0"/>
                <a:cs typeface="Times New Roman" panose="02020603050405020304" pitchFamily="18" charset="0"/>
              </a:rPr>
              <a:t>Examples for half life of some drugs</a:t>
            </a:r>
          </a:p>
        </p:txBody>
      </p:sp>
      <p:graphicFrame>
        <p:nvGraphicFramePr>
          <p:cNvPr id="7" name="Content Placeholder 6">
            <a:extLst>
              <a:ext uri="{FF2B5EF4-FFF2-40B4-BE49-F238E27FC236}">
                <a16:creationId xmlns:a16="http://schemas.microsoft.com/office/drawing/2014/main" id="{B1256CD6-A57A-4AA3-997B-3135153BFB8C}"/>
              </a:ext>
            </a:extLst>
          </p:cNvPr>
          <p:cNvGraphicFramePr>
            <a:graphicFrameLocks noGrp="1"/>
          </p:cNvGraphicFramePr>
          <p:nvPr>
            <p:ph idx="1"/>
            <p:extLst>
              <p:ext uri="{D42A27DB-BD31-4B8C-83A1-F6EECF244321}">
                <p14:modId xmlns:p14="http://schemas.microsoft.com/office/powerpoint/2010/main" val="2559876636"/>
              </p:ext>
            </p:extLst>
          </p:nvPr>
        </p:nvGraphicFramePr>
        <p:xfrm>
          <a:off x="1852192" y="3031957"/>
          <a:ext cx="5446966" cy="3481135"/>
        </p:xfrm>
        <a:graphic>
          <a:graphicData uri="http://schemas.openxmlformats.org/drawingml/2006/table">
            <a:tbl>
              <a:tblPr/>
              <a:tblGrid>
                <a:gridCol w="2723483">
                  <a:extLst>
                    <a:ext uri="{9D8B030D-6E8A-4147-A177-3AD203B41FA5}">
                      <a16:colId xmlns:a16="http://schemas.microsoft.com/office/drawing/2014/main" val="1277251788"/>
                    </a:ext>
                  </a:extLst>
                </a:gridCol>
                <a:gridCol w="2723483">
                  <a:extLst>
                    <a:ext uri="{9D8B030D-6E8A-4147-A177-3AD203B41FA5}">
                      <a16:colId xmlns:a16="http://schemas.microsoft.com/office/drawing/2014/main" val="3771424932"/>
                    </a:ext>
                  </a:extLst>
                </a:gridCol>
              </a:tblGrid>
              <a:tr h="409545">
                <a:tc>
                  <a:txBody>
                    <a:bodyPr/>
                    <a:lstStyle/>
                    <a:p>
                      <a:pPr algn="ctr"/>
                      <a:r>
                        <a:rPr lang="en-IN" b="1">
                          <a:solidFill>
                            <a:srgbClr val="FFFFFF"/>
                          </a:solidFill>
                          <a:effectLst/>
                          <a:latin typeface="Arial" panose="020B0604020202020204" pitchFamily="34" charset="0"/>
                        </a:rPr>
                        <a:t>Long half life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6EA6AF"/>
                    </a:solidFill>
                  </a:tcPr>
                </a:tc>
                <a:tc>
                  <a:txBody>
                    <a:bodyPr/>
                    <a:lstStyle/>
                    <a:p>
                      <a:pPr algn="ctr"/>
                      <a:r>
                        <a:rPr lang="en-IN" b="1">
                          <a:solidFill>
                            <a:srgbClr val="FFFFFF"/>
                          </a:solidFill>
                          <a:effectLst/>
                          <a:latin typeface="Arial" panose="020B0604020202020204" pitchFamily="34" charset="0"/>
                        </a:rPr>
                        <a:t>Short half life</a:t>
                      </a:r>
                    </a:p>
                  </a:txBody>
                  <a:tcPr anchor="ctr">
                    <a:lnL w="1270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6EA6AF"/>
                    </a:solidFill>
                  </a:tcPr>
                </a:tc>
                <a:extLst>
                  <a:ext uri="{0D108BD9-81ED-4DB2-BD59-A6C34878D82A}">
                    <a16:rowId xmlns:a16="http://schemas.microsoft.com/office/drawing/2014/main" val="1016700534"/>
                  </a:ext>
                </a:extLst>
              </a:tr>
              <a:tr h="409545">
                <a:tc>
                  <a:txBody>
                    <a:bodyPr/>
                    <a:lstStyle/>
                    <a:p>
                      <a:pPr algn="ctr"/>
                      <a:r>
                        <a:rPr lang="en-IN" b="0">
                          <a:solidFill>
                            <a:srgbClr val="4B4949"/>
                          </a:solidFill>
                          <a:effectLst/>
                          <a:latin typeface="Arial" panose="020B0604020202020204" pitchFamily="34" charset="0"/>
                        </a:rPr>
                        <a:t>Digoxin 1-5 day</a:t>
                      </a:r>
                    </a:p>
                  </a:txBody>
                  <a:tcPr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r>
                        <a:rPr lang="en-IN" b="0">
                          <a:solidFill>
                            <a:srgbClr val="4B4949"/>
                          </a:solidFill>
                          <a:effectLst/>
                          <a:latin typeface="Arial" panose="020B0604020202020204" pitchFamily="34" charset="0"/>
                        </a:rPr>
                        <a:t>Dopamine 2 minute</a:t>
                      </a:r>
                    </a:p>
                  </a:txBody>
                  <a:tcPr anchor="ctr">
                    <a:lnL w="12700" cap="flat" cmpd="sng" algn="ctr">
                      <a:solidFill>
                        <a:srgbClr val="D7D7D7"/>
                      </a:solidFill>
                      <a:prstDash val="solid"/>
                      <a:round/>
                      <a:headEnd type="none" w="med" len="med"/>
                      <a:tailEnd type="none" w="med" len="med"/>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a16="http://schemas.microsoft.com/office/drawing/2014/main" val="3167392703"/>
                  </a:ext>
                </a:extLst>
              </a:tr>
              <a:tr h="716705">
                <a:tc>
                  <a:txBody>
                    <a:bodyPr/>
                    <a:lstStyle/>
                    <a:p>
                      <a:pPr algn="ctr"/>
                      <a:r>
                        <a:rPr lang="en-IN" b="0" dirty="0">
                          <a:solidFill>
                            <a:srgbClr val="4B4949"/>
                          </a:solidFill>
                          <a:effectLst/>
                          <a:latin typeface="Arial" panose="020B0604020202020204" pitchFamily="34" charset="0"/>
                        </a:rPr>
                        <a:t>Digitoxin 7 day</a:t>
                      </a:r>
                    </a:p>
                  </a:txBody>
                  <a:tcPr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r>
                        <a:rPr lang="en-IN" b="0">
                          <a:solidFill>
                            <a:srgbClr val="4B4949"/>
                          </a:solidFill>
                          <a:effectLst/>
                          <a:latin typeface="Arial" panose="020B0604020202020204" pitchFamily="34" charset="0"/>
                        </a:rPr>
                        <a:t>Benzylpenicillin 30 minute</a:t>
                      </a:r>
                    </a:p>
                  </a:txBody>
                  <a:tcPr anchor="ctr">
                    <a:lnL w="12700" cap="flat" cmpd="sng" algn="ctr">
                      <a:solidFill>
                        <a:srgbClr val="D7D7D7"/>
                      </a:solidFill>
                      <a:prstDash val="solid"/>
                      <a:round/>
                      <a:headEnd type="none" w="med" len="med"/>
                      <a:tailEnd type="none" w="med" len="med"/>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a16="http://schemas.microsoft.com/office/drawing/2014/main" val="436774055"/>
                  </a:ext>
                </a:extLst>
              </a:tr>
              <a:tr h="409545">
                <a:tc>
                  <a:txBody>
                    <a:bodyPr/>
                    <a:lstStyle/>
                    <a:p>
                      <a:pPr algn="ctr"/>
                      <a:r>
                        <a:rPr lang="en-IN" b="0" dirty="0">
                          <a:solidFill>
                            <a:srgbClr val="4B4949"/>
                          </a:solidFill>
                          <a:effectLst/>
                          <a:latin typeface="Arial" panose="020B0604020202020204" pitchFamily="34" charset="0"/>
                        </a:rPr>
                        <a:t>Warfarin 25-60 hour</a:t>
                      </a:r>
                    </a:p>
                  </a:txBody>
                  <a:tcPr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r>
                        <a:rPr lang="en-IN" b="0">
                          <a:solidFill>
                            <a:srgbClr val="4B4949"/>
                          </a:solidFill>
                          <a:effectLst/>
                          <a:latin typeface="Arial" panose="020B0604020202020204" pitchFamily="34" charset="0"/>
                        </a:rPr>
                        <a:t>Insulin 10 minute</a:t>
                      </a:r>
                    </a:p>
                  </a:txBody>
                  <a:tcPr anchor="ctr">
                    <a:lnL w="12700" cap="flat" cmpd="sng" algn="ctr">
                      <a:solidFill>
                        <a:srgbClr val="D7D7D7"/>
                      </a:solidFill>
                      <a:prstDash val="solid"/>
                      <a:round/>
                      <a:headEnd type="none" w="med" len="med"/>
                      <a:tailEnd type="none" w="med" len="med"/>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a16="http://schemas.microsoft.com/office/drawing/2014/main" val="2211956671"/>
                  </a:ext>
                </a:extLst>
              </a:tr>
              <a:tr h="716705">
                <a:tc>
                  <a:txBody>
                    <a:bodyPr/>
                    <a:lstStyle/>
                    <a:p>
                      <a:pPr algn="ctr"/>
                      <a:r>
                        <a:rPr lang="en-IN" b="0" dirty="0">
                          <a:solidFill>
                            <a:srgbClr val="4B4949"/>
                          </a:solidFill>
                          <a:effectLst/>
                          <a:latin typeface="Arial" panose="020B0604020202020204" pitchFamily="34" charset="0"/>
                        </a:rPr>
                        <a:t>Phenylbutazone 60 hour</a:t>
                      </a:r>
                    </a:p>
                  </a:txBody>
                  <a:tcPr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r>
                        <a:rPr lang="en-IN" b="0">
                          <a:solidFill>
                            <a:srgbClr val="4B4949"/>
                          </a:solidFill>
                          <a:effectLst/>
                          <a:latin typeface="Arial" panose="020B0604020202020204" pitchFamily="34" charset="0"/>
                        </a:rPr>
                        <a:t>Tubocurarine 60 minute</a:t>
                      </a:r>
                    </a:p>
                  </a:txBody>
                  <a:tcPr anchor="ctr">
                    <a:lnL w="12700" cap="flat" cmpd="sng" algn="ctr">
                      <a:solidFill>
                        <a:srgbClr val="D7D7D7"/>
                      </a:solidFill>
                      <a:prstDash val="solid"/>
                      <a:round/>
                      <a:headEnd type="none" w="med" len="med"/>
                      <a:tailEnd type="none" w="med" len="med"/>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a16="http://schemas.microsoft.com/office/drawing/2014/main" val="3866423566"/>
                  </a:ext>
                </a:extLst>
              </a:tr>
              <a:tr h="409545">
                <a:tc>
                  <a:txBody>
                    <a:bodyPr/>
                    <a:lstStyle/>
                    <a:p>
                      <a:pPr algn="ctr"/>
                      <a:r>
                        <a:rPr lang="en-IN" b="0">
                          <a:solidFill>
                            <a:srgbClr val="4B4949"/>
                          </a:solidFill>
                          <a:effectLst/>
                          <a:latin typeface="Arial" panose="020B0604020202020204" pitchFamily="34" charset="0"/>
                        </a:rPr>
                        <a:t>Doxycycline 18 hour</a:t>
                      </a:r>
                    </a:p>
                  </a:txBody>
                  <a:tcPr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tc>
                  <a:txBody>
                    <a:bodyPr/>
                    <a:lstStyle/>
                    <a:p>
                      <a:pPr algn="ctr"/>
                      <a:r>
                        <a:rPr lang="en-IN" b="0">
                          <a:solidFill>
                            <a:srgbClr val="4B4949"/>
                          </a:solidFill>
                          <a:effectLst/>
                          <a:latin typeface="Arial" panose="020B0604020202020204" pitchFamily="34" charset="0"/>
                        </a:rPr>
                        <a:t>Lidocaine 2 hour</a:t>
                      </a:r>
                    </a:p>
                  </a:txBody>
                  <a:tcPr anchor="ctr">
                    <a:lnL w="12700" cap="flat" cmpd="sng" algn="ctr">
                      <a:solidFill>
                        <a:srgbClr val="D7D7D7"/>
                      </a:solidFill>
                      <a:prstDash val="solid"/>
                      <a:round/>
                      <a:headEnd type="none" w="med" len="med"/>
                      <a:tailEnd type="none" w="med" len="med"/>
                    </a:lnL>
                    <a:lnR>
                      <a:noFill/>
                    </a:lnR>
                    <a:lnT w="12700" cap="flat" cmpd="sng" algn="ctr">
                      <a:solidFill>
                        <a:srgbClr val="D7D7D7"/>
                      </a:solidFill>
                      <a:prstDash val="solid"/>
                      <a:round/>
                      <a:headEnd type="none" w="med" len="med"/>
                      <a:tailEnd type="none" w="med" len="med"/>
                    </a:lnT>
                    <a:lnB w="12700" cap="flat" cmpd="sng" algn="ctr">
                      <a:solidFill>
                        <a:srgbClr val="D7D7D7"/>
                      </a:solidFill>
                      <a:prstDash val="solid"/>
                      <a:round/>
                      <a:headEnd type="none" w="med" len="med"/>
                      <a:tailEnd type="none" w="med" len="med"/>
                    </a:lnB>
                    <a:solidFill>
                      <a:srgbClr val="FFFFFF"/>
                    </a:solidFill>
                  </a:tcPr>
                </a:tc>
                <a:extLst>
                  <a:ext uri="{0D108BD9-81ED-4DB2-BD59-A6C34878D82A}">
                    <a16:rowId xmlns:a16="http://schemas.microsoft.com/office/drawing/2014/main" val="3264740938"/>
                  </a:ext>
                </a:extLst>
              </a:tr>
              <a:tr h="409545">
                <a:tc>
                  <a:txBody>
                    <a:bodyPr/>
                    <a:lstStyle/>
                    <a:p>
                      <a:pPr algn="ctr"/>
                      <a:r>
                        <a:rPr lang="en-IN" b="0">
                          <a:solidFill>
                            <a:srgbClr val="4B4949"/>
                          </a:solidFill>
                          <a:effectLst/>
                          <a:latin typeface="Arial" panose="020B0604020202020204" pitchFamily="34" charset="0"/>
                        </a:rPr>
                        <a:t>Diazepam 40-50 hour</a:t>
                      </a:r>
                    </a:p>
                  </a:txBody>
                  <a:tcPr anchor="ctr">
                    <a:lnL w="12700" cap="flat" cmpd="sng" algn="ctr">
                      <a:solidFill>
                        <a:srgbClr val="D7D7D7"/>
                      </a:solidFill>
                      <a:prstDash val="solid"/>
                      <a:round/>
                      <a:headEnd type="none" w="med" len="med"/>
                      <a:tailEnd type="none" w="med" len="med"/>
                    </a:lnL>
                    <a:lnR w="12700" cap="flat" cmpd="sng" algn="ctr">
                      <a:solidFill>
                        <a:srgbClr val="D7D7D7"/>
                      </a:solidFill>
                      <a:prstDash val="solid"/>
                      <a:round/>
                      <a:headEnd type="none" w="med" len="med"/>
                      <a:tailEnd type="none" w="med" len="med"/>
                    </a:lnR>
                    <a:lnT w="12700" cap="flat" cmpd="sng" algn="ctr">
                      <a:solidFill>
                        <a:srgbClr val="D7D7D7"/>
                      </a:solidFill>
                      <a:prstDash val="solid"/>
                      <a:round/>
                      <a:headEnd type="none" w="med" len="med"/>
                      <a:tailEnd type="none" w="med" len="med"/>
                    </a:lnT>
                    <a:lnB w="9525" cap="flat" cmpd="sng" algn="ctr">
                      <a:solidFill>
                        <a:srgbClr val="D7D7D7"/>
                      </a:solidFill>
                      <a:prstDash val="solid"/>
                      <a:round/>
                      <a:headEnd type="none" w="med" len="med"/>
                      <a:tailEnd type="none" w="med" len="med"/>
                    </a:lnB>
                    <a:solidFill>
                      <a:srgbClr val="FFFFFF"/>
                    </a:solidFill>
                  </a:tcPr>
                </a:tc>
                <a:tc>
                  <a:txBody>
                    <a:bodyPr/>
                    <a:lstStyle/>
                    <a:p>
                      <a:pPr algn="ctr"/>
                      <a:r>
                        <a:rPr lang="en-IN" b="0" dirty="0">
                          <a:solidFill>
                            <a:srgbClr val="4B4949"/>
                          </a:solidFill>
                          <a:effectLst/>
                          <a:latin typeface="Arial" panose="020B0604020202020204" pitchFamily="34" charset="0"/>
                        </a:rPr>
                        <a:t> </a:t>
                      </a:r>
                    </a:p>
                  </a:txBody>
                  <a:tcPr anchor="ctr">
                    <a:lnL w="12700" cap="flat" cmpd="sng" algn="ctr">
                      <a:solidFill>
                        <a:srgbClr val="D7D7D7"/>
                      </a:solidFill>
                      <a:prstDash val="solid"/>
                      <a:round/>
                      <a:headEnd type="none" w="med" len="med"/>
                      <a:tailEnd type="none" w="med" len="med"/>
                    </a:lnL>
                    <a:lnR>
                      <a:noFill/>
                    </a:lnR>
                    <a:lnT w="12700" cap="flat" cmpd="sng" algn="ctr">
                      <a:solidFill>
                        <a:srgbClr val="D7D7D7"/>
                      </a:solidFill>
                      <a:prstDash val="solid"/>
                      <a:round/>
                      <a:headEnd type="none" w="med" len="med"/>
                      <a:tailEnd type="none" w="med" len="med"/>
                    </a:lnT>
                    <a:lnB w="9525" cap="flat" cmpd="sng" algn="ctr">
                      <a:solidFill>
                        <a:srgbClr val="D7D7D7"/>
                      </a:solidFill>
                      <a:prstDash val="solid"/>
                      <a:round/>
                      <a:headEnd type="none" w="med" len="med"/>
                      <a:tailEnd type="none" w="med" len="med"/>
                    </a:lnB>
                    <a:solidFill>
                      <a:srgbClr val="FFFFFF"/>
                    </a:solidFill>
                  </a:tcPr>
                </a:tc>
                <a:extLst>
                  <a:ext uri="{0D108BD9-81ED-4DB2-BD59-A6C34878D82A}">
                    <a16:rowId xmlns:a16="http://schemas.microsoft.com/office/drawing/2014/main" val="138081621"/>
                  </a:ext>
                </a:extLst>
              </a:tr>
            </a:tbl>
          </a:graphicData>
        </a:graphic>
      </p:graphicFrame>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2412682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IN" sz="3200" b="1" dirty="0">
                <a:solidFill>
                  <a:schemeClr val="tx1">
                    <a:lumMod val="65000"/>
                    <a:lumOff val="35000"/>
                  </a:schemeClr>
                </a:solidFill>
                <a:latin typeface="Times New Roman" panose="02020603050405020304" pitchFamily="18" charset="0"/>
                <a:cs typeface="Times New Roman" panose="02020603050405020304" pitchFamily="18" charset="0"/>
              </a:rPr>
              <a:t>Clinical significance of increased half life</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2603500"/>
            <a:ext cx="10379320" cy="4254500"/>
          </a:xfrm>
        </p:spPr>
        <p:txBody>
          <a:bodyPr>
            <a:normAutofit/>
          </a:bodyPr>
          <a:lstStyle/>
          <a:p>
            <a:pPr marL="0" indent="0">
              <a:buNone/>
            </a:pPr>
            <a:r>
              <a:rPr lang="en-IN" dirty="0">
                <a:solidFill>
                  <a:schemeClr val="tx1"/>
                </a:solidFill>
                <a:latin typeface="Times New Roman" panose="02020603050405020304" pitchFamily="18" charset="0"/>
                <a:cs typeface="Times New Roman" panose="02020603050405020304" pitchFamily="18" charset="0"/>
              </a:rPr>
              <a:t>1. Diminished renal blood flow due to</a:t>
            </a:r>
          </a:p>
          <a:p>
            <a:r>
              <a:rPr lang="en-IN" dirty="0">
                <a:solidFill>
                  <a:schemeClr val="tx1"/>
                </a:solidFill>
                <a:latin typeface="Times New Roman" panose="02020603050405020304" pitchFamily="18" charset="0"/>
                <a:cs typeface="Times New Roman" panose="02020603050405020304" pitchFamily="18" charset="0"/>
              </a:rPr>
              <a:t>  Cardiogenic shock</a:t>
            </a:r>
          </a:p>
          <a:p>
            <a:r>
              <a:rPr lang="en-IN" dirty="0">
                <a:solidFill>
                  <a:schemeClr val="tx1"/>
                </a:solidFill>
                <a:latin typeface="Times New Roman" panose="02020603050405020304" pitchFamily="18" charset="0"/>
                <a:cs typeface="Times New Roman" panose="02020603050405020304" pitchFamily="18" charset="0"/>
              </a:rPr>
              <a:t>  Haemorrhage</a:t>
            </a:r>
          </a:p>
          <a:p>
            <a:r>
              <a:rPr lang="en-IN" dirty="0">
                <a:solidFill>
                  <a:schemeClr val="tx1"/>
                </a:solidFill>
                <a:latin typeface="Times New Roman" panose="02020603050405020304" pitchFamily="18" charset="0"/>
                <a:cs typeface="Times New Roman" panose="02020603050405020304" pitchFamily="18" charset="0"/>
              </a:rPr>
              <a:t>  Heart failure</a:t>
            </a:r>
          </a:p>
          <a:p>
            <a:pPr marL="0" indent="0">
              <a:buNone/>
            </a:pPr>
            <a:r>
              <a:rPr lang="en-IN" dirty="0">
                <a:solidFill>
                  <a:schemeClr val="tx1"/>
                </a:solidFill>
                <a:latin typeface="Times New Roman" panose="02020603050405020304" pitchFamily="18" charset="0"/>
                <a:cs typeface="Times New Roman" panose="02020603050405020304" pitchFamily="18" charset="0"/>
              </a:rPr>
              <a:t>2. With addition of 2nd drug that displaces the first drug from albumin and thus increases the volume of distribution</a:t>
            </a:r>
          </a:p>
          <a:p>
            <a:pPr marL="0" indent="0">
              <a:buNone/>
            </a:pPr>
            <a:r>
              <a:rPr lang="en-IN" dirty="0" err="1">
                <a:solidFill>
                  <a:schemeClr val="tx1"/>
                </a:solidFill>
                <a:latin typeface="Times New Roman" panose="02020603050405020304" pitchFamily="18" charset="0"/>
                <a:cs typeface="Times New Roman" panose="02020603050405020304" pitchFamily="18" charset="0"/>
              </a:rPr>
              <a:t>eg.</a:t>
            </a:r>
            <a:r>
              <a:rPr lang="en-IN" dirty="0">
                <a:solidFill>
                  <a:schemeClr val="tx1"/>
                </a:solidFill>
                <a:latin typeface="Times New Roman" panose="02020603050405020304" pitchFamily="18" charset="0"/>
                <a:cs typeface="Times New Roman" panose="02020603050405020304" pitchFamily="18" charset="0"/>
              </a:rPr>
              <a:t> phenylbutazone + OHA. Phenylbutazone displaces OHA from binding site, thus increases the half life of OHA.</a:t>
            </a:r>
          </a:p>
          <a:p>
            <a:pPr marL="0" indent="0">
              <a:buNone/>
            </a:pPr>
            <a:r>
              <a:rPr lang="en-IN" dirty="0">
                <a:solidFill>
                  <a:schemeClr val="tx1"/>
                </a:solidFill>
                <a:latin typeface="Times New Roman" panose="02020603050405020304" pitchFamily="18" charset="0"/>
                <a:cs typeface="Times New Roman" panose="02020603050405020304" pitchFamily="18" charset="0"/>
              </a:rPr>
              <a:t>3. With decreased extraction ratio in renal disease</a:t>
            </a:r>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
        <p:nvSpPr>
          <p:cNvPr id="4" name="Rectangle 3">
            <a:extLst>
              <a:ext uri="{FF2B5EF4-FFF2-40B4-BE49-F238E27FC236}">
                <a16:creationId xmlns:a16="http://schemas.microsoft.com/office/drawing/2014/main" id="{5113AFEF-3240-4103-949D-EA9A5A074677}"/>
              </a:ext>
            </a:extLst>
          </p:cNvPr>
          <p:cNvSpPr/>
          <p:nvPr/>
        </p:nvSpPr>
        <p:spPr>
          <a:xfrm>
            <a:off x="1379621" y="5967663"/>
            <a:ext cx="9512968" cy="890337"/>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Drug entering the kidney at concentration = c1</a:t>
            </a:r>
          </a:p>
          <a:p>
            <a:pPr algn="ctr"/>
            <a:r>
              <a:rPr lang="en-IN" dirty="0">
                <a:latin typeface="Times New Roman" panose="02020603050405020304" pitchFamily="18" charset="0"/>
                <a:cs typeface="Times New Roman" panose="02020603050405020304" pitchFamily="18" charset="0"/>
              </a:rPr>
              <a:t>Drug exiting the kidney at concentration = c2</a:t>
            </a:r>
          </a:p>
          <a:p>
            <a:pPr algn="ctr"/>
            <a:r>
              <a:rPr lang="en-IN" dirty="0">
                <a:latin typeface="Times New Roman" panose="02020603050405020304" pitchFamily="18" charset="0"/>
                <a:cs typeface="Times New Roman" panose="02020603050405020304" pitchFamily="18" charset="0"/>
              </a:rPr>
              <a:t>So extraction ratio = c2/c1</a:t>
            </a:r>
          </a:p>
        </p:txBody>
      </p:sp>
    </p:spTree>
    <p:extLst>
      <p:ext uri="{BB962C8B-B14F-4D97-AF65-F5344CB8AC3E}">
        <p14:creationId xmlns:p14="http://schemas.microsoft.com/office/powerpoint/2010/main" val="880374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1733758"/>
            <a:ext cx="8761413" cy="869742"/>
          </a:xfrm>
        </p:spPr>
        <p:txBody>
          <a:bodyPr/>
          <a:lstStyle/>
          <a:p>
            <a:r>
              <a:rPr lang="en-IN" sz="3200" b="1" dirty="0">
                <a:solidFill>
                  <a:schemeClr val="accent5">
                    <a:lumMod val="60000"/>
                    <a:lumOff val="40000"/>
                  </a:schemeClr>
                </a:solidFill>
                <a:latin typeface="Times New Roman" panose="02020603050405020304" pitchFamily="18" charset="0"/>
                <a:cs typeface="Times New Roman" panose="02020603050405020304" pitchFamily="18" charset="0"/>
              </a:rPr>
              <a:t>Importance of Half-life</a:t>
            </a: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513347" y="2603499"/>
            <a:ext cx="11020927" cy="4021889"/>
          </a:xfrm>
        </p:spPr>
        <p:txBody>
          <a:bodyPr>
            <a:normAutofit fontScale="92500" lnSpcReduction="10000"/>
          </a:bodyPr>
          <a:lstStyle/>
          <a:p>
            <a:pPr marL="0" indent="0">
              <a:buNone/>
            </a:pPr>
            <a:r>
              <a:rPr lang="en-IN" dirty="0">
                <a:latin typeface="Times New Roman" panose="02020603050405020304" pitchFamily="18" charset="0"/>
                <a:cs typeface="Times New Roman" panose="02020603050405020304" pitchFamily="18" charset="0"/>
              </a:rPr>
              <a:t>1. Half life gives a gross idea about the pharmacokinetic and pharmacodynamic of a drug</a:t>
            </a:r>
          </a:p>
          <a:p>
            <a:pPr marL="0" indent="0">
              <a:buNone/>
            </a:pPr>
            <a:r>
              <a:rPr lang="en-IN" dirty="0">
                <a:latin typeface="Times New Roman" panose="02020603050405020304" pitchFamily="18" charset="0"/>
                <a:cs typeface="Times New Roman" panose="02020603050405020304" pitchFamily="18" charset="0"/>
              </a:rPr>
              <a:t>2. To predict the duration of action of a drug</a:t>
            </a:r>
          </a:p>
          <a:p>
            <a:pPr marL="0" indent="0">
              <a:buNone/>
            </a:pPr>
            <a:r>
              <a:rPr lang="en-IN" dirty="0">
                <a:latin typeface="Times New Roman" panose="02020603050405020304" pitchFamily="18" charset="0"/>
                <a:cs typeface="Times New Roman" panose="02020603050405020304" pitchFamily="18" charset="0"/>
              </a:rPr>
              <a:t>3. To formulate a dosage schedule (amount of drug and frequency of interval) long half life : Should be given once/twice daily to prevent accumulation short half life : Should be give repeatedly</a:t>
            </a:r>
          </a:p>
          <a:p>
            <a:pPr marL="0" indent="0">
              <a:buNone/>
            </a:pPr>
            <a:r>
              <a:rPr lang="en-IN" dirty="0">
                <a:latin typeface="Times New Roman" panose="02020603050405020304" pitchFamily="18" charset="0"/>
                <a:cs typeface="Times New Roman" panose="02020603050405020304" pitchFamily="18" charset="0"/>
              </a:rPr>
              <a:t>4. To handle a case of overdose of a drug</a:t>
            </a:r>
          </a:p>
          <a:p>
            <a:pPr marL="0" indent="0">
              <a:buNone/>
            </a:pPr>
            <a:r>
              <a:rPr lang="en-IN" dirty="0">
                <a:latin typeface="Times New Roman" panose="02020603050405020304" pitchFamily="18" charset="0"/>
                <a:cs typeface="Times New Roman" panose="02020603050405020304" pitchFamily="18" charset="0"/>
              </a:rPr>
              <a:t>5. To determine the time to achieve steady state plasma concentration</a:t>
            </a:r>
          </a:p>
          <a:p>
            <a:pPr marL="0" indent="0">
              <a:buNone/>
            </a:pPr>
            <a:r>
              <a:rPr lang="en-IN" dirty="0">
                <a:latin typeface="Times New Roman" panose="02020603050405020304" pitchFamily="18" charset="0"/>
                <a:cs typeface="Times New Roman" panose="02020603050405020304" pitchFamily="18" charset="0"/>
              </a:rPr>
              <a:t>6. It also give general knowledge:</a:t>
            </a:r>
          </a:p>
          <a:p>
            <a:r>
              <a:rPr lang="en-IN" dirty="0">
                <a:latin typeface="Times New Roman" panose="02020603050405020304" pitchFamily="18" charset="0"/>
                <a:cs typeface="Times New Roman" panose="02020603050405020304" pitchFamily="18" charset="0"/>
              </a:rPr>
              <a:t>Whether the drug is metabolized or eliminated unchanged.</a:t>
            </a:r>
          </a:p>
          <a:p>
            <a:r>
              <a:rPr lang="en-IN" dirty="0">
                <a:latin typeface="Times New Roman" panose="02020603050405020304" pitchFamily="18" charset="0"/>
                <a:cs typeface="Times New Roman" panose="02020603050405020304" pitchFamily="18" charset="0"/>
              </a:rPr>
              <a:t>Whether the drug itself is active or converted into active metabolite or both </a:t>
            </a:r>
            <a:r>
              <a:rPr lang="en-IN" dirty="0" err="1">
                <a:latin typeface="Times New Roman" panose="02020603050405020304" pitchFamily="18" charset="0"/>
                <a:cs typeface="Times New Roman" panose="02020603050405020304" pitchFamily="18" charset="0"/>
              </a:rPr>
              <a:t>eg.</a:t>
            </a:r>
            <a:r>
              <a:rPr lang="en-IN" dirty="0">
                <a:latin typeface="Times New Roman" panose="02020603050405020304" pitchFamily="18" charset="0"/>
                <a:cs typeface="Times New Roman" panose="02020603050405020304" pitchFamily="18" charset="0"/>
              </a:rPr>
              <a:t> Diazepam</a:t>
            </a:r>
          </a:p>
          <a:p>
            <a:r>
              <a:rPr lang="en-IN" dirty="0">
                <a:latin typeface="Times New Roman" panose="02020603050405020304" pitchFamily="18" charset="0"/>
                <a:cs typeface="Times New Roman" panose="02020603050405020304" pitchFamily="18" charset="0"/>
              </a:rPr>
              <a:t>Whether the drug has irreversible action or not </a:t>
            </a:r>
            <a:r>
              <a:rPr lang="en-IN" dirty="0" err="1">
                <a:latin typeface="Times New Roman" panose="02020603050405020304" pitchFamily="18" charset="0"/>
                <a:cs typeface="Times New Roman" panose="02020603050405020304" pitchFamily="18" charset="0"/>
              </a:rPr>
              <a:t>eg.</a:t>
            </a:r>
            <a:r>
              <a:rPr lang="en-IN" dirty="0">
                <a:latin typeface="Times New Roman" panose="02020603050405020304" pitchFamily="18" charset="0"/>
                <a:cs typeface="Times New Roman" panose="02020603050405020304" pitchFamily="18" charset="0"/>
              </a:rPr>
              <a:t> Reserpine.</a:t>
            </a:r>
          </a:p>
          <a:p>
            <a:r>
              <a:rPr lang="en-IN" dirty="0">
                <a:latin typeface="Times New Roman" panose="02020603050405020304" pitchFamily="18" charset="0"/>
                <a:cs typeface="Times New Roman" panose="02020603050405020304" pitchFamily="18" charset="0"/>
              </a:rPr>
              <a:t>Presence of disease in the organ of metabolism or excretion</a:t>
            </a:r>
          </a:p>
          <a:p>
            <a:endParaRPr lang="en-IN"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1164967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0AEB-9ADC-4D86-ADAA-1FAB9A0EFDF6}"/>
              </a:ext>
            </a:extLst>
          </p:cNvPr>
          <p:cNvSpPr>
            <a:spLocks noGrp="1"/>
          </p:cNvSpPr>
          <p:nvPr>
            <p:ph type="title"/>
          </p:nvPr>
        </p:nvSpPr>
        <p:spPr>
          <a:xfrm>
            <a:off x="1154954" y="2023672"/>
            <a:ext cx="8761413" cy="579828"/>
          </a:xfrm>
        </p:spPr>
        <p:txBody>
          <a:bodyPr/>
          <a:lstStyle/>
          <a:p>
            <a:r>
              <a:rPr lang="en-US" dirty="0">
                <a:solidFill>
                  <a:schemeClr val="tx1"/>
                </a:solidFill>
                <a:latin typeface="Times New Roman" panose="02020603050405020304" pitchFamily="18" charset="0"/>
                <a:cs typeface="Times New Roman" panose="02020603050405020304" pitchFamily="18" charset="0"/>
              </a:rPr>
              <a:t>References</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A7779B93-1077-4689-86FA-1B1CB631CCF7}"/>
              </a:ext>
            </a:extLst>
          </p:cNvPr>
          <p:cNvSpPr>
            <a:spLocks noGrp="1"/>
          </p:cNvSpPr>
          <p:nvPr>
            <p:ph idx="1"/>
          </p:nvPr>
        </p:nvSpPr>
        <p:spPr>
          <a:xfrm>
            <a:off x="1154954" y="2603500"/>
            <a:ext cx="10379320" cy="3416300"/>
          </a:xfrm>
        </p:spPr>
        <p:txBody>
          <a:bodyPr>
            <a:normAutofit/>
          </a:bodyPr>
          <a:lstStyle/>
          <a:p>
            <a:r>
              <a:rPr lang="en-US" sz="2800" dirty="0"/>
              <a:t>Essentials of pharmacokinetics and pharmacodynamics – K. D Tripathi.</a:t>
            </a:r>
          </a:p>
          <a:p>
            <a:r>
              <a:rPr lang="en-US" sz="2800" dirty="0"/>
              <a:t>Goodman and Gilman – the pharmacological basis of therapeutics</a:t>
            </a:r>
          </a:p>
          <a:p>
            <a:r>
              <a:rPr lang="en-US" sz="2800" dirty="0"/>
              <a:t>Biopharmaceutics and pharmacokinetics by R.S. </a:t>
            </a:r>
            <a:r>
              <a:rPr lang="en-US" sz="2800" dirty="0" err="1"/>
              <a:t>Satoskar</a:t>
            </a:r>
            <a:r>
              <a:rPr lang="en-US" sz="2800" dirty="0"/>
              <a:t> </a:t>
            </a:r>
          </a:p>
        </p:txBody>
      </p:sp>
      <p:pic>
        <p:nvPicPr>
          <p:cNvPr id="3" name="Picture 2">
            <a:extLst>
              <a:ext uri="{FF2B5EF4-FFF2-40B4-BE49-F238E27FC236}">
                <a16:creationId xmlns:a16="http://schemas.microsoft.com/office/drawing/2014/main" id="{0C0BD1BD-9C0C-45E3-A339-DF16CA1BB3D9}"/>
              </a:ext>
            </a:extLst>
          </p:cNvPr>
          <p:cNvPicPr>
            <a:picLocks noChangeAspect="1"/>
          </p:cNvPicPr>
          <p:nvPr/>
        </p:nvPicPr>
        <p:blipFill>
          <a:blip r:embed="rId2"/>
          <a:stretch>
            <a:fillRect/>
          </a:stretch>
        </p:blipFill>
        <p:spPr>
          <a:xfrm>
            <a:off x="0" y="-107234"/>
            <a:ext cx="12192000" cy="1840992"/>
          </a:xfrm>
          <a:prstGeom prst="rect">
            <a:avLst/>
          </a:prstGeom>
        </p:spPr>
      </p:pic>
    </p:spTree>
    <p:extLst>
      <p:ext uri="{BB962C8B-B14F-4D97-AF65-F5344CB8AC3E}">
        <p14:creationId xmlns:p14="http://schemas.microsoft.com/office/powerpoint/2010/main" val="2762164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2769628-9ED6-4813-AFC8-6C5005BB18EB}"/>
              </a:ext>
            </a:extLst>
          </p:cNvPr>
          <p:cNvSpPr txBox="1">
            <a:spLocks/>
          </p:cNvSpPr>
          <p:nvPr/>
        </p:nvSpPr>
        <p:spPr>
          <a:xfrm rot="21165766">
            <a:off x="1233141" y="2272182"/>
            <a:ext cx="6937757" cy="1370681"/>
          </a:xfrm>
          <a:prstGeom prst="rect">
            <a:avLst/>
          </a:prstGeom>
          <a:ln>
            <a:solidFill>
              <a:schemeClr val="accent2">
                <a:lumMod val="20000"/>
                <a:lumOff val="80000"/>
              </a:schemeClr>
            </a:solidFill>
          </a:ln>
          <a:effectLst>
            <a:outerShdw blurRad="50800" dist="38100" dir="8100000" algn="tr" rotWithShape="0">
              <a:prstClr val="black">
                <a:alpha val="40000"/>
              </a:prstClr>
            </a:outerShdw>
          </a:effectLst>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a:buFont typeface="Wingdings 3" charset="2"/>
              <a:buNone/>
            </a:pPr>
            <a:r>
              <a:rPr lang="en-US" dirty="0"/>
              <a:t> </a:t>
            </a:r>
            <a:r>
              <a:rPr lang="en-US" sz="6000" dirty="0">
                <a:solidFill>
                  <a:srgbClr val="002060"/>
                </a:solidFill>
              </a:rPr>
              <a:t>THANK YOU</a:t>
            </a:r>
          </a:p>
        </p:txBody>
      </p:sp>
    </p:spTree>
    <p:extLst>
      <p:ext uri="{BB962C8B-B14F-4D97-AF65-F5344CB8AC3E}">
        <p14:creationId xmlns:p14="http://schemas.microsoft.com/office/powerpoint/2010/main" val="215847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26C14-50B9-4CFC-99FC-CC1576BEDA2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3798AFF-0DCC-4F7C-B4EE-4313BE816982}"/>
              </a:ext>
            </a:extLst>
          </p:cNvPr>
          <p:cNvSpPr>
            <a:spLocks noGrp="1"/>
          </p:cNvSpPr>
          <p:nvPr>
            <p:ph idx="1"/>
          </p:nvPr>
        </p:nvSpPr>
        <p:spPr>
          <a:xfrm>
            <a:off x="529389" y="2405575"/>
            <a:ext cx="11006119" cy="4178105"/>
          </a:xfrm>
        </p:spPr>
        <p:txBody>
          <a:bodyPr>
            <a:normAutofit fontScale="92500" lnSpcReduction="10000"/>
          </a:bodyPr>
          <a:lstStyle/>
          <a:p>
            <a:r>
              <a:rPr lang="en-IN" sz="2400" b="1" dirty="0">
                <a:latin typeface="Times New Roman" panose="02020603050405020304" pitchFamily="18" charset="0"/>
                <a:cs typeface="Times New Roman" panose="02020603050405020304" pitchFamily="18" charset="0"/>
              </a:rPr>
              <a:t> PHARMACOKINETICS—(Greek: Kinesis—movement)</a:t>
            </a:r>
            <a:r>
              <a:rPr lang="en-IN" sz="2400" dirty="0">
                <a:latin typeface="Times New Roman" panose="02020603050405020304" pitchFamily="18" charset="0"/>
                <a:cs typeface="Times New Roman" panose="02020603050405020304" pitchFamily="18" charset="0"/>
              </a:rPr>
              <a:t>What the body does to the drug.</a:t>
            </a:r>
          </a:p>
          <a:p>
            <a:pPr marL="0" indent="0">
              <a:buNone/>
            </a:pPr>
            <a:r>
              <a:rPr lang="en-IN" sz="2400" dirty="0">
                <a:latin typeface="Times New Roman" panose="02020603050405020304" pitchFamily="18" charset="0"/>
                <a:cs typeface="Times New Roman" panose="02020603050405020304" pitchFamily="18" charset="0"/>
              </a:rPr>
              <a:t>This refers to movement of the drug in and alteration of the drug by the body; includes absorption, distribution, binding/localization/storage, bio-transformation and excretion of the drug. </a:t>
            </a:r>
          </a:p>
          <a:p>
            <a:r>
              <a:rPr lang="en-IN" sz="2400" b="1" dirty="0">
                <a:latin typeface="Times New Roman" panose="02020603050405020304" pitchFamily="18" charset="0"/>
                <a:cs typeface="Times New Roman" panose="02020603050405020304" pitchFamily="18" charset="0"/>
              </a:rPr>
              <a:t>Pharmacodynamics (Greek: </a:t>
            </a:r>
            <a:r>
              <a:rPr lang="en-IN" sz="2400" b="1" dirty="0" err="1">
                <a:latin typeface="Times New Roman" panose="02020603050405020304" pitchFamily="18" charset="0"/>
                <a:cs typeface="Times New Roman" panose="02020603050405020304" pitchFamily="18" charset="0"/>
              </a:rPr>
              <a:t>dynamis</a:t>
            </a:r>
            <a:r>
              <a:rPr lang="en-IN" sz="2400" b="1" dirty="0">
                <a:latin typeface="Times New Roman" panose="02020603050405020304" pitchFamily="18" charset="0"/>
                <a:cs typeface="Times New Roman" panose="02020603050405020304" pitchFamily="18" charset="0"/>
              </a:rPr>
              <a:t>—power)—</a:t>
            </a:r>
            <a:r>
              <a:rPr lang="en-IN" sz="2400" dirty="0">
                <a:latin typeface="Times New Roman" panose="02020603050405020304" pitchFamily="18" charset="0"/>
                <a:cs typeface="Times New Roman" panose="02020603050405020304" pitchFamily="18" charset="0"/>
              </a:rPr>
              <a:t>What the drug does to the body.</a:t>
            </a:r>
          </a:p>
          <a:p>
            <a:pPr marL="0" indent="0">
              <a:buNone/>
            </a:pPr>
            <a:r>
              <a:rPr lang="en-IN" sz="2400" dirty="0">
                <a:latin typeface="Times New Roman" panose="02020603050405020304" pitchFamily="18" charset="0"/>
                <a:cs typeface="Times New Roman" panose="02020603050405020304" pitchFamily="18" charset="0"/>
              </a:rPr>
              <a:t>This includes physiological and biochemical effects of drugs and their mechanism of action</a:t>
            </a:r>
          </a:p>
          <a:p>
            <a:pPr marL="0" indent="0">
              <a:buNone/>
            </a:pPr>
            <a:r>
              <a:rPr lang="en-IN" sz="2400" dirty="0">
                <a:latin typeface="Times New Roman" panose="02020603050405020304" pitchFamily="18" charset="0"/>
                <a:cs typeface="Times New Roman" panose="02020603050405020304" pitchFamily="18" charset="0"/>
              </a:rPr>
              <a:t>at organ system/subcellular/macromolecular levels</a:t>
            </a:r>
            <a:r>
              <a:rPr lang="en-IN" sz="2400" b="1" dirty="0">
                <a:latin typeface="Times New Roman" panose="02020603050405020304" pitchFamily="18" charset="0"/>
                <a:cs typeface="Times New Roman" panose="02020603050405020304" pitchFamily="18" charset="0"/>
              </a:rPr>
              <a:t>. </a:t>
            </a:r>
          </a:p>
          <a:p>
            <a:pPr marL="0" indent="0">
              <a:buNone/>
            </a:pPr>
            <a:endParaRPr lang="en-IN" sz="2400" b="1"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Drug (French: Drogue—a dry herb) </a:t>
            </a:r>
            <a:r>
              <a:rPr lang="en-IN" sz="2400" dirty="0">
                <a:latin typeface="Times New Roman" panose="02020603050405020304" pitchFamily="18" charset="0"/>
                <a:cs typeface="Times New Roman" panose="02020603050405020304" pitchFamily="18" charset="0"/>
              </a:rPr>
              <a:t>It is the single active chemical entity present in a medicine that is used for diagnosis, prevention, treatment/cure of a disease.</a:t>
            </a:r>
          </a:p>
        </p:txBody>
      </p:sp>
      <p:pic>
        <p:nvPicPr>
          <p:cNvPr id="4" name="Picture 2" descr="C:\Users\hp\Desktop\IMG-20200219-WA0019.jpg">
            <a:extLst>
              <a:ext uri="{FF2B5EF4-FFF2-40B4-BE49-F238E27FC236}">
                <a16:creationId xmlns:a16="http://schemas.microsoft.com/office/drawing/2014/main" id="{8353B6F4-BF12-4B85-BA33-23BCDFEC0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08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A7AD-5DA0-40C7-98D6-44F3648C1F9E}"/>
              </a:ext>
            </a:extLst>
          </p:cNvPr>
          <p:cNvSpPr>
            <a:spLocks noGrp="1"/>
          </p:cNvSpPr>
          <p:nvPr>
            <p:ph type="title"/>
          </p:nvPr>
        </p:nvSpPr>
        <p:spPr/>
        <p:txBody>
          <a:bodyPr/>
          <a:lstStyle/>
          <a:p>
            <a:endParaRPr lang="en-IN"/>
          </a:p>
        </p:txBody>
      </p:sp>
      <p:pic>
        <p:nvPicPr>
          <p:cNvPr id="4" name="Picture 2" descr="C:\Users\hp\Desktop\IMG-20200219-WA0019.jpg">
            <a:extLst>
              <a:ext uri="{FF2B5EF4-FFF2-40B4-BE49-F238E27FC236}">
                <a16:creationId xmlns:a16="http://schemas.microsoft.com/office/drawing/2014/main" id="{A4E4E251-729B-42E3-93ED-83C680CBB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84059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508A132B-6615-43A6-A663-CE7BAB092055}"/>
              </a:ext>
            </a:extLst>
          </p:cNvPr>
          <p:cNvSpPr>
            <a:spLocks noGrp="1"/>
          </p:cNvSpPr>
          <p:nvPr/>
        </p:nvSpPr>
        <p:spPr>
          <a:xfrm>
            <a:off x="5968288" y="3489371"/>
            <a:ext cx="701453" cy="382596"/>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02C6F2-CAA1-43CC-9B47-5D6F7B55EE75}" type="slidenum">
              <a:rPr lang="en-US" smtClean="0"/>
              <a:pPr/>
              <a:t>7</a:t>
            </a:fld>
            <a:endParaRPr lang="en-US"/>
          </a:p>
        </p:txBody>
      </p:sp>
      <p:sp>
        <p:nvSpPr>
          <p:cNvPr id="6" name="Title 1">
            <a:extLst>
              <a:ext uri="{FF2B5EF4-FFF2-40B4-BE49-F238E27FC236}">
                <a16:creationId xmlns:a16="http://schemas.microsoft.com/office/drawing/2014/main" id="{C5B5E13A-29BB-4F71-8E28-FF966BDE3B04}"/>
              </a:ext>
            </a:extLst>
          </p:cNvPr>
          <p:cNvSpPr>
            <a:spLocks noGrp="1"/>
          </p:cNvSpPr>
          <p:nvPr/>
        </p:nvSpPr>
        <p:spPr>
          <a:xfrm>
            <a:off x="267286" y="1723436"/>
            <a:ext cx="11924713" cy="1717555"/>
          </a:xfrm>
          <a:prstGeom prst="rect">
            <a:avLst/>
          </a:prstGeom>
          <a:ln>
            <a:prstDash val="sysDash"/>
          </a:ln>
          <a:effectLst>
            <a:innerShdw blurRad="63500" dist="50800" dir="54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vert="horz" anchor="b">
            <a:normAutofit fontScale="90000" lnSpcReduction="10000"/>
          </a:bodyPr>
          <a:lstStyle>
            <a:lvl1pPr algn="ctr" rtl="0" eaLnBrk="1" latinLnBrk="0" hangingPunct="1">
              <a:spcBef>
                <a:spcPct val="0"/>
              </a:spcBef>
              <a:buNone/>
              <a:defRPr kumimoji="0" sz="4200" kern="1200">
                <a:solidFill>
                  <a:schemeClr val="accen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a:solidFill>
                  <a:schemeClr val="tx1"/>
                </a:solidFill>
                <a:latin typeface="Times New Roman" pitchFamily="18" charset="0"/>
                <a:cs typeface="Times New Roman" pitchFamily="18" charset="0"/>
              </a:rPr>
              <a:t>ABSORPTION </a:t>
            </a:r>
            <a:br>
              <a:rPr lang="en-US" b="1" dirty="0">
                <a:solidFill>
                  <a:schemeClr val="tx1"/>
                </a:solidFill>
                <a:latin typeface="Times New Roman" pitchFamily="18" charset="0"/>
                <a:cs typeface="Times New Roman" pitchFamily="18" charset="0"/>
              </a:rPr>
            </a:br>
            <a:r>
              <a:rPr lang="en-US" b="1" dirty="0">
                <a:solidFill>
                  <a:schemeClr val="tx1"/>
                </a:solidFill>
                <a:latin typeface="Times New Roman" pitchFamily="18" charset="0"/>
                <a:cs typeface="Times New Roman" pitchFamily="18" charset="0"/>
              </a:rPr>
              <a:t>&amp;</a:t>
            </a:r>
            <a:br>
              <a:rPr lang="en-US" b="1" dirty="0">
                <a:solidFill>
                  <a:schemeClr val="tx1"/>
                </a:solidFill>
                <a:latin typeface="Times New Roman" pitchFamily="18" charset="0"/>
                <a:cs typeface="Times New Roman" pitchFamily="18" charset="0"/>
              </a:rPr>
            </a:br>
            <a:r>
              <a:rPr lang="en-US" b="1" dirty="0">
                <a:solidFill>
                  <a:schemeClr val="tx1"/>
                </a:solidFill>
                <a:latin typeface="Times New Roman" pitchFamily="18" charset="0"/>
                <a:cs typeface="Times New Roman" pitchFamily="18" charset="0"/>
              </a:rPr>
              <a:t>DISTRIBUTION OF DRUGS</a:t>
            </a:r>
          </a:p>
        </p:txBody>
      </p:sp>
      <p:pic>
        <p:nvPicPr>
          <p:cNvPr id="7" name="Picture 6">
            <a:extLst>
              <a:ext uri="{FF2B5EF4-FFF2-40B4-BE49-F238E27FC236}">
                <a16:creationId xmlns:a16="http://schemas.microsoft.com/office/drawing/2014/main" id="{06145DFA-117E-41E4-9E1D-9819B49FC85E}"/>
              </a:ext>
            </a:extLst>
          </p:cNvPr>
          <p:cNvPicPr>
            <a:picLocks noChangeAspect="1" noChangeArrowheads="1"/>
          </p:cNvPicPr>
          <p:nvPr/>
        </p:nvPicPr>
        <p:blipFill>
          <a:blip r:embed="rId3" cstate="print"/>
          <a:srcRect/>
          <a:stretch>
            <a:fillRect/>
          </a:stretch>
        </p:blipFill>
        <p:spPr bwMode="auto">
          <a:xfrm>
            <a:off x="393619" y="3440991"/>
            <a:ext cx="3052966" cy="1376767"/>
          </a:xfrm>
          <a:prstGeom prst="rect">
            <a:avLst/>
          </a:prstGeom>
          <a:ln>
            <a:noFill/>
          </a:ln>
          <a:effectLst>
            <a:outerShdw blurRad="292100" dist="139700" dir="2700000" algn="tl" rotWithShape="0">
              <a:srgbClr val="333333">
                <a:alpha val="65000"/>
              </a:srgbClr>
            </a:outerShdw>
          </a:effectLst>
        </p:spPr>
      </p:pic>
      <p:pic>
        <p:nvPicPr>
          <p:cNvPr id="8" name="Content Placeholder 7">
            <a:extLst>
              <a:ext uri="{FF2B5EF4-FFF2-40B4-BE49-F238E27FC236}">
                <a16:creationId xmlns:a16="http://schemas.microsoft.com/office/drawing/2014/main" id="{ACA26E77-112E-4C60-9312-FCC63036D9F1}"/>
              </a:ext>
            </a:extLst>
          </p:cNvPr>
          <p:cNvPicPr>
            <a:picLocks noGrp="1" noChangeAspect="1" noChangeArrowheads="1"/>
          </p:cNvPicPr>
          <p:nvPr>
            <p:ph idx="1"/>
          </p:nvPr>
        </p:nvPicPr>
        <p:blipFill>
          <a:blip r:embed="rId4" cstate="print"/>
          <a:srcRect/>
          <a:stretch>
            <a:fillRect/>
          </a:stretch>
        </p:blipFill>
        <p:spPr bwMode="auto">
          <a:xfrm>
            <a:off x="393619" y="4855632"/>
            <a:ext cx="3052966" cy="188279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177928B-6B19-4EE6-9214-4D24FF47AEE1}"/>
              </a:ext>
            </a:extLst>
          </p:cNvPr>
          <p:cNvPicPr>
            <a:picLocks noChangeAspect="1" noChangeArrowheads="1"/>
          </p:cNvPicPr>
          <p:nvPr/>
        </p:nvPicPr>
        <p:blipFill>
          <a:blip r:embed="rId5"/>
          <a:srcRect/>
          <a:stretch>
            <a:fillRect/>
          </a:stretch>
        </p:blipFill>
        <p:spPr bwMode="auto">
          <a:xfrm>
            <a:off x="4077506" y="3489371"/>
            <a:ext cx="6768685" cy="1882793"/>
          </a:xfrm>
          <a:prstGeom prst="rect">
            <a:avLst/>
          </a:prstGeom>
          <a:noFill/>
        </p:spPr>
      </p:pic>
    </p:spTree>
    <p:extLst>
      <p:ext uri="{BB962C8B-B14F-4D97-AF65-F5344CB8AC3E}">
        <p14:creationId xmlns:p14="http://schemas.microsoft.com/office/powerpoint/2010/main" val="70519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82AE-EBAF-4E8E-8995-FD9F385D09B9}"/>
              </a:ext>
            </a:extLst>
          </p:cNvPr>
          <p:cNvSpPr>
            <a:spLocks noGrp="1"/>
          </p:cNvSpPr>
          <p:nvPr>
            <p:ph type="title"/>
          </p:nvPr>
        </p:nvSpPr>
        <p:spPr>
          <a:xfrm>
            <a:off x="1154954" y="2011680"/>
            <a:ext cx="8761413" cy="759654"/>
          </a:xfrm>
        </p:spPr>
        <p:txBody>
          <a:bodyPr/>
          <a:lstStyle/>
          <a:p>
            <a:r>
              <a:rPr lang="en-IN" dirty="0">
                <a:solidFill>
                  <a:schemeClr val="tx1"/>
                </a:solidFill>
              </a:rPr>
              <a:t>ABSORPTION</a:t>
            </a:r>
          </a:p>
        </p:txBody>
      </p:sp>
      <p:sp>
        <p:nvSpPr>
          <p:cNvPr id="3" name="Content Placeholder 2">
            <a:extLst>
              <a:ext uri="{FF2B5EF4-FFF2-40B4-BE49-F238E27FC236}">
                <a16:creationId xmlns:a16="http://schemas.microsoft.com/office/drawing/2014/main" id="{D0FA4AA0-24BF-4A25-B4F4-CF937C22CD0E}"/>
              </a:ext>
            </a:extLst>
          </p:cNvPr>
          <p:cNvSpPr>
            <a:spLocks noGrp="1"/>
          </p:cNvSpPr>
          <p:nvPr>
            <p:ph idx="1"/>
          </p:nvPr>
        </p:nvSpPr>
        <p:spPr>
          <a:xfrm>
            <a:off x="1154954" y="2883876"/>
            <a:ext cx="8825659" cy="3974123"/>
          </a:xfrm>
        </p:spPr>
        <p:txBody>
          <a:bodyPr/>
          <a:lstStyle/>
          <a:p>
            <a:pPr algn="just"/>
            <a:r>
              <a:rPr lang="en-US" sz="3200" dirty="0">
                <a:latin typeface="Times New Roman" pitchFamily="18" charset="0"/>
                <a:cs typeface="Times New Roman" pitchFamily="18" charset="0"/>
              </a:rPr>
              <a:t>Movement of a drug from its site of administration into the central compartment.</a:t>
            </a:r>
          </a:p>
          <a:p>
            <a:pPr algn="just"/>
            <a:r>
              <a:rPr lang="en-US" sz="3200" i="1" dirty="0">
                <a:latin typeface="Times New Roman" pitchFamily="18" charset="0"/>
                <a:cs typeface="Times New Roman" pitchFamily="18" charset="0"/>
              </a:rPr>
              <a:t>Bioavailability </a:t>
            </a:r>
            <a:r>
              <a:rPr lang="en-US" sz="3200" i="1" dirty="0">
                <a:latin typeface="Times New Roman" pitchFamily="18" charset="0"/>
                <a:cs typeface="Times New Roman" pitchFamily="18" charset="0"/>
                <a:sym typeface="Wingdings"/>
              </a:rPr>
              <a:t> </a:t>
            </a:r>
            <a:r>
              <a:rPr lang="en-US" sz="3200" dirty="0">
                <a:latin typeface="Times New Roman" pitchFamily="18" charset="0"/>
                <a:cs typeface="Times New Roman" pitchFamily="18" charset="0"/>
              </a:rPr>
              <a:t> the fractional extent to which a dose of drug reaches its site of action.</a:t>
            </a:r>
          </a:p>
          <a:p>
            <a:pPr algn="just"/>
            <a:r>
              <a:rPr lang="en-US" sz="3200" dirty="0">
                <a:latin typeface="Times New Roman" pitchFamily="18" charset="0"/>
                <a:cs typeface="Times New Roman" pitchFamily="18" charset="0"/>
              </a:rPr>
              <a:t>Rate &amp; efficiency of absorption </a:t>
            </a:r>
            <a:r>
              <a:rPr lang="en-US" sz="3200" dirty="0">
                <a:latin typeface="Times New Roman" pitchFamily="18" charset="0"/>
                <a:cs typeface="Times New Roman" pitchFamily="18" charset="0"/>
                <a:sym typeface="Wingdings"/>
              </a:rPr>
              <a:t></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 environment where the drug is absorbed</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drug’s characteristics </a:t>
            </a:r>
            <a:r>
              <a:rPr lang="en-US" sz="3200" dirty="0">
                <a:latin typeface="Times New Roman" pitchFamily="18" charset="0"/>
                <a:cs typeface="Times New Roman" pitchFamily="18" charset="0"/>
              </a:rPr>
              <a:t>&amp; </a:t>
            </a:r>
            <a:r>
              <a:rPr lang="en-US" sz="3200" b="1" dirty="0">
                <a:latin typeface="Times New Roman" pitchFamily="18" charset="0"/>
                <a:cs typeface="Times New Roman" pitchFamily="18" charset="0"/>
              </a:rPr>
              <a:t>route of administration.</a:t>
            </a:r>
            <a:endParaRPr lang="en-US" sz="3200" dirty="0">
              <a:latin typeface="Times New Roman" pitchFamily="18" charset="0"/>
              <a:cs typeface="Times New Roman" pitchFamily="18" charset="0"/>
            </a:endParaRPr>
          </a:p>
          <a:p>
            <a:endParaRPr lang="en-IN" dirty="0"/>
          </a:p>
        </p:txBody>
      </p:sp>
      <p:pic>
        <p:nvPicPr>
          <p:cNvPr id="4" name="Picture 2" descr="C:\Users\hp\Desktop\IMG-20200219-WA0019.jpg">
            <a:extLst>
              <a:ext uri="{FF2B5EF4-FFF2-40B4-BE49-F238E27FC236}">
                <a16:creationId xmlns:a16="http://schemas.microsoft.com/office/drawing/2014/main" id="{762207D5-A183-4044-9899-BF99460C7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63"/>
            <a:ext cx="12192000" cy="184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AE95-D342-4F4C-9F90-6FBEBA9B7282}"/>
              </a:ext>
            </a:extLst>
          </p:cNvPr>
          <p:cNvSpPr>
            <a:spLocks noGrp="1"/>
          </p:cNvSpPr>
          <p:nvPr>
            <p:ph type="title"/>
          </p:nvPr>
        </p:nvSpPr>
        <p:spPr>
          <a:xfrm>
            <a:off x="1154954" y="1758462"/>
            <a:ext cx="8761413" cy="845038"/>
          </a:xfrm>
        </p:spPr>
        <p:txBody>
          <a:bodyPr/>
          <a:lstStyle/>
          <a:p>
            <a:r>
              <a:rPr lang="en-IN" dirty="0">
                <a:solidFill>
                  <a:schemeClr val="tx1"/>
                </a:solidFill>
              </a:rPr>
              <a:t>Mechanism of Absorption</a:t>
            </a:r>
          </a:p>
        </p:txBody>
      </p:sp>
      <p:sp>
        <p:nvSpPr>
          <p:cNvPr id="3" name="Content Placeholder 2">
            <a:extLst>
              <a:ext uri="{FF2B5EF4-FFF2-40B4-BE49-F238E27FC236}">
                <a16:creationId xmlns:a16="http://schemas.microsoft.com/office/drawing/2014/main" id="{870F18B1-741D-463F-95D3-AE3B5009E3BE}"/>
              </a:ext>
            </a:extLst>
          </p:cNvPr>
          <p:cNvSpPr>
            <a:spLocks noGrp="1"/>
          </p:cNvSpPr>
          <p:nvPr>
            <p:ph idx="1"/>
          </p:nvPr>
        </p:nvSpPr>
        <p:spPr>
          <a:xfrm>
            <a:off x="1154954" y="2603499"/>
            <a:ext cx="8825659" cy="3937977"/>
          </a:xfrm>
        </p:spPr>
        <p:txBody>
          <a:bodyPr>
            <a:normAutofit lnSpcReduction="10000"/>
          </a:bodyPr>
          <a:lstStyle/>
          <a:p>
            <a:r>
              <a:rPr lang="en-US" sz="3200" dirty="0">
                <a:latin typeface="Times New Roman" pitchFamily="18" charset="0"/>
                <a:cs typeface="Times New Roman" pitchFamily="18" charset="0"/>
              </a:rPr>
              <a:t>Passive transfer</a:t>
            </a:r>
          </a:p>
          <a:p>
            <a:pPr lvl="1"/>
            <a:r>
              <a:rPr lang="en-US" sz="2800" dirty="0">
                <a:solidFill>
                  <a:schemeClr val="tx1"/>
                </a:solidFill>
                <a:latin typeface="Times New Roman" pitchFamily="18" charset="0"/>
                <a:cs typeface="Times New Roman" pitchFamily="18" charset="0"/>
              </a:rPr>
              <a:t>Simple diffusion</a:t>
            </a:r>
          </a:p>
          <a:p>
            <a:pPr lvl="1"/>
            <a:r>
              <a:rPr lang="en-US" sz="2800" dirty="0">
                <a:solidFill>
                  <a:schemeClr val="tx1"/>
                </a:solidFill>
                <a:latin typeface="Times New Roman" pitchFamily="18" charset="0"/>
                <a:cs typeface="Times New Roman" pitchFamily="18" charset="0"/>
              </a:rPr>
              <a:t>Filtration</a:t>
            </a:r>
          </a:p>
          <a:p>
            <a:r>
              <a:rPr lang="en-US" sz="3200" dirty="0">
                <a:latin typeface="Times New Roman" pitchFamily="18" charset="0"/>
                <a:cs typeface="Times New Roman" pitchFamily="18" charset="0"/>
              </a:rPr>
              <a:t>Carrier-mediated transport</a:t>
            </a:r>
          </a:p>
          <a:p>
            <a:pPr lvl="1"/>
            <a:r>
              <a:rPr lang="en-US" sz="2800" dirty="0">
                <a:solidFill>
                  <a:schemeClr val="tx1"/>
                </a:solidFill>
                <a:latin typeface="Times New Roman" pitchFamily="18" charset="0"/>
                <a:cs typeface="Times New Roman" pitchFamily="18" charset="0"/>
              </a:rPr>
              <a:t>Facilitated diffusion</a:t>
            </a:r>
          </a:p>
          <a:p>
            <a:pPr lvl="1"/>
            <a:r>
              <a:rPr lang="en-US" sz="2800" dirty="0">
                <a:solidFill>
                  <a:schemeClr val="tx1"/>
                </a:solidFill>
                <a:latin typeface="Times New Roman" pitchFamily="18" charset="0"/>
                <a:cs typeface="Times New Roman" pitchFamily="18" charset="0"/>
              </a:rPr>
              <a:t>Active transport</a:t>
            </a:r>
          </a:p>
          <a:p>
            <a:r>
              <a:rPr lang="en-US" sz="3200" dirty="0">
                <a:latin typeface="Times New Roman" pitchFamily="18" charset="0"/>
                <a:cs typeface="Times New Roman" pitchFamily="18" charset="0"/>
              </a:rPr>
              <a:t>Endocytosis</a:t>
            </a:r>
          </a:p>
          <a:p>
            <a:endParaRPr lang="en-IN" dirty="0"/>
          </a:p>
        </p:txBody>
      </p:sp>
      <p:pic>
        <p:nvPicPr>
          <p:cNvPr id="4" name="Picture 2" descr="C:\Users\hp\Desktop\IMG-20200219-WA0019.jpg">
            <a:extLst>
              <a:ext uri="{FF2B5EF4-FFF2-40B4-BE49-F238E27FC236}">
                <a16:creationId xmlns:a16="http://schemas.microsoft.com/office/drawing/2014/main" id="{63866C3E-D15D-42EA-9557-8496F31A0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154"/>
            <a:ext cx="12192000" cy="153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075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577</TotalTime>
  <Words>2231</Words>
  <Application>Microsoft Office PowerPoint</Application>
  <PresentationFormat>Widescreen</PresentationFormat>
  <Paragraphs>361</Paragraphs>
  <Slides>55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Andalus</vt:lpstr>
      <vt:lpstr>Arial</vt:lpstr>
      <vt:lpstr>Calibri</vt:lpstr>
      <vt:lpstr>Century Gothic</vt:lpstr>
      <vt:lpstr>Century Schoolbook</vt:lpstr>
      <vt:lpstr>Courier New</vt:lpstr>
      <vt:lpstr>Georgia</vt:lpstr>
      <vt:lpstr>Times New Roman</vt:lpstr>
      <vt:lpstr>Wingdings</vt:lpstr>
      <vt:lpstr>Wingdings 2</vt:lpstr>
      <vt:lpstr>Wingdings 3</vt:lpstr>
      <vt:lpstr>Ion Boardroom</vt:lpstr>
      <vt:lpstr>Basic Understanding of pharmacology- P’kinetics</vt:lpstr>
      <vt:lpstr>Contents</vt:lpstr>
      <vt:lpstr>PowerPoint Presentation</vt:lpstr>
      <vt:lpstr>PowerPoint Presentation</vt:lpstr>
      <vt:lpstr>PowerPoint Presentation</vt:lpstr>
      <vt:lpstr>PowerPoint Presentation</vt:lpstr>
      <vt:lpstr>PowerPoint Presentation</vt:lpstr>
      <vt:lpstr>ABSORPTION</vt:lpstr>
      <vt:lpstr>Mechanism of Absorption</vt:lpstr>
      <vt:lpstr>PowerPoint Presentation</vt:lpstr>
      <vt:lpstr>PowerPoint Presentation</vt:lpstr>
      <vt:lpstr>PowerPoint Presentation</vt:lpstr>
      <vt:lpstr>Factors influencing absorption</vt:lpstr>
      <vt:lpstr>PowerPoint Presentation</vt:lpstr>
      <vt:lpstr>PowerPoint Presentation</vt:lpstr>
      <vt:lpstr>Pharmacokinetics of Drug Absorption     (oral)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Placental Barrier</vt:lpstr>
      <vt:lpstr>PowerPoint Presentation</vt:lpstr>
      <vt:lpstr>What is Biotransformation (Metabolism)?</vt:lpstr>
      <vt:lpstr>Need Of Drug biotransformation</vt:lpstr>
      <vt:lpstr>Biotransformation leads to..</vt:lpstr>
      <vt:lpstr>PowerPoint Presentation</vt:lpstr>
      <vt:lpstr>Organ Sites of drug metabolism</vt:lpstr>
      <vt:lpstr>Drug Metabolising Enzymes</vt:lpstr>
      <vt:lpstr>Non Microsomal Enzymes</vt:lpstr>
      <vt:lpstr>PowerPoint Presentation</vt:lpstr>
      <vt:lpstr>1st Pass Metabolism</vt:lpstr>
      <vt:lpstr>Chemical pathways of drug biotransformation.</vt:lpstr>
      <vt:lpstr>PowerPoint Presentation</vt:lpstr>
      <vt:lpstr>PowerPoint Presentation</vt:lpstr>
      <vt:lpstr>Factors affecting Drug Metabolism</vt:lpstr>
      <vt:lpstr>Excretion </vt:lpstr>
      <vt:lpstr>Glomerular filtration</vt:lpstr>
      <vt:lpstr>Active tubular secretion</vt:lpstr>
      <vt:lpstr>Tubular Reabsorption</vt:lpstr>
      <vt:lpstr>PowerPoint Presentation</vt:lpstr>
      <vt:lpstr>PowerPoint Presentation</vt:lpstr>
      <vt:lpstr>Clearance</vt:lpstr>
      <vt:lpstr>First order kinetics </vt:lpstr>
      <vt:lpstr>PowerPoint Presentation</vt:lpstr>
      <vt:lpstr>Plasma half life</vt:lpstr>
      <vt:lpstr>Plasma half life depends on: </vt:lpstr>
      <vt:lpstr>Examples for half life of some drugs</vt:lpstr>
      <vt:lpstr>Clinical significance of increased half life</vt:lpstr>
      <vt:lpstr>Importance of Half-life</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Understanding of pharmacology</dc:title>
  <dc:creator>shweta yaragatti</dc:creator>
  <cp:lastModifiedBy>shweta yaragatti</cp:lastModifiedBy>
  <cp:revision>38</cp:revision>
  <dcterms:created xsi:type="dcterms:W3CDTF">2020-04-07T07:22:18Z</dcterms:created>
  <dcterms:modified xsi:type="dcterms:W3CDTF">2020-04-08T12:23:07Z</dcterms:modified>
</cp:coreProperties>
</file>