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81" r:id="rId3"/>
    <p:sldId id="282" r:id="rId4"/>
    <p:sldId id="283" r:id="rId5"/>
    <p:sldId id="284" r:id="rId6"/>
    <p:sldId id="257" r:id="rId7"/>
    <p:sldId id="260" r:id="rId8"/>
    <p:sldId id="301" r:id="rId9"/>
    <p:sldId id="309" r:id="rId10"/>
    <p:sldId id="308" r:id="rId11"/>
    <p:sldId id="294" r:id="rId12"/>
    <p:sldId id="261" r:id="rId13"/>
    <p:sldId id="288" r:id="rId14"/>
    <p:sldId id="262" r:id="rId15"/>
    <p:sldId id="287" r:id="rId16"/>
    <p:sldId id="285" r:id="rId17"/>
    <p:sldId id="263" r:id="rId18"/>
    <p:sldId id="289" r:id="rId19"/>
    <p:sldId id="291" r:id="rId20"/>
    <p:sldId id="300" r:id="rId21"/>
    <p:sldId id="310" r:id="rId22"/>
    <p:sldId id="296" r:id="rId23"/>
    <p:sldId id="297" r:id="rId24"/>
    <p:sldId id="304" r:id="rId25"/>
    <p:sldId id="298" r:id="rId26"/>
    <p:sldId id="305" r:id="rId27"/>
    <p:sldId id="307" r:id="rId28"/>
    <p:sldId id="302" r:id="rId29"/>
    <p:sldId id="306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10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5F9E65-2C5A-4707-A4C2-5D41C3AA2514}" type="datetimeFigureOut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8CBAF8-BDA5-4737-8276-3E429FF9A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619015-AC28-4DC6-A183-FAABE2CBFA7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A6EEEF-D12D-43B3-9A82-A42DECEA0C7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AB0DCA-7757-443D-A5AE-B497D529C9B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090603-E493-4451-97F1-E874D88B8CB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3CD3D4-A291-4E12-975B-7B6EA9DA35F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cs typeface="Arial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AFDB92-4C7B-479C-95FD-E5D0B17D5737}" type="datetimeFigureOut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F5AFD5-631F-49BF-9DCA-5C2344887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0D624-D3FD-4BB2-9F88-7D0591944325}" type="datetimeFigureOut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1184B-609E-4C43-9802-C1E0CD865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D8B28-C24D-4941-A142-45A5BA653EFE}" type="datetimeFigureOut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B4285-0388-4520-B3A0-835082450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BAC24-7000-483D-9364-35020957D95B}" type="datetimeFigureOut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B6F4B-1202-4539-BC72-3A5335BA0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reeform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Freeform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Rectangle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912658-5503-4392-9E53-5AAD42D677CF}" type="datetimeFigureOut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A814EB-596D-4572-9DCA-E9C60E7CF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602AED-D175-4DC3-AEF5-5A5D82CE09EE}" type="datetimeFigureOut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B6BF02-AAFD-4F41-A227-59E13998F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8B6FD5-5DCC-4831-BC93-0353096D67CA}" type="datetimeFigureOut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87E382-A829-4D65-B2B2-161370372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0159D-0216-4A71-AD7F-DC7C6B56F9AA}" type="datetimeFigureOut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CD843-94CC-47A4-8038-E06FCFDA4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A40280-2D98-451E-8CA6-5EDC74C5BB76}" type="datetimeFigureOut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96CA28-CC28-4DD6-BEF5-A7D923E1C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0A4AD-0A72-4227-9771-046287026524}" type="datetimeFigureOut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A7496-7EF8-44D3-A9CF-7FF45B839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14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6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0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2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8"/>
            <p:cNvCxnSpPr/>
            <p:nvPr/>
          </p:nvCxnSpPr>
          <p:spPr>
            <a:xfrm rot="16200000">
              <a:off x="6663592" y="12983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 flipH="1">
              <a:off x="6744512" y="12973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10F9EA-255F-419D-92CF-16DF5A89FDD2}" type="datetimeFigureOut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0E228B-11C9-4F97-A86B-915D70E99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B297E82-DC85-400D-B732-2AE88752E60E}" type="datetimeFigureOut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C8ED5D0-E460-4294-95AA-A77828C84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0" r:id="rId6"/>
    <p:sldLayoutId id="2147483676" r:id="rId7"/>
    <p:sldLayoutId id="2147483669" r:id="rId8"/>
    <p:sldLayoutId id="2147483677" r:id="rId9"/>
    <p:sldLayoutId id="2147483668" r:id="rId10"/>
    <p:sldLayoutId id="21474836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1.jpeg"/><Relationship Id="rId4" Type="http://schemas.openxmlformats.org/officeDocument/2006/relationships/slide" Target="slide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914400" y="0"/>
            <a:ext cx="7772400" cy="1905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4800" smtClean="0"/>
              <a:t>Sulcus &amp; gyrus  of cerebrum</a:t>
            </a:r>
          </a:p>
        </p:txBody>
      </p:sp>
      <p:pic>
        <p:nvPicPr>
          <p:cNvPr id="14339" name="Picture 2" descr="C:\Users\Vijayalxmi\Desktop\brain\cerebell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514600"/>
            <a:ext cx="3200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Horizontal Scroll 5"/>
          <p:cNvSpPr/>
          <p:nvPr/>
        </p:nvSpPr>
        <p:spPr>
          <a:xfrm>
            <a:off x="1009650" y="96838"/>
            <a:ext cx="7315200" cy="2514599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Aharoni" pitchFamily="2" charset="-79"/>
                <a:cs typeface="Aharoni" pitchFamily="2" charset="-79"/>
              </a:rPr>
              <a:t>SULCUS &amp; GYRUS OF CEREBRUM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81000" y="4419600"/>
            <a:ext cx="4267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/>
              <a:t>By: </a:t>
            </a:r>
          </a:p>
          <a:p>
            <a:r>
              <a:rPr lang="en-US" sz="2400" b="1"/>
              <a:t>Dr Manjula Vastrad</a:t>
            </a:r>
          </a:p>
          <a:p>
            <a:r>
              <a:rPr lang="en-US" sz="2400" b="1"/>
              <a:t>Asst Prof</a:t>
            </a:r>
          </a:p>
          <a:p>
            <a:r>
              <a:rPr lang="en-US" sz="2400" b="1"/>
              <a:t>Dept of Rachana Shareera</a:t>
            </a:r>
          </a:p>
          <a:p>
            <a:r>
              <a:rPr lang="en-US" sz="2400" b="1"/>
              <a:t>SMVVS RKM AMC</a:t>
            </a:r>
          </a:p>
          <a:p>
            <a:r>
              <a:rPr lang="en-US" sz="2400" b="1"/>
              <a:t>Vijayapura.</a:t>
            </a:r>
          </a:p>
          <a:p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4400" b="1">
                <a:solidFill>
                  <a:srgbClr val="FF99FF"/>
                </a:solidFill>
                <a:latin typeface="+mn-lt"/>
                <a:cs typeface="+mn-cs"/>
              </a:rPr>
              <a:t>The  Telencephalon</a:t>
            </a:r>
          </a:p>
        </p:txBody>
      </p:sp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orbel" pitchFamily="34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95288" y="1125538"/>
            <a:ext cx="84582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altLang="zh-CN" dirty="0">
                <a:latin typeface="+mn-lt"/>
                <a:cs typeface="+mn-cs"/>
              </a:rPr>
              <a:t>  </a:t>
            </a:r>
            <a:r>
              <a:rPr lang="en-US" altLang="zh-CN" sz="3200" b="1" dirty="0">
                <a:solidFill>
                  <a:srgbClr val="33CCFF"/>
                </a:solidFill>
                <a:latin typeface="+mn-lt"/>
                <a:cs typeface="+mn-cs"/>
              </a:rPr>
              <a:t>External features:</a:t>
            </a:r>
          </a:p>
          <a:p>
            <a:pPr lvl="1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CN" sz="2800" b="1" dirty="0">
                <a:latin typeface="+mn-lt"/>
                <a:cs typeface="+mn-cs"/>
              </a:rPr>
              <a:t>3 Main fissures on surface of each hemisphere:</a:t>
            </a:r>
          </a:p>
          <a:p>
            <a:pPr lvl="2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zh-CN" sz="2800" b="1" dirty="0">
                <a:latin typeface="+mn-lt"/>
                <a:cs typeface="+mn-cs"/>
              </a:rPr>
              <a:t> </a:t>
            </a:r>
            <a:r>
              <a:rPr lang="en-US" altLang="zh-CN" sz="2800" b="1" dirty="0">
                <a:solidFill>
                  <a:srgbClr val="FF9933"/>
                </a:solidFill>
                <a:latin typeface="+mn-lt"/>
                <a:cs typeface="+mn-cs"/>
              </a:rPr>
              <a:t>The</a:t>
            </a:r>
            <a:r>
              <a:rPr lang="en-US" altLang="zh-CN" sz="2800" b="1" dirty="0">
                <a:latin typeface="+mn-lt"/>
                <a:cs typeface="+mn-cs"/>
              </a:rPr>
              <a:t> </a:t>
            </a:r>
            <a:r>
              <a:rPr lang="en-US" altLang="zh-CN" sz="2800" b="1" dirty="0">
                <a:solidFill>
                  <a:srgbClr val="FF9933"/>
                </a:solidFill>
                <a:latin typeface="+mn-lt"/>
                <a:cs typeface="+mn-cs"/>
              </a:rPr>
              <a:t>Lateral  fissure</a:t>
            </a:r>
          </a:p>
          <a:p>
            <a:pPr lvl="2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zh-CN" sz="2800" b="1" dirty="0">
                <a:latin typeface="+mn-lt"/>
                <a:cs typeface="+mn-cs"/>
              </a:rPr>
              <a:t> </a:t>
            </a:r>
            <a:r>
              <a:rPr lang="en-US" altLang="zh-CN" sz="2800" b="1" dirty="0">
                <a:solidFill>
                  <a:srgbClr val="FF9933"/>
                </a:solidFill>
                <a:latin typeface="+mn-lt"/>
                <a:cs typeface="+mn-cs"/>
              </a:rPr>
              <a:t>The</a:t>
            </a:r>
            <a:r>
              <a:rPr lang="en-US" altLang="zh-CN" sz="2800" b="1" dirty="0">
                <a:latin typeface="+mn-lt"/>
                <a:cs typeface="+mn-cs"/>
              </a:rPr>
              <a:t> </a:t>
            </a:r>
            <a:r>
              <a:rPr lang="en-US" altLang="zh-CN" sz="2800" b="1" dirty="0">
                <a:solidFill>
                  <a:srgbClr val="FF9933"/>
                </a:solidFill>
                <a:latin typeface="+mn-lt"/>
                <a:cs typeface="+mn-cs"/>
              </a:rPr>
              <a:t>Central  fissure</a:t>
            </a:r>
          </a:p>
          <a:p>
            <a:pPr lvl="2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zh-CN" sz="2800" b="1" dirty="0">
                <a:latin typeface="+mn-lt"/>
                <a:cs typeface="+mn-cs"/>
              </a:rPr>
              <a:t> </a:t>
            </a:r>
            <a:r>
              <a:rPr lang="en-US" altLang="zh-CN" sz="2800" b="1" dirty="0">
                <a:solidFill>
                  <a:srgbClr val="FF9933"/>
                </a:solidFill>
                <a:latin typeface="+mn-lt"/>
                <a:cs typeface="+mn-cs"/>
              </a:rPr>
              <a:t>The</a:t>
            </a:r>
            <a:r>
              <a:rPr lang="en-US" altLang="zh-CN" sz="2800" b="1" dirty="0">
                <a:latin typeface="+mn-lt"/>
                <a:cs typeface="+mn-cs"/>
              </a:rPr>
              <a:t> </a:t>
            </a:r>
            <a:r>
              <a:rPr lang="en-US" altLang="zh-CN" sz="2800" b="1" dirty="0" err="1">
                <a:solidFill>
                  <a:srgbClr val="FF9933"/>
                </a:solidFill>
                <a:latin typeface="+mn-lt"/>
                <a:cs typeface="+mn-cs"/>
              </a:rPr>
              <a:t>Parietooccipital</a:t>
            </a:r>
            <a:r>
              <a:rPr lang="en-US" altLang="zh-CN" sz="2800" b="1" dirty="0">
                <a:solidFill>
                  <a:srgbClr val="FF9933"/>
                </a:solidFill>
                <a:latin typeface="+mn-lt"/>
                <a:cs typeface="+mn-cs"/>
              </a:rPr>
              <a:t>  fissure</a:t>
            </a: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400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400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28678" name="Line 10"/>
          <p:cNvSpPr>
            <a:spLocks noChangeShapeType="1"/>
          </p:cNvSpPr>
          <p:nvPr/>
        </p:nvSpPr>
        <p:spPr bwMode="auto">
          <a:xfrm flipH="1">
            <a:off x="3995738" y="4149725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8679" name="Picture 2" descr="C:\Users\Vijayalxmi\Desktop\brain\cerebral_cortex_surface_features13355310108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14800"/>
            <a:ext cx="3505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3" descr="C:\Users\Vijayalxmi\Desktop\brain\human_brain_c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038600"/>
            <a:ext cx="48704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2">
                    <a:satMod val="200000"/>
                  </a:schemeClr>
                </a:solidFill>
              </a:rPr>
              <a:t>      </a:t>
            </a:r>
            <a:r>
              <a:rPr lang="en-US" sz="4400" b="1" u="sng" dirty="0" smtClean="0">
                <a:solidFill>
                  <a:srgbClr val="FFFF00"/>
                </a:solidFill>
              </a:rPr>
              <a:t>14 Major </a:t>
            </a:r>
            <a:r>
              <a:rPr lang="en-US" sz="4400" b="1" u="sng" dirty="0" err="1" smtClean="0">
                <a:solidFill>
                  <a:srgbClr val="FFFF00"/>
                </a:solidFill>
              </a:rPr>
              <a:t>Sulci</a:t>
            </a:r>
            <a:endParaRPr lang="en-CA" sz="4400" b="1" u="sng" dirty="0" smtClean="0">
              <a:solidFill>
                <a:srgbClr val="FFFF00"/>
              </a:solidFill>
            </a:endParaRPr>
          </a:p>
        </p:txBody>
      </p:sp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5480050" cy="6802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haroni" pitchFamily="2" charset="-79"/>
                <a:cs typeface="Aharoni" pitchFamily="2" charset="-79"/>
              </a:rPr>
              <a:t>Main sulci are formed early in development</a:t>
            </a:r>
          </a:p>
          <a:p>
            <a:r>
              <a:rPr lang="en-US" sz="2000">
                <a:latin typeface="Aharoni" pitchFamily="2" charset="-79"/>
                <a:cs typeface="Aharoni" pitchFamily="2" charset="-79"/>
              </a:rPr>
              <a:t>Fissures are really deep sulci</a:t>
            </a:r>
          </a:p>
          <a:p>
            <a:endParaRPr lang="en-US" sz="2000">
              <a:latin typeface="Aharoni" pitchFamily="2" charset="-79"/>
              <a:cs typeface="Aharoni" pitchFamily="2" charset="-79"/>
            </a:endParaRPr>
          </a:p>
          <a:p>
            <a:r>
              <a:rPr lang="en-US" sz="2000">
                <a:latin typeface="Aharoni" pitchFamily="2" charset="-79"/>
                <a:cs typeface="Aharoni" pitchFamily="2" charset="-79"/>
              </a:rPr>
              <a:t>Typically continuous sulci</a:t>
            </a:r>
          </a:p>
          <a:p>
            <a:pPr lvl="1">
              <a:buFontTx/>
              <a:buChar char="•"/>
            </a:pPr>
            <a:r>
              <a:rPr lang="en-US" sz="2000">
                <a:latin typeface="Aharoni" pitchFamily="2" charset="-79"/>
                <a:cs typeface="Aharoni" pitchFamily="2" charset="-79"/>
              </a:rPr>
              <a:t>Interhemispheric fissure</a:t>
            </a:r>
          </a:p>
          <a:p>
            <a:pPr lvl="1">
              <a:buFontTx/>
              <a:buChar char="•"/>
            </a:pPr>
            <a:r>
              <a:rPr lang="en-US" sz="2000">
                <a:latin typeface="Aharoni" pitchFamily="2" charset="-79"/>
                <a:cs typeface="Aharoni" pitchFamily="2" charset="-79"/>
              </a:rPr>
              <a:t>Sylvian fissure</a:t>
            </a:r>
          </a:p>
          <a:p>
            <a:pPr lvl="1">
              <a:buFontTx/>
              <a:buChar char="•"/>
            </a:pPr>
            <a:r>
              <a:rPr lang="en-US" sz="2000">
                <a:latin typeface="Aharoni" pitchFamily="2" charset="-79"/>
                <a:cs typeface="Aharoni" pitchFamily="2" charset="-79"/>
              </a:rPr>
              <a:t>Parieto-occipital fissure </a:t>
            </a:r>
          </a:p>
          <a:p>
            <a:pPr lvl="1">
              <a:buFontTx/>
              <a:buChar char="•"/>
            </a:pPr>
            <a:r>
              <a:rPr lang="en-US" sz="2000">
                <a:latin typeface="Aharoni" pitchFamily="2" charset="-79"/>
                <a:cs typeface="Aharoni" pitchFamily="2" charset="-79"/>
              </a:rPr>
              <a:t>Collateral sulcus</a:t>
            </a:r>
          </a:p>
          <a:p>
            <a:pPr lvl="1">
              <a:buFontTx/>
              <a:buChar char="•"/>
            </a:pPr>
            <a:r>
              <a:rPr lang="en-US" sz="2000">
                <a:latin typeface="Aharoni" pitchFamily="2" charset="-79"/>
                <a:cs typeface="Aharoni" pitchFamily="2" charset="-79"/>
              </a:rPr>
              <a:t>Central sulcus</a:t>
            </a:r>
          </a:p>
          <a:p>
            <a:pPr lvl="1">
              <a:buFontTx/>
              <a:buChar char="•"/>
            </a:pPr>
            <a:r>
              <a:rPr lang="en-US" sz="2000">
                <a:latin typeface="Aharoni" pitchFamily="2" charset="-79"/>
                <a:cs typeface="Aharoni" pitchFamily="2" charset="-79"/>
              </a:rPr>
              <a:t>Calcarine Sulcus</a:t>
            </a:r>
          </a:p>
          <a:p>
            <a:pPr>
              <a:buFontTx/>
              <a:buChar char="•"/>
            </a:pPr>
            <a:endParaRPr lang="en-US" sz="2000">
              <a:latin typeface="Aharoni" pitchFamily="2" charset="-79"/>
              <a:cs typeface="Aharoni" pitchFamily="2" charset="-79"/>
            </a:endParaRPr>
          </a:p>
          <a:p>
            <a:r>
              <a:rPr lang="en-US" sz="2000">
                <a:latin typeface="Aharoni" pitchFamily="2" charset="-79"/>
                <a:cs typeface="Aharoni" pitchFamily="2" charset="-79"/>
              </a:rPr>
              <a:t>Typically discontinuous sulci</a:t>
            </a:r>
          </a:p>
          <a:p>
            <a:pPr lvl="1">
              <a:buFontTx/>
              <a:buChar char="•"/>
            </a:pPr>
            <a:r>
              <a:rPr lang="en-US" sz="2000">
                <a:latin typeface="Aharoni" pitchFamily="2" charset="-79"/>
                <a:cs typeface="Aharoni" pitchFamily="2" charset="-79"/>
              </a:rPr>
              <a:t>Superior frontal sulcus</a:t>
            </a:r>
          </a:p>
          <a:p>
            <a:pPr lvl="1">
              <a:buFontTx/>
              <a:buChar char="•"/>
            </a:pPr>
            <a:r>
              <a:rPr lang="en-US" sz="2000">
                <a:latin typeface="Aharoni" pitchFamily="2" charset="-79"/>
                <a:cs typeface="Aharoni" pitchFamily="2" charset="-79"/>
              </a:rPr>
              <a:t>Inferior frontal sulcus</a:t>
            </a:r>
          </a:p>
          <a:p>
            <a:pPr lvl="1">
              <a:buFontTx/>
              <a:buChar char="•"/>
            </a:pPr>
            <a:r>
              <a:rPr lang="en-US" sz="2000">
                <a:latin typeface="Aharoni" pitchFamily="2" charset="-79"/>
                <a:cs typeface="Aharoni" pitchFamily="2" charset="-79"/>
              </a:rPr>
              <a:t>Postcentral sulcus</a:t>
            </a:r>
          </a:p>
          <a:p>
            <a:pPr lvl="1">
              <a:buFontTx/>
              <a:buChar char="•"/>
            </a:pPr>
            <a:r>
              <a:rPr lang="en-US" sz="2000">
                <a:latin typeface="Aharoni" pitchFamily="2" charset="-79"/>
                <a:cs typeface="Aharoni" pitchFamily="2" charset="-79"/>
              </a:rPr>
              <a:t>Intraparietal sulcus</a:t>
            </a:r>
          </a:p>
          <a:p>
            <a:pPr lvl="1">
              <a:buFontTx/>
              <a:buChar char="•"/>
            </a:pPr>
            <a:r>
              <a:rPr lang="en-US" sz="2000">
                <a:latin typeface="Aharoni" pitchFamily="2" charset="-79"/>
                <a:cs typeface="Aharoni" pitchFamily="2" charset="-79"/>
              </a:rPr>
              <a:t>Superior temporal sulcus</a:t>
            </a:r>
          </a:p>
          <a:p>
            <a:pPr lvl="1">
              <a:buFontTx/>
              <a:buChar char="•"/>
            </a:pPr>
            <a:r>
              <a:rPr lang="en-US" sz="2000">
                <a:latin typeface="Aharoni" pitchFamily="2" charset="-79"/>
                <a:cs typeface="Aharoni" pitchFamily="2" charset="-79"/>
              </a:rPr>
              <a:t>Inferior temporal sulcus</a:t>
            </a:r>
          </a:p>
          <a:p>
            <a:pPr lvl="1">
              <a:buFontTx/>
              <a:buChar char="•"/>
            </a:pPr>
            <a:r>
              <a:rPr lang="en-US" sz="2000">
                <a:latin typeface="Aharoni" pitchFamily="2" charset="-79"/>
                <a:cs typeface="Aharoni" pitchFamily="2" charset="-79"/>
              </a:rPr>
              <a:t>Cingulate sulcus</a:t>
            </a:r>
          </a:p>
          <a:p>
            <a:pPr lvl="1">
              <a:buFontTx/>
              <a:buChar char="•"/>
            </a:pPr>
            <a:r>
              <a:rPr lang="en-US" sz="2000">
                <a:latin typeface="Aharoni" pitchFamily="2" charset="-79"/>
                <a:cs typeface="Aharoni" pitchFamily="2" charset="-79"/>
              </a:rPr>
              <a:t>Precentral sulcus</a:t>
            </a:r>
          </a:p>
          <a:p>
            <a:pPr lvl="1">
              <a:buFontTx/>
              <a:buChar char="•"/>
            </a:pPr>
            <a:endParaRPr lang="en-US">
              <a:latin typeface="Aharoni" pitchFamily="2" charset="-79"/>
              <a:cs typeface="Aharoni" pitchFamily="2" charset="-79"/>
            </a:endParaRPr>
          </a:p>
          <a:p>
            <a:endParaRPr lang="en-CA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9699" name="Picture 2" descr="C:\Users\Vijayalxmi\Desktop\brain\_image_cerebru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371600"/>
            <a:ext cx="5257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orbel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28600" y="0"/>
            <a:ext cx="86106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+mn-lt"/>
                <a:cs typeface="+mn-cs"/>
              </a:rPr>
              <a:t>                                   </a:t>
            </a:r>
            <a:r>
              <a:rPr lang="en-US" altLang="zh-CN" sz="3200" b="1" u="sng" dirty="0">
                <a:latin typeface="+mn-lt"/>
                <a:cs typeface="+mn-cs"/>
              </a:rPr>
              <a:t>Frontal lobe:</a:t>
            </a:r>
            <a:endParaRPr lang="en-US" altLang="zh-CN" sz="2800" b="1" u="sng" dirty="0">
              <a:latin typeface="+mn-lt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b="1" dirty="0">
                <a:latin typeface="+mn-lt"/>
                <a:cs typeface="+mn-cs"/>
              </a:rPr>
              <a:t> </a:t>
            </a:r>
            <a:r>
              <a:rPr lang="en-US" altLang="zh-CN" sz="2000" b="1" dirty="0">
                <a:latin typeface="+mn-lt"/>
                <a:cs typeface="+mn-cs"/>
              </a:rPr>
              <a:t>— </a:t>
            </a:r>
            <a:r>
              <a:rPr lang="en-US" altLang="zh-CN" sz="2000" b="1" dirty="0" err="1">
                <a:solidFill>
                  <a:schemeClr val="tx2"/>
                </a:solidFill>
                <a:latin typeface="+mn-lt"/>
                <a:cs typeface="+mn-cs"/>
              </a:rPr>
              <a:t>Precentral</a:t>
            </a:r>
            <a:r>
              <a:rPr lang="en-US" altLang="zh-CN" sz="2000" b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altLang="zh-CN" sz="2000" b="1" dirty="0" err="1">
                <a:solidFill>
                  <a:schemeClr val="tx2"/>
                </a:solidFill>
                <a:latin typeface="+mn-lt"/>
                <a:cs typeface="+mn-cs"/>
              </a:rPr>
              <a:t>sulcus</a:t>
            </a:r>
            <a:r>
              <a:rPr lang="en-US" altLang="zh-CN" sz="2000" b="1" dirty="0">
                <a:solidFill>
                  <a:schemeClr val="tx2"/>
                </a:solidFill>
                <a:latin typeface="+mn-lt"/>
                <a:cs typeface="+mn-cs"/>
              </a:rPr>
              <a:t>, Superior and Inferior frontal </a:t>
            </a:r>
            <a:r>
              <a:rPr lang="en-US" altLang="zh-CN" sz="2000" b="1" dirty="0" err="1">
                <a:solidFill>
                  <a:schemeClr val="tx2"/>
                </a:solidFill>
                <a:latin typeface="+mn-lt"/>
                <a:cs typeface="+mn-cs"/>
              </a:rPr>
              <a:t>sulcus</a:t>
            </a:r>
            <a:r>
              <a:rPr lang="en-US" altLang="zh-CN" sz="2000" b="1" dirty="0">
                <a:latin typeface="+mn-lt"/>
                <a:cs typeface="+mn-cs"/>
              </a:rPr>
              <a:t> </a:t>
            </a:r>
            <a:r>
              <a:rPr lang="en-US" altLang="zh-CN" sz="2000" b="1" dirty="0" err="1">
                <a:solidFill>
                  <a:srgbClr val="FFFF00"/>
                </a:solidFill>
                <a:latin typeface="+mn-lt"/>
                <a:cs typeface="+mn-cs"/>
              </a:rPr>
              <a:t>Precentral</a:t>
            </a:r>
            <a:r>
              <a:rPr lang="en-US" altLang="zh-CN" sz="2000" b="1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  <a:r>
              <a:rPr lang="en-US" altLang="zh-CN" sz="2000" b="1" dirty="0" err="1">
                <a:solidFill>
                  <a:srgbClr val="FFFF00"/>
                </a:solidFill>
                <a:latin typeface="+mn-lt"/>
                <a:cs typeface="+mn-cs"/>
              </a:rPr>
              <a:t>gyrus</a:t>
            </a:r>
            <a:endParaRPr lang="en-US" altLang="zh-CN" b="1" dirty="0">
              <a:solidFill>
                <a:srgbClr val="FFFF00"/>
              </a:solidFill>
              <a:latin typeface="+mn-lt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sz="2400" b="1" dirty="0">
                <a:solidFill>
                  <a:srgbClr val="FFFF00"/>
                </a:solidFill>
                <a:latin typeface="+mn-lt"/>
                <a:cs typeface="+mn-cs"/>
              </a:rPr>
              <a:t>Superior frontal </a:t>
            </a:r>
            <a:r>
              <a:rPr lang="en-US" altLang="zh-CN" sz="2400" b="1" dirty="0" err="1">
                <a:solidFill>
                  <a:srgbClr val="FFFF00"/>
                </a:solidFill>
                <a:latin typeface="+mn-lt"/>
                <a:cs typeface="+mn-cs"/>
              </a:rPr>
              <a:t>gyrus</a:t>
            </a:r>
            <a:endParaRPr lang="en-US" altLang="zh-CN" sz="2400" b="1" dirty="0">
              <a:solidFill>
                <a:srgbClr val="FFFF00"/>
              </a:solidFill>
              <a:latin typeface="+mn-lt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sz="2400" b="1" dirty="0">
                <a:solidFill>
                  <a:srgbClr val="FFFF00"/>
                </a:solidFill>
                <a:latin typeface="+mn-lt"/>
                <a:cs typeface="+mn-cs"/>
              </a:rPr>
              <a:t>Middle frontal </a:t>
            </a:r>
            <a:r>
              <a:rPr lang="en-US" altLang="zh-CN" sz="2400" b="1" dirty="0" err="1">
                <a:solidFill>
                  <a:srgbClr val="FFFF00"/>
                </a:solidFill>
                <a:latin typeface="+mn-lt"/>
                <a:cs typeface="+mn-cs"/>
              </a:rPr>
              <a:t>gyrus</a:t>
            </a:r>
            <a:endParaRPr lang="en-US" altLang="zh-CN" sz="2400" b="1" dirty="0">
              <a:solidFill>
                <a:srgbClr val="FFFF00"/>
              </a:solidFill>
              <a:latin typeface="+mn-lt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sz="2400" b="1" dirty="0">
                <a:solidFill>
                  <a:srgbClr val="FFFF00"/>
                </a:solidFill>
                <a:latin typeface="+mn-lt"/>
                <a:cs typeface="+mn-cs"/>
              </a:rPr>
              <a:t>Inferior frontal </a:t>
            </a:r>
            <a:r>
              <a:rPr lang="en-US" altLang="zh-CN" sz="2400" b="1" dirty="0" err="1">
                <a:solidFill>
                  <a:srgbClr val="FFFF00"/>
                </a:solidFill>
                <a:latin typeface="+mn-lt"/>
                <a:cs typeface="+mn-cs"/>
              </a:rPr>
              <a:t>gyrus</a:t>
            </a:r>
            <a:endParaRPr lang="en-US" altLang="zh-CN" sz="2400" b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32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610600" cy="787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dirty="0">
                <a:latin typeface="+mn-lt"/>
                <a:cs typeface="+mn-cs"/>
              </a:rPr>
              <a:t>                                           </a:t>
            </a:r>
            <a:r>
              <a:rPr lang="en-US" altLang="zh-CN" sz="4400" b="1" dirty="0">
                <a:latin typeface="+mn-lt"/>
                <a:cs typeface="+mn-cs"/>
              </a:rPr>
              <a:t> </a:t>
            </a:r>
            <a:r>
              <a:rPr lang="en-US" altLang="zh-CN" sz="4400" b="1" u="sng" dirty="0">
                <a:latin typeface="+mn-lt"/>
                <a:cs typeface="+mn-cs"/>
              </a:rPr>
              <a:t>Parietal lobe:</a:t>
            </a:r>
            <a:endParaRPr lang="en-US" altLang="zh-CN" sz="2800" b="1" u="sng" dirty="0">
              <a:latin typeface="+mn-lt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zh-CN" sz="2800" b="1" dirty="0">
                <a:solidFill>
                  <a:schemeClr val="tx2"/>
                </a:solidFill>
                <a:latin typeface="+mn-lt"/>
                <a:cs typeface="+mn-cs"/>
              </a:rPr>
              <a:t>  </a:t>
            </a:r>
            <a:r>
              <a:rPr lang="en-US" altLang="zh-CN" sz="2800" b="1" dirty="0" err="1">
                <a:solidFill>
                  <a:schemeClr val="tx2"/>
                </a:solidFill>
                <a:latin typeface="+mn-lt"/>
                <a:cs typeface="+mn-cs"/>
              </a:rPr>
              <a:t>Parito</a:t>
            </a:r>
            <a:r>
              <a:rPr lang="en-US" altLang="zh-CN" sz="2800" b="1" dirty="0">
                <a:solidFill>
                  <a:schemeClr val="tx2"/>
                </a:solidFill>
                <a:latin typeface="+mn-lt"/>
                <a:cs typeface="+mn-cs"/>
              </a:rPr>
              <a:t>-occipital </a:t>
            </a:r>
            <a:r>
              <a:rPr lang="en-US" altLang="zh-CN" sz="2800" b="1" dirty="0" err="1">
                <a:solidFill>
                  <a:schemeClr val="tx2"/>
                </a:solidFill>
                <a:latin typeface="+mn-lt"/>
                <a:cs typeface="+mn-cs"/>
              </a:rPr>
              <a:t>sulcus</a:t>
            </a:r>
            <a:endParaRPr lang="en-US" altLang="zh-CN" sz="280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zh-CN" sz="2800" b="1" dirty="0">
                <a:solidFill>
                  <a:schemeClr val="tx2"/>
                </a:solidFill>
                <a:latin typeface="+mn-lt"/>
                <a:cs typeface="+mn-cs"/>
              </a:rPr>
              <a:t>  </a:t>
            </a:r>
            <a:r>
              <a:rPr lang="en-US" altLang="zh-CN" sz="2800" b="1" dirty="0" err="1">
                <a:solidFill>
                  <a:schemeClr val="tx2"/>
                </a:solidFill>
                <a:latin typeface="+mn-lt"/>
                <a:cs typeface="+mn-cs"/>
              </a:rPr>
              <a:t>Postcentral</a:t>
            </a:r>
            <a:r>
              <a:rPr lang="en-US" altLang="zh-CN" sz="2800" b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altLang="zh-CN" sz="2800" b="1" dirty="0" err="1">
                <a:solidFill>
                  <a:schemeClr val="tx2"/>
                </a:solidFill>
                <a:latin typeface="+mn-lt"/>
                <a:cs typeface="+mn-cs"/>
              </a:rPr>
              <a:t>sulcus</a:t>
            </a:r>
            <a:endParaRPr lang="en-US" altLang="zh-CN" sz="280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zh-CN" sz="2800" b="1" dirty="0">
                <a:solidFill>
                  <a:schemeClr val="tx2"/>
                </a:solidFill>
                <a:latin typeface="+mn-lt"/>
                <a:cs typeface="+mn-cs"/>
              </a:rPr>
              <a:t>  </a:t>
            </a:r>
            <a:r>
              <a:rPr lang="en-US" altLang="zh-CN" sz="2800" b="1" dirty="0" err="1">
                <a:solidFill>
                  <a:schemeClr val="tx2"/>
                </a:solidFill>
                <a:latin typeface="+mn-lt"/>
                <a:cs typeface="+mn-cs"/>
              </a:rPr>
              <a:t>Intraparietal</a:t>
            </a:r>
            <a:r>
              <a:rPr lang="en-US" altLang="zh-CN" sz="2800" b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altLang="zh-CN" sz="2800" b="1" dirty="0" err="1">
                <a:solidFill>
                  <a:schemeClr val="tx2"/>
                </a:solidFill>
                <a:latin typeface="+mn-lt"/>
                <a:cs typeface="+mn-cs"/>
              </a:rPr>
              <a:t>sulcus</a:t>
            </a:r>
            <a:endParaRPr lang="en-US" altLang="zh-CN" sz="280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atin typeface="+mn-lt"/>
                <a:cs typeface="+mn-cs"/>
              </a:rPr>
              <a:t>                           </a:t>
            </a:r>
            <a:r>
              <a:rPr lang="en-US" altLang="zh-CN" sz="2800" b="1" dirty="0" err="1">
                <a:solidFill>
                  <a:srgbClr val="FFFF00"/>
                </a:solidFill>
                <a:latin typeface="+mn-lt"/>
                <a:cs typeface="+mn-cs"/>
              </a:rPr>
              <a:t>Postcentral</a:t>
            </a:r>
            <a:r>
              <a:rPr lang="en-US" altLang="zh-CN" sz="2800" b="1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+mn-lt"/>
                <a:cs typeface="+mn-cs"/>
              </a:rPr>
              <a:t>gyrus</a:t>
            </a:r>
            <a:r>
              <a:rPr lang="en-US" altLang="zh-CN" sz="2800" b="1" dirty="0">
                <a:solidFill>
                  <a:srgbClr val="FFFF00"/>
                </a:solidFill>
                <a:latin typeface="+mn-lt"/>
                <a:cs typeface="+mn-cs"/>
              </a:rPr>
              <a:t> —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sz="2800" b="1" dirty="0">
                <a:solidFill>
                  <a:srgbClr val="FFFF00"/>
                </a:solidFill>
                <a:latin typeface="+mn-lt"/>
                <a:cs typeface="+mn-cs"/>
              </a:rPr>
              <a:t>                                superior and inferior parietal lobule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FFFF00"/>
                </a:solidFill>
                <a:latin typeface="+mn-lt"/>
                <a:cs typeface="+mn-cs"/>
              </a:rPr>
              <a:t>                          </a:t>
            </a:r>
            <a:r>
              <a:rPr lang="en-US" altLang="zh-CN" sz="2800" b="1" dirty="0" err="1">
                <a:solidFill>
                  <a:srgbClr val="FFFF00"/>
                </a:solidFill>
                <a:latin typeface="+mn-lt"/>
                <a:cs typeface="+mn-cs"/>
              </a:rPr>
              <a:t>Supermarginal</a:t>
            </a:r>
            <a:r>
              <a:rPr lang="en-US" altLang="zh-CN" sz="2800" b="1" dirty="0">
                <a:solidFill>
                  <a:srgbClr val="FFFF00"/>
                </a:solidFill>
                <a:latin typeface="+mn-lt"/>
                <a:cs typeface="+mn-cs"/>
              </a:rPr>
              <a:t>  </a:t>
            </a:r>
            <a:r>
              <a:rPr lang="en-US" altLang="zh-CN" sz="2800" b="1" dirty="0" err="1">
                <a:solidFill>
                  <a:srgbClr val="FFFF00"/>
                </a:solidFill>
                <a:latin typeface="+mn-lt"/>
                <a:cs typeface="+mn-cs"/>
              </a:rPr>
              <a:t>gyrus</a:t>
            </a:r>
            <a:endParaRPr lang="en-US" altLang="zh-CN" sz="2800" b="1" dirty="0">
              <a:solidFill>
                <a:srgbClr val="FFFF00"/>
              </a:solidFill>
              <a:latin typeface="+mn-lt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FFFF00"/>
                </a:solidFill>
                <a:latin typeface="+mn-lt"/>
                <a:cs typeface="+mn-cs"/>
              </a:rPr>
              <a:t>                          Angular </a:t>
            </a:r>
            <a:r>
              <a:rPr lang="en-US" altLang="zh-CN" sz="2800" b="1" dirty="0" err="1">
                <a:solidFill>
                  <a:srgbClr val="FFFF00"/>
                </a:solidFill>
                <a:latin typeface="+mn-lt"/>
                <a:cs typeface="+mn-cs"/>
              </a:rPr>
              <a:t>gyrus</a:t>
            </a:r>
            <a:endParaRPr lang="en-US" altLang="zh-CN" sz="2800" b="1" dirty="0">
              <a:solidFill>
                <a:srgbClr val="FFFF00"/>
              </a:solidFill>
              <a:latin typeface="+mn-lt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zh-CN" sz="2800" b="1" dirty="0">
                <a:solidFill>
                  <a:srgbClr val="FFFF00"/>
                </a:solidFill>
                <a:latin typeface="+mn-lt"/>
                <a:cs typeface="+mn-cs"/>
              </a:rPr>
              <a:t>  </a:t>
            </a:r>
            <a:r>
              <a:rPr lang="en-US" altLang="zh-CN" sz="2800" b="1" dirty="0" err="1">
                <a:solidFill>
                  <a:schemeClr val="accent1"/>
                </a:solidFill>
                <a:latin typeface="+mn-lt"/>
                <a:cs typeface="+mn-cs"/>
              </a:rPr>
              <a:t>Sup.parietal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cs typeface="+mn-cs"/>
              </a:rPr>
              <a:t> lobule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zh-CN" sz="2800" b="1" dirty="0">
                <a:solidFill>
                  <a:schemeClr val="accent1"/>
                </a:solidFill>
                <a:latin typeface="+mn-lt"/>
                <a:cs typeface="+mn-cs"/>
              </a:rPr>
              <a:t>  Inf. Parietal lobule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zh-CN" sz="2800" b="1" dirty="0">
              <a:solidFill>
                <a:srgbClr val="FFFF00"/>
              </a:solidFill>
              <a:latin typeface="+mn-lt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zh-CN" sz="2800" b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orbel" pitchFamily="34" charset="0"/>
            </a:endParaRPr>
          </a:p>
        </p:txBody>
      </p:sp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orbel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610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3200" dirty="0">
                <a:latin typeface="+mn-lt"/>
                <a:cs typeface="+mn-cs"/>
              </a:rPr>
              <a:t>                               </a:t>
            </a:r>
            <a:r>
              <a:rPr lang="en-US" altLang="zh-CN" sz="3600" b="1" u="sng" dirty="0">
                <a:latin typeface="+mn-lt"/>
                <a:cs typeface="+mn-cs"/>
              </a:rPr>
              <a:t>Temporal lobe:</a:t>
            </a:r>
            <a:endParaRPr lang="en-US" altLang="zh-CN" sz="4400" b="1" u="sng" dirty="0">
              <a:latin typeface="+mn-lt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zh-CN" sz="2800" b="1" dirty="0">
                <a:solidFill>
                  <a:schemeClr val="tx2"/>
                </a:solidFill>
                <a:latin typeface="+mn-lt"/>
                <a:cs typeface="+mn-cs"/>
              </a:rPr>
              <a:t>  superior temporal </a:t>
            </a:r>
            <a:r>
              <a:rPr lang="en-US" altLang="zh-CN" sz="2800" b="1" dirty="0" err="1">
                <a:solidFill>
                  <a:schemeClr val="tx2"/>
                </a:solidFill>
                <a:latin typeface="+mn-lt"/>
                <a:cs typeface="+mn-cs"/>
              </a:rPr>
              <a:t>sulcus</a:t>
            </a:r>
            <a:endParaRPr lang="en-US" altLang="zh-CN" sz="280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zh-CN" sz="2800" b="1" dirty="0">
                <a:solidFill>
                  <a:schemeClr val="tx2"/>
                </a:solidFill>
                <a:latin typeface="+mn-lt"/>
                <a:cs typeface="+mn-cs"/>
              </a:rPr>
              <a:t>  Inferior temporal </a:t>
            </a:r>
            <a:r>
              <a:rPr lang="en-US" altLang="zh-CN" sz="2800" b="1" dirty="0" err="1">
                <a:solidFill>
                  <a:schemeClr val="tx2"/>
                </a:solidFill>
                <a:latin typeface="+mn-lt"/>
                <a:cs typeface="+mn-cs"/>
              </a:rPr>
              <a:t>sulcus</a:t>
            </a:r>
            <a:endParaRPr lang="en-US" altLang="zh-CN" sz="280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tx2"/>
                </a:solidFill>
                <a:latin typeface="+mn-lt"/>
                <a:cs typeface="+mn-cs"/>
              </a:rPr>
              <a:t>                              </a:t>
            </a:r>
            <a:r>
              <a:rPr lang="en-US" altLang="zh-CN" sz="2800" b="1" dirty="0">
                <a:solidFill>
                  <a:srgbClr val="FFFF00"/>
                </a:solidFill>
                <a:latin typeface="+mn-lt"/>
                <a:cs typeface="+mn-cs"/>
              </a:rPr>
              <a:t>superior temporal </a:t>
            </a:r>
            <a:r>
              <a:rPr lang="en-US" altLang="zh-CN" sz="2800" b="1" dirty="0" err="1">
                <a:solidFill>
                  <a:srgbClr val="FFFF00"/>
                </a:solidFill>
                <a:latin typeface="+mn-lt"/>
                <a:cs typeface="+mn-cs"/>
              </a:rPr>
              <a:t>gyrus</a:t>
            </a:r>
            <a:endParaRPr lang="en-US" altLang="zh-CN" sz="2800" b="1" dirty="0">
              <a:solidFill>
                <a:srgbClr val="FFFF00"/>
              </a:solidFill>
              <a:latin typeface="+mn-lt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sz="2800" b="1" dirty="0">
                <a:solidFill>
                  <a:srgbClr val="FFFF00"/>
                </a:solidFill>
                <a:latin typeface="+mn-lt"/>
                <a:cs typeface="+mn-cs"/>
              </a:rPr>
              <a:t>                              middle temporal </a:t>
            </a:r>
            <a:r>
              <a:rPr lang="en-US" altLang="zh-CN" sz="2800" b="1" dirty="0" err="1">
                <a:solidFill>
                  <a:srgbClr val="FFFF00"/>
                </a:solidFill>
                <a:latin typeface="+mn-lt"/>
                <a:cs typeface="+mn-cs"/>
              </a:rPr>
              <a:t>gyrus</a:t>
            </a:r>
            <a:endParaRPr lang="en-US" altLang="zh-CN" sz="2800" b="1" dirty="0">
              <a:solidFill>
                <a:srgbClr val="FFFF00"/>
              </a:solidFill>
              <a:latin typeface="+mn-lt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sz="2800" b="1" dirty="0">
                <a:solidFill>
                  <a:srgbClr val="FFFF00"/>
                </a:solidFill>
                <a:latin typeface="+mn-lt"/>
                <a:cs typeface="+mn-cs"/>
              </a:rPr>
              <a:t>                              Inferior temporal </a:t>
            </a:r>
            <a:r>
              <a:rPr lang="en-US" altLang="zh-CN" sz="2800" b="1" dirty="0" err="1">
                <a:solidFill>
                  <a:srgbClr val="FFFF00"/>
                </a:solidFill>
                <a:latin typeface="+mn-lt"/>
                <a:cs typeface="+mn-cs"/>
              </a:rPr>
              <a:t>gyrus</a:t>
            </a:r>
            <a:endParaRPr lang="en-US" altLang="zh-CN" sz="2800" b="1" dirty="0">
              <a:solidFill>
                <a:srgbClr val="FFFF00"/>
              </a:solidFill>
              <a:latin typeface="+mn-lt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sz="2800" b="1" dirty="0">
                <a:solidFill>
                  <a:srgbClr val="FFFF00"/>
                </a:solidFill>
                <a:latin typeface="+mn-lt"/>
                <a:cs typeface="+mn-cs"/>
              </a:rPr>
              <a:t>                              Transverse temporal </a:t>
            </a:r>
            <a:r>
              <a:rPr lang="en-US" altLang="zh-CN" sz="2800" b="1" dirty="0" err="1">
                <a:solidFill>
                  <a:srgbClr val="FFFF00"/>
                </a:solidFill>
                <a:latin typeface="+mn-lt"/>
                <a:cs typeface="+mn-cs"/>
              </a:rPr>
              <a:t>gyrus</a:t>
            </a:r>
            <a:endParaRPr lang="en-US" altLang="zh-CN" sz="2800" b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脑岛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052513"/>
            <a:ext cx="543718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Line 3"/>
          <p:cNvSpPr>
            <a:spLocks noChangeShapeType="1"/>
          </p:cNvSpPr>
          <p:nvPr/>
        </p:nvSpPr>
        <p:spPr bwMode="auto">
          <a:xfrm>
            <a:off x="4716463" y="3429000"/>
            <a:ext cx="9366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 flipV="1">
            <a:off x="4643438" y="3429000"/>
            <a:ext cx="865187" cy="4333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5003800" y="3068638"/>
            <a:ext cx="504825" cy="3603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5724525" y="3213100"/>
            <a:ext cx="297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Transverse temporal gyri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/>
      <p:bldP spid="46084" grpId="0" animBg="1"/>
      <p:bldP spid="46085" grpId="0" animBg="1"/>
      <p:bldP spid="4608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274638"/>
            <a:ext cx="3200400" cy="868362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CEREBRUM</a:t>
            </a:r>
            <a:endParaRPr lang="en-US" dirty="0">
              <a:solidFill>
                <a:schemeClr val="tx2"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533400"/>
            <a:ext cx="4267200" cy="5867400"/>
          </a:xfrm>
          <a:ln>
            <a:solidFill>
              <a:schemeClr val="tx1"/>
            </a:solidFill>
          </a:ln>
        </p:spPr>
        <p:txBody>
          <a:bodyPr rtlCol="0">
            <a:normAutofit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It is the largest part of the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Forebrain.</a:t>
            </a:r>
          </a:p>
          <a:p>
            <a:pPr marL="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It is highly developed in human.</a:t>
            </a:r>
          </a:p>
          <a:p>
            <a:pPr marL="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It is derived from the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Telencephalon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2 cerebral hemisphere are incompletely separated by the median or greater  longitudinal fissure.</a:t>
            </a:r>
          </a:p>
          <a:p>
            <a:pPr marL="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connected by the 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corpus callosum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hemisphere has a cavity called the 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ventricle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76400"/>
            <a:ext cx="441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chemeClr val="tx2">
                    <a:satMod val="200000"/>
                  </a:schemeClr>
                </a:solidFill>
              </a:rPr>
              <a:t>Occipital lobe</a:t>
            </a:r>
            <a:endParaRPr lang="en-US" u="sng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Lat.occipital sulci</a:t>
            </a:r>
          </a:p>
          <a:p>
            <a:pPr eaLnBrk="1" hangingPunct="1"/>
            <a:r>
              <a:rPr lang="en-US" smtClean="0"/>
              <a:t>Lunate sulcus</a:t>
            </a:r>
          </a:p>
          <a:p>
            <a:pPr eaLnBrk="1" hangingPunct="1"/>
            <a:r>
              <a:rPr lang="en-US" smtClean="0"/>
              <a:t>Transverse occipital sulcus</a:t>
            </a:r>
          </a:p>
          <a:p>
            <a:pPr eaLnBrk="1" hangingPunct="1"/>
            <a:r>
              <a:rPr lang="en-US" smtClean="0"/>
              <a:t>Paritoboccipital sulcus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:\Users\Vijayalxmi\Desktop\brain\_image_cerebrum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Cingulate sulcus</a:t>
            </a:r>
          </a:p>
          <a:p>
            <a:pPr eaLnBrk="1" hangingPunct="1"/>
            <a:r>
              <a:rPr lang="en-US" smtClean="0"/>
              <a:t>Callosum sulcus</a:t>
            </a:r>
          </a:p>
          <a:p>
            <a:pPr eaLnBrk="1" hangingPunct="1"/>
            <a:r>
              <a:rPr lang="en-US" smtClean="0"/>
              <a:t>Parieto-occipital sulcus</a:t>
            </a:r>
          </a:p>
          <a:p>
            <a:pPr eaLnBrk="1" hangingPunct="1"/>
            <a:r>
              <a:rPr lang="en-US" smtClean="0"/>
              <a:t>Calcarine sulcus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                  </a:t>
            </a:r>
            <a:r>
              <a:rPr lang="en-US" smtClean="0">
                <a:solidFill>
                  <a:srgbClr val="92D050"/>
                </a:solidFill>
              </a:rPr>
              <a:t>Cingulate gyrus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92D050"/>
                </a:solidFill>
              </a:rPr>
              <a:t>                       Medial frontal gyrus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92D050"/>
                </a:solidFill>
              </a:rPr>
              <a:t>                       Superior frontal gyrus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4200" b="1" u="sng" dirty="0" err="1" smtClean="0">
                <a:solidFill>
                  <a:schemeClr val="tx2">
                    <a:satMod val="200000"/>
                  </a:schemeClr>
                </a:solidFill>
              </a:rPr>
              <a:t>Sulci</a:t>
            </a:r>
            <a:r>
              <a:rPr lang="en-US" altLang="zh-CN" sz="4200" b="1" u="sng" dirty="0" smtClean="0">
                <a:solidFill>
                  <a:schemeClr val="tx2">
                    <a:satMod val="200000"/>
                  </a:schemeClr>
                </a:solidFill>
              </a:rPr>
              <a:t> &amp; </a:t>
            </a:r>
            <a:r>
              <a:rPr lang="en-US" altLang="zh-CN" sz="4200" b="1" u="sng" dirty="0" err="1" smtClean="0">
                <a:solidFill>
                  <a:schemeClr val="tx2">
                    <a:satMod val="200000"/>
                  </a:schemeClr>
                </a:solidFill>
              </a:rPr>
              <a:t>gyri</a:t>
            </a:r>
            <a:r>
              <a:rPr lang="en-US" altLang="zh-CN" sz="4200" b="1" u="sng" dirty="0" smtClean="0">
                <a:solidFill>
                  <a:schemeClr val="tx2">
                    <a:satMod val="200000"/>
                  </a:schemeClr>
                </a:solidFill>
              </a:rPr>
              <a:t> of medial surface</a:t>
            </a:r>
            <a:r>
              <a:rPr lang="en-US" altLang="zh-CN" sz="42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altLang="zh-CN" sz="4200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en-US" altLang="zh-CN" sz="4200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大脑内侧面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2057400"/>
            <a:ext cx="6310313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Line 5"/>
          <p:cNvSpPr>
            <a:spLocks noChangeShapeType="1"/>
          </p:cNvSpPr>
          <p:nvPr/>
        </p:nvSpPr>
        <p:spPr bwMode="auto">
          <a:xfrm flipH="1" flipV="1">
            <a:off x="3302000" y="2057400"/>
            <a:ext cx="431800" cy="15843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293938" y="1554163"/>
            <a:ext cx="210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Corpus callosum</a:t>
            </a:r>
            <a:r>
              <a:rPr lang="en-US" altLang="zh-CN"/>
              <a:t> </a:t>
            </a:r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flipH="1" flipV="1">
            <a:off x="2413000" y="2370138"/>
            <a:ext cx="863600" cy="12239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1141413" y="1914525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Callosal sulcus</a:t>
            </a:r>
            <a:r>
              <a:rPr lang="en-US" altLang="zh-CN"/>
              <a:t> </a:t>
            </a:r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 flipH="1" flipV="1">
            <a:off x="1933575" y="2849563"/>
            <a:ext cx="719138" cy="8651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420688" y="2417763"/>
            <a:ext cx="193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cingulate gyrus</a:t>
            </a:r>
            <a:r>
              <a:rPr lang="en-US" altLang="zh-CN"/>
              <a:t> </a:t>
            </a:r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 flipH="1" flipV="1">
            <a:off x="1644650" y="3209925"/>
            <a:ext cx="720725" cy="431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228600" y="2941638"/>
            <a:ext cx="213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/>
              <a:t>Cingulate sulcus</a:t>
            </a:r>
            <a:r>
              <a:rPr lang="en-US" altLang="zh-CN"/>
              <a:t> </a:t>
            </a:r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 flipV="1">
            <a:off x="5029200" y="2201863"/>
            <a:ext cx="504825" cy="8636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5461000" y="1914525"/>
            <a:ext cx="193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Marginal ramus</a:t>
            </a:r>
            <a:r>
              <a:rPr lang="en-US" altLang="zh-CN"/>
              <a:t> </a:t>
            </a:r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 flipV="1">
            <a:off x="4381500" y="1698625"/>
            <a:ext cx="720725" cy="11509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5102225" y="1481138"/>
            <a:ext cx="222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Paracentral lobule</a:t>
            </a:r>
            <a:r>
              <a:rPr lang="en-US" altLang="zh-CN"/>
              <a:t> </a:t>
            </a:r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 flipV="1">
            <a:off x="6326188" y="4073525"/>
            <a:ext cx="1008062" cy="3603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7016750" y="3714750"/>
            <a:ext cx="212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 </a:t>
            </a:r>
            <a:r>
              <a:rPr lang="en-US" altLang="zh-CN" b="1"/>
              <a:t>Calcarine sulcus</a:t>
            </a:r>
            <a:r>
              <a:rPr lang="en-US" altLang="zh-CN"/>
              <a:t> </a:t>
            </a:r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auto">
          <a:xfrm flipV="1">
            <a:off x="6757988" y="3570288"/>
            <a:ext cx="360362" cy="3603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7097713" y="3228975"/>
            <a:ext cx="102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Cuneus</a:t>
            </a:r>
            <a:endParaRPr lang="en-US" altLang="zh-CN"/>
          </a:p>
        </p:txBody>
      </p:sp>
      <p:sp>
        <p:nvSpPr>
          <p:cNvPr id="48149" name="Line 21"/>
          <p:cNvSpPr>
            <a:spLocks noChangeShapeType="1"/>
          </p:cNvSpPr>
          <p:nvPr/>
        </p:nvSpPr>
        <p:spPr bwMode="auto">
          <a:xfrm flipV="1">
            <a:off x="6469063" y="2922588"/>
            <a:ext cx="360362" cy="7191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6280150" y="2562225"/>
            <a:ext cx="267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Parietooccipital sulcus</a:t>
            </a:r>
          </a:p>
        </p:txBody>
      </p:sp>
      <p:sp>
        <p:nvSpPr>
          <p:cNvPr id="48151" name="Line 23"/>
          <p:cNvSpPr>
            <a:spLocks noChangeShapeType="1"/>
          </p:cNvSpPr>
          <p:nvPr/>
        </p:nvSpPr>
        <p:spPr bwMode="auto">
          <a:xfrm>
            <a:off x="6659563" y="4724400"/>
            <a:ext cx="720725" cy="2174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7308850" y="4797425"/>
            <a:ext cx="168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Lingual gyrus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animBg="1"/>
      <p:bldP spid="48134" grpId="0" autoUpdateAnimBg="0"/>
      <p:bldP spid="48135" grpId="0" animBg="1"/>
      <p:bldP spid="48136" grpId="0" autoUpdateAnimBg="0"/>
      <p:bldP spid="48137" grpId="0" animBg="1"/>
      <p:bldP spid="48138" grpId="0" autoUpdateAnimBg="0"/>
      <p:bldP spid="48139" grpId="0" animBg="1"/>
      <p:bldP spid="48140" grpId="0" autoUpdateAnimBg="0"/>
      <p:bldP spid="48141" grpId="0" animBg="1"/>
      <p:bldP spid="48142" grpId="0" autoUpdateAnimBg="0"/>
      <p:bldP spid="48143" grpId="0" animBg="1"/>
      <p:bldP spid="48144" grpId="0" autoUpdateAnimBg="0"/>
      <p:bldP spid="48145" grpId="0" animBg="1"/>
      <p:bldP spid="48146" grpId="0" autoUpdateAnimBg="0"/>
      <p:bldP spid="48147" grpId="0" animBg="1"/>
      <p:bldP spid="48148" grpId="0" autoUpdateAnimBg="0"/>
      <p:bldP spid="48149" grpId="0" animBg="1"/>
      <p:bldP spid="48150" grpId="0" autoUpdateAnimBg="0"/>
      <p:bldP spid="48151" grpId="0" animBg="1"/>
      <p:bldP spid="481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2"/>
          <p:cNvSpPr>
            <a:spLocks noGrp="1"/>
          </p:cNvSpPr>
          <p:nvPr>
            <p:ph idx="1"/>
          </p:nvPr>
        </p:nvSpPr>
        <p:spPr>
          <a:xfrm>
            <a:off x="914400" y="0"/>
            <a:ext cx="7772400" cy="635635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3010" name="Picture 2" descr="C:\Users\Vijayalxmi\Desktop\brain\Cerebral_Gyri_-_Lateral_Surfac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5670550"/>
          </a:xfrm>
        </p:spPr>
        <p:txBody>
          <a:bodyPr>
            <a:normAutofit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Orbital part-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               Olfactory </a:t>
            </a:r>
            <a:r>
              <a:rPr lang="en-US" dirty="0" err="1" smtClean="0"/>
              <a:t>sulcus</a:t>
            </a:r>
            <a:endParaRPr lang="en-US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               </a:t>
            </a:r>
            <a:r>
              <a:rPr lang="en-US" dirty="0" err="1" smtClean="0"/>
              <a:t>Gyrus</a:t>
            </a:r>
            <a:r>
              <a:rPr lang="en-US" dirty="0" smtClean="0"/>
              <a:t> rectus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                </a:t>
            </a:r>
            <a:r>
              <a:rPr lang="en-US" dirty="0" err="1" smtClean="0"/>
              <a:t>Ant.,Post.,Medial</a:t>
            </a:r>
            <a:r>
              <a:rPr lang="en-US" dirty="0" smtClean="0"/>
              <a:t> &amp; </a:t>
            </a:r>
            <a:r>
              <a:rPr lang="en-US" dirty="0" err="1" smtClean="0"/>
              <a:t>Lat.orbital</a:t>
            </a:r>
            <a:r>
              <a:rPr lang="en-US" dirty="0" smtClean="0"/>
              <a:t> </a:t>
            </a:r>
            <a:r>
              <a:rPr lang="en-US" dirty="0" err="1" smtClean="0"/>
              <a:t>gyri</a:t>
            </a:r>
            <a:endParaRPr lang="en-US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    </a:t>
            </a:r>
            <a:r>
              <a:rPr lang="en-US" dirty="0" err="1" smtClean="0"/>
              <a:t>Tentorial</a:t>
            </a:r>
            <a:r>
              <a:rPr lang="en-US" dirty="0" smtClean="0"/>
              <a:t> surface-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               Collateral </a:t>
            </a:r>
            <a:r>
              <a:rPr lang="en-US" dirty="0" err="1" smtClean="0"/>
              <a:t>sulcus</a:t>
            </a:r>
            <a:endParaRPr lang="en-US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               </a:t>
            </a:r>
            <a:r>
              <a:rPr lang="en-US" dirty="0" err="1" smtClean="0"/>
              <a:t>Occipito</a:t>
            </a:r>
            <a:r>
              <a:rPr lang="en-US" dirty="0" smtClean="0"/>
              <a:t> temporal </a:t>
            </a:r>
            <a:r>
              <a:rPr lang="en-US" dirty="0" err="1" smtClean="0"/>
              <a:t>sulcus</a:t>
            </a:r>
            <a:endParaRPr lang="en-US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               </a:t>
            </a:r>
            <a:r>
              <a:rPr lang="en-US" dirty="0" err="1" smtClean="0"/>
              <a:t>Lingunal</a:t>
            </a:r>
            <a:r>
              <a:rPr lang="en-US" dirty="0" smtClean="0"/>
              <a:t> </a:t>
            </a:r>
            <a:r>
              <a:rPr lang="en-US" dirty="0" err="1" smtClean="0"/>
              <a:t>gyrus</a:t>
            </a:r>
            <a:endParaRPr lang="en-US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               </a:t>
            </a:r>
            <a:r>
              <a:rPr lang="en-US" dirty="0" err="1" smtClean="0"/>
              <a:t>parahippocampal</a:t>
            </a:r>
            <a:r>
              <a:rPr lang="en-US" dirty="0" smtClean="0"/>
              <a:t> </a:t>
            </a:r>
            <a:r>
              <a:rPr lang="en-US" dirty="0" err="1" smtClean="0"/>
              <a:t>gyrus</a:t>
            </a:r>
            <a:endParaRPr lang="en-US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               Medial </a:t>
            </a:r>
            <a:r>
              <a:rPr lang="en-US" dirty="0" err="1" smtClean="0"/>
              <a:t>occipitotemporal</a:t>
            </a:r>
            <a:r>
              <a:rPr lang="en-US" dirty="0" smtClean="0"/>
              <a:t> </a:t>
            </a:r>
            <a:r>
              <a:rPr lang="en-US" dirty="0" err="1" smtClean="0"/>
              <a:t>gyrus</a:t>
            </a:r>
            <a:endParaRPr lang="en-US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               </a:t>
            </a:r>
            <a:r>
              <a:rPr lang="en-US" dirty="0" err="1" smtClean="0"/>
              <a:t>Inf.temporal</a:t>
            </a:r>
            <a:r>
              <a:rPr lang="en-US" dirty="0" smtClean="0"/>
              <a:t> </a:t>
            </a:r>
            <a:r>
              <a:rPr lang="en-US" dirty="0" err="1" smtClean="0"/>
              <a:t>gyrus</a:t>
            </a:r>
            <a:endParaRPr lang="en-US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0" y="0"/>
            <a:ext cx="7848600" cy="1620838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4000" b="1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      </a:t>
            </a:r>
            <a:r>
              <a:rPr lang="en-US" altLang="zh-CN" sz="4000" b="1" u="sng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Inferior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0"/>
            <a:ext cx="8763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 descr="大脑底面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371600"/>
            <a:ext cx="5106988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Line 5"/>
          <p:cNvSpPr>
            <a:spLocks noChangeShapeType="1"/>
          </p:cNvSpPr>
          <p:nvPr/>
        </p:nvSpPr>
        <p:spPr bwMode="auto">
          <a:xfrm flipV="1">
            <a:off x="5534025" y="1658938"/>
            <a:ext cx="649288" cy="5048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234113" y="1390650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Olfactory bulb</a:t>
            </a:r>
            <a:r>
              <a:rPr lang="en-US" altLang="zh-CN"/>
              <a:t> </a:t>
            </a:r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V="1">
            <a:off x="5440363" y="2163763"/>
            <a:ext cx="1101725" cy="4619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523038" y="1895475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Olfactory tract</a:t>
            </a:r>
            <a:r>
              <a:rPr lang="en-US" altLang="zh-CN"/>
              <a:t> </a:t>
            </a:r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 flipV="1">
            <a:off x="5318125" y="2667000"/>
            <a:ext cx="1296988" cy="431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6594475" y="2471738"/>
            <a:ext cx="208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Olfactory trigone</a:t>
            </a:r>
            <a:r>
              <a:rPr lang="en-US" altLang="zh-CN"/>
              <a:t> </a:t>
            </a:r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 flipV="1">
            <a:off x="5318125" y="3098800"/>
            <a:ext cx="1439863" cy="215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6665913" y="2903538"/>
            <a:ext cx="2266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Anterior perforated</a:t>
            </a:r>
          </a:p>
          <a:p>
            <a:r>
              <a:rPr lang="en-US" altLang="zh-CN" b="1"/>
              <a:t> substance</a:t>
            </a:r>
            <a:r>
              <a:rPr lang="en-US" altLang="zh-CN"/>
              <a:t> </a:t>
            </a: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H="1">
            <a:off x="2941638" y="5548313"/>
            <a:ext cx="1368425" cy="3587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998538" y="5764213"/>
            <a:ext cx="207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Collateral sulcus</a:t>
            </a:r>
            <a:r>
              <a:rPr lang="en-US" altLang="zh-CN"/>
              <a:t> </a:t>
            </a:r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 flipH="1" flipV="1">
            <a:off x="2509838" y="3387725"/>
            <a:ext cx="936625" cy="3603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277813" y="2955925"/>
            <a:ext cx="285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Occipitotemporal sulcus</a:t>
            </a:r>
            <a:endParaRPr lang="en-US" altLang="zh-CN"/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349250" y="4756150"/>
            <a:ext cx="2101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Medial and lateral</a:t>
            </a:r>
          </a:p>
          <a:p>
            <a:r>
              <a:rPr lang="en-US" altLang="zh-CN" b="1"/>
              <a:t>occipitotemporal </a:t>
            </a:r>
          </a:p>
          <a:p>
            <a:r>
              <a:rPr lang="en-US" altLang="zh-CN" b="1"/>
              <a:t>gyri</a:t>
            </a:r>
            <a:r>
              <a:rPr lang="en-US" altLang="zh-CN"/>
              <a:t> </a:t>
            </a:r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 flipH="1">
            <a:off x="2438400" y="4611688"/>
            <a:ext cx="1152525" cy="3603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 flipV="1">
            <a:off x="2654300" y="4540250"/>
            <a:ext cx="576263" cy="3587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 flipH="1" flipV="1">
            <a:off x="2438400" y="3748088"/>
            <a:ext cx="1655763" cy="2873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422275" y="3459163"/>
            <a:ext cx="208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Parahippocampal</a:t>
            </a:r>
          </a:p>
          <a:p>
            <a:r>
              <a:rPr lang="en-US" altLang="zh-CN" b="1"/>
              <a:t> gyrus</a:t>
            </a:r>
            <a:r>
              <a:rPr lang="en-US" altLang="zh-CN"/>
              <a:t> </a:t>
            </a:r>
          </a:p>
        </p:txBody>
      </p:sp>
      <p:sp>
        <p:nvSpPr>
          <p:cNvPr id="49174" name="Line 22"/>
          <p:cNvSpPr>
            <a:spLocks noChangeShapeType="1"/>
          </p:cNvSpPr>
          <p:nvPr/>
        </p:nvSpPr>
        <p:spPr bwMode="auto">
          <a:xfrm flipH="1" flipV="1">
            <a:off x="3086100" y="2667000"/>
            <a:ext cx="1368425" cy="10080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5" name="Text Box 23"/>
          <p:cNvSpPr txBox="1">
            <a:spLocks noChangeArrowheads="1"/>
          </p:cNvSpPr>
          <p:nvPr/>
        </p:nvSpPr>
        <p:spPr bwMode="auto">
          <a:xfrm>
            <a:off x="2201863" y="2327275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Uncus </a:t>
            </a:r>
            <a:r>
              <a:rPr lang="en-US" altLang="zh-CN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  <p:bldP spid="49158" grpId="0" autoUpdateAnimBg="0"/>
      <p:bldP spid="49159" grpId="0" animBg="1"/>
      <p:bldP spid="49160" grpId="0" autoUpdateAnimBg="0"/>
      <p:bldP spid="49161" grpId="0" animBg="1"/>
      <p:bldP spid="49162" grpId="0" autoUpdateAnimBg="0"/>
      <p:bldP spid="49163" grpId="0" animBg="1"/>
      <p:bldP spid="49164" grpId="0" autoUpdateAnimBg="0"/>
      <p:bldP spid="49165" grpId="0" animBg="1"/>
      <p:bldP spid="49166" grpId="0" autoUpdateAnimBg="0"/>
      <p:bldP spid="49167" grpId="0" animBg="1"/>
      <p:bldP spid="49168" grpId="0" autoUpdateAnimBg="0"/>
      <p:bldP spid="49169" grpId="0" autoUpdateAnimBg="0"/>
      <p:bldP spid="49170" grpId="0" animBg="1"/>
      <p:bldP spid="49171" grpId="0" animBg="1"/>
      <p:bldP spid="49172" grpId="0" animBg="1"/>
      <p:bldP spid="49173" grpId="0" autoUpdateAnimBg="0"/>
      <p:bldP spid="49174" grpId="0" animBg="1"/>
      <p:bldP spid="49175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Few type of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</a:rPr>
              <a:t>sulci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given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5562600"/>
          </a:xfrm>
        </p:spPr>
        <p:txBody>
          <a:bodyPr/>
          <a:lstStyle/>
          <a:p>
            <a:pPr eaLnBrk="1" hangingPunct="1"/>
            <a:r>
              <a:rPr lang="en-US" smtClean="0"/>
              <a:t>1.Limiting sulcus</a:t>
            </a:r>
          </a:p>
          <a:p>
            <a:pPr eaLnBrk="1" hangingPunct="1"/>
            <a:r>
              <a:rPr lang="en-US" smtClean="0"/>
              <a:t>2.Axial sulcus</a:t>
            </a:r>
          </a:p>
          <a:p>
            <a:pPr eaLnBrk="1" hangingPunct="1"/>
            <a:r>
              <a:rPr lang="en-US" smtClean="0"/>
              <a:t>3.Operculated sulcus</a:t>
            </a:r>
          </a:p>
          <a:p>
            <a:pPr eaLnBrk="1" hangingPunct="1"/>
            <a:r>
              <a:rPr lang="en-US" smtClean="0"/>
              <a:t>4.Secondary sulcus</a:t>
            </a:r>
          </a:p>
          <a:p>
            <a:pPr eaLnBrk="1" hangingPunct="1"/>
            <a:r>
              <a:rPr lang="en-US" smtClean="0"/>
              <a:t>5.Complete sulcus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620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600">
                <a:latin typeface="Comic Sans MS" pitchFamily="66" charset="0"/>
              </a:rPr>
              <a:t>THE END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74638"/>
            <a:ext cx="4724400" cy="11430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CEREBRUM : </a:t>
            </a:r>
            <a:r>
              <a:rPr lang="en-US" sz="3600" dirty="0" smtClean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SURFACES</a:t>
            </a:r>
            <a:endParaRPr lang="en-US" sz="36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28600"/>
            <a:ext cx="3810000" cy="6400800"/>
          </a:xfrm>
          <a:ln w="38100">
            <a:solidFill>
              <a:srgbClr val="FF0000"/>
            </a:solidFill>
          </a:ln>
        </p:spPr>
        <p:txBody>
          <a:bodyPr rtlCol="0">
            <a:noAutofit/>
          </a:bodyPr>
          <a:lstStyle/>
          <a:p>
            <a:pPr marL="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hemisphere has </a:t>
            </a:r>
          </a:p>
          <a:p>
            <a:pPr marL="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surfaces, </a:t>
            </a:r>
          </a:p>
          <a:p>
            <a:pPr marL="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poles, </a:t>
            </a:r>
          </a:p>
          <a:p>
            <a:pPr marL="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borders,   </a:t>
            </a:r>
          </a:p>
          <a:p>
            <a:pPr marL="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Lobes.</a:t>
            </a:r>
          </a:p>
          <a:p>
            <a:pPr marL="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Surfaces:</a:t>
            </a:r>
          </a:p>
          <a:p>
            <a:pPr marL="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or superolateral</a:t>
            </a:r>
            <a:r>
              <a:rPr lang="en-US" sz="2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Convex and related to the skull vault.</a:t>
            </a:r>
          </a:p>
          <a:p>
            <a:pPr marL="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</a:t>
            </a:r>
            <a:r>
              <a:rPr lang="en-US" sz="2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Flat &amp; vertical  and related to the falx cerebri &amp; median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longitudinal fissure.</a:t>
            </a:r>
          </a:p>
          <a:p>
            <a:pPr marL="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</a:t>
            </a:r>
            <a:r>
              <a:rPr lang="en-US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Divided into orbital and tentorial parts by the stem of lateral sulcus.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191000" y="1752600"/>
            <a:ext cx="2438400" cy="4876800"/>
          </a:xfrm>
          <a:ln w="38100">
            <a:solidFill>
              <a:srgbClr val="FF0000"/>
            </a:solidFill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892300"/>
            <a:ext cx="2362200" cy="4660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74638"/>
            <a:ext cx="4343400" cy="11430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CEREBRUM: </a:t>
            </a: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BORDERS</a:t>
            </a:r>
            <a:endParaRPr lang="en-US" sz="3600" dirty="0">
              <a:solidFill>
                <a:schemeClr val="tx2"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381000"/>
            <a:ext cx="3352800" cy="5745163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marL="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borders:</a:t>
            </a:r>
          </a:p>
          <a:p>
            <a:pPr marL="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Medial or Superomedial</a:t>
            </a:r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border</a:t>
            </a:r>
            <a:r>
              <a:rPr lang="en-US" sz="2400" u="sng" dirty="0" smtClean="0">
                <a:solidFill>
                  <a:srgbClr val="92D050"/>
                </a:solidFill>
              </a:rPr>
              <a:t>: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smtClean="0"/>
              <a:t>Between lateral &amp; medial surfaces. </a:t>
            </a:r>
          </a:p>
          <a:p>
            <a:pPr marL="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Inferolateral border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dirty="0" smtClean="0"/>
              <a:t> Between lateral &amp; inferior surfaces.</a:t>
            </a:r>
          </a:p>
          <a:p>
            <a:pPr marL="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Medial orbital border.</a:t>
            </a:r>
          </a:p>
          <a:p>
            <a:pPr marL="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Medial occipital border.</a:t>
            </a:r>
          </a:p>
          <a:p>
            <a:pPr marL="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72200" y="2133600"/>
            <a:ext cx="2719388" cy="4230688"/>
          </a:xfrm>
          <a:ln w="28575">
            <a:solidFill>
              <a:srgbClr val="FF0000"/>
            </a:solidFill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1676400"/>
            <a:ext cx="2362200" cy="2362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4343400"/>
            <a:ext cx="2362200" cy="2209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3581400" cy="1066800"/>
          </a:xfrm>
          <a:solidFill>
            <a:schemeClr val="bg2"/>
          </a:solidFill>
          <a:ln w="38100">
            <a:solidFill>
              <a:srgbClr val="FF0000"/>
            </a:solidFill>
          </a:ln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CEREBRUM</a:t>
            </a:r>
            <a:br>
              <a:rPr lang="en-US" sz="2800" b="1" dirty="0" smtClean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POLES &amp; 4 LOBES</a:t>
            </a:r>
            <a:endParaRPr lang="en-US" sz="2800" b="1" dirty="0">
              <a:solidFill>
                <a:schemeClr val="tx2"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4800" cy="4724400"/>
          </a:xfrm>
          <a:solidFill>
            <a:schemeClr val="accent6"/>
          </a:solidFill>
          <a:ln w="28575">
            <a:solidFill>
              <a:schemeClr val="tx1"/>
            </a:solidFill>
          </a:ln>
        </p:spPr>
        <p:txBody>
          <a:bodyPr rtlCol="0">
            <a:normAutofit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hemisphere has 3 poles: </a:t>
            </a:r>
          </a:p>
          <a:p>
            <a:pPr marL="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Frontal pole.</a:t>
            </a:r>
          </a:p>
          <a:p>
            <a:pPr marL="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Occipital pole.</a:t>
            </a:r>
          </a:p>
          <a:p>
            <a:pPr marL="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Temporal pole.</a:t>
            </a:r>
          </a:p>
          <a:p>
            <a:pPr marL="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Also, each hemisphere has 4 lobes:</a:t>
            </a:r>
          </a:p>
          <a:p>
            <a:pPr marL="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Frontal lobe.</a:t>
            </a:r>
          </a:p>
          <a:p>
            <a:pPr marL="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Temporal lobe</a:t>
            </a:r>
          </a:p>
          <a:p>
            <a:pPr marL="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Parietal lobe.</a:t>
            </a:r>
          </a:p>
          <a:p>
            <a:pPr marL="4114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Occipital lobe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381000"/>
            <a:ext cx="4038600" cy="2971800"/>
          </a:xfrm>
          <a:ln w="38100">
            <a:solidFill>
              <a:srgbClr val="FF0000"/>
            </a:solidFill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733800"/>
            <a:ext cx="4038600" cy="2819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4400" b="1">
                <a:solidFill>
                  <a:srgbClr val="FF99FF"/>
                </a:solidFill>
                <a:latin typeface="+mn-lt"/>
                <a:cs typeface="+mn-cs"/>
              </a:rPr>
              <a:t>The  Telencephalon</a:t>
            </a:r>
          </a:p>
        </p:txBody>
      </p:sp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orbel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04800" y="1143000"/>
            <a:ext cx="8458200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altLang="zh-CN" dirty="0">
                <a:latin typeface="+mn-lt"/>
                <a:cs typeface="+mn-cs"/>
              </a:rPr>
              <a:t>  </a:t>
            </a:r>
            <a:r>
              <a:rPr lang="en-US" altLang="zh-CN" sz="3200" b="1" dirty="0">
                <a:solidFill>
                  <a:srgbClr val="33CCFF"/>
                </a:solidFill>
                <a:latin typeface="+mn-lt"/>
                <a:cs typeface="+mn-cs"/>
              </a:rPr>
              <a:t>External features:</a:t>
            </a:r>
          </a:p>
          <a:p>
            <a:pPr lvl="1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CN" sz="2800" b="1" dirty="0">
                <a:latin typeface="+mn-lt"/>
                <a:cs typeface="+mn-cs"/>
              </a:rPr>
              <a:t>  2 Cerebral hemispheres </a:t>
            </a:r>
          </a:p>
          <a:p>
            <a:pPr lvl="1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sz="2800" b="1" dirty="0">
                <a:latin typeface="+mn-lt"/>
                <a:cs typeface="+mn-cs"/>
              </a:rPr>
              <a:t>     (separated by </a:t>
            </a:r>
            <a:r>
              <a:rPr lang="en-US" altLang="zh-CN" sz="2800" b="1" dirty="0">
                <a:solidFill>
                  <a:srgbClr val="FF9933"/>
                </a:solidFill>
                <a:latin typeface="+mn-lt"/>
                <a:cs typeface="+mn-cs"/>
              </a:rPr>
              <a:t>longitudinal cerebral fissure</a:t>
            </a:r>
            <a:r>
              <a:rPr lang="en-US" altLang="zh-CN" sz="2800" b="1" dirty="0">
                <a:latin typeface="+mn-lt"/>
                <a:cs typeface="+mn-cs"/>
              </a:rPr>
              <a:t>)</a:t>
            </a:r>
          </a:p>
          <a:p>
            <a:pPr lvl="1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CN" sz="2800" b="1" dirty="0">
                <a:latin typeface="+mn-lt"/>
                <a:cs typeface="+mn-cs"/>
              </a:rPr>
              <a:t>  </a:t>
            </a:r>
            <a:r>
              <a:rPr lang="en-US" altLang="zh-CN" sz="2800" b="1" dirty="0">
                <a:solidFill>
                  <a:srgbClr val="FF9933"/>
                </a:solidFill>
                <a:latin typeface="+mn-lt"/>
                <a:cs typeface="+mn-cs"/>
              </a:rPr>
              <a:t>Transverse cerebral fissure</a:t>
            </a:r>
            <a:r>
              <a:rPr lang="en-US" altLang="zh-CN" sz="2800" b="1" dirty="0">
                <a:latin typeface="+mn-lt"/>
                <a:cs typeface="+mn-cs"/>
              </a:rPr>
              <a:t> intervenes between</a:t>
            </a:r>
          </a:p>
          <a:p>
            <a:pPr lvl="1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sz="2800" b="1" dirty="0">
                <a:latin typeface="+mn-lt"/>
                <a:cs typeface="+mn-cs"/>
              </a:rPr>
              <a:t>     the hemispheres and cerebellum.</a:t>
            </a:r>
          </a:p>
          <a:p>
            <a:pPr lvl="1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FF9933"/>
                </a:solidFill>
                <a:latin typeface="+mn-lt"/>
                <a:cs typeface="+mn-cs"/>
              </a:rPr>
              <a:t> </a:t>
            </a:r>
          </a:p>
        </p:txBody>
      </p:sp>
      <p:pic>
        <p:nvPicPr>
          <p:cNvPr id="23556" name="Picture 6" descr="大脑半球上面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685800"/>
            <a:ext cx="1325563" cy="16764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400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400">
              <a:solidFill>
                <a:schemeClr val="tx2"/>
              </a:solidFill>
              <a:latin typeface="Corbel" pitchFamily="34" charset="0"/>
            </a:endParaRPr>
          </a:p>
        </p:txBody>
      </p:sp>
      <p:pic>
        <p:nvPicPr>
          <p:cNvPr id="23559" name="Picture 9" descr="大脑外侧面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t="2557"/>
          <a:stretch>
            <a:fillRect/>
          </a:stretch>
        </p:blipFill>
        <p:spPr bwMode="auto">
          <a:xfrm>
            <a:off x="6324600" y="4724400"/>
            <a:ext cx="1752600" cy="14636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3560" name="Picture 11" descr="大脑底面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 l="3099" t="4730" r="807" b="1181"/>
          <a:stretch>
            <a:fillRect/>
          </a:stretch>
        </p:blipFill>
        <p:spPr bwMode="auto">
          <a:xfrm>
            <a:off x="3200400" y="4876800"/>
            <a:ext cx="1395413" cy="1524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44958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00FFFF"/>
                </a:solidFill>
                <a:latin typeface="+mn-lt"/>
                <a:cs typeface="+mn-cs"/>
              </a:rPr>
              <a:t>              </a:t>
            </a:r>
            <a:r>
              <a:rPr lang="en-US" altLang="zh-CN" sz="4400" b="1" dirty="0">
                <a:solidFill>
                  <a:srgbClr val="00FFFF"/>
                </a:solidFill>
                <a:latin typeface="+mn-lt"/>
                <a:cs typeface="+mn-cs"/>
              </a:rPr>
              <a:t>5 Lobes:</a:t>
            </a:r>
            <a:endParaRPr lang="en-US" altLang="zh-CN" sz="3200" b="1" dirty="0">
              <a:solidFill>
                <a:srgbClr val="00FFFF"/>
              </a:solidFill>
              <a:latin typeface="+mn-lt"/>
              <a:cs typeface="+mn-cs"/>
            </a:endParaRPr>
          </a:p>
          <a:p>
            <a:pPr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CN" sz="3200" b="1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  <a:r>
              <a:rPr lang="en-US" altLang="zh-CN" sz="2800" b="1" dirty="0">
                <a:solidFill>
                  <a:srgbClr val="FFFF00"/>
                </a:solidFill>
                <a:latin typeface="+mn-lt"/>
                <a:cs typeface="+mn-cs"/>
              </a:rPr>
              <a:t>The Frontal  lobe        </a:t>
            </a:r>
          </a:p>
          <a:p>
            <a:pPr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altLang="zh-CN" sz="2800" b="1" dirty="0">
              <a:solidFill>
                <a:srgbClr val="FFFF00"/>
              </a:solidFill>
              <a:latin typeface="+mn-lt"/>
              <a:cs typeface="+mn-cs"/>
            </a:endParaRPr>
          </a:p>
          <a:p>
            <a:pPr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CN" sz="2800" b="1" dirty="0">
                <a:solidFill>
                  <a:srgbClr val="FFFF00"/>
                </a:solidFill>
                <a:latin typeface="+mn-lt"/>
                <a:cs typeface="+mn-cs"/>
              </a:rPr>
              <a:t>  The Parietal lobe</a:t>
            </a:r>
          </a:p>
          <a:p>
            <a:pPr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altLang="zh-CN" sz="2800" b="1" dirty="0">
              <a:solidFill>
                <a:srgbClr val="FFFF00"/>
              </a:solidFill>
              <a:latin typeface="+mn-lt"/>
              <a:cs typeface="+mn-cs"/>
            </a:endParaRPr>
          </a:p>
          <a:p>
            <a:pPr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CN" sz="2800" b="1" dirty="0">
                <a:solidFill>
                  <a:srgbClr val="FFFF00"/>
                </a:solidFill>
                <a:latin typeface="+mn-lt"/>
                <a:cs typeface="+mn-cs"/>
              </a:rPr>
              <a:t>  The Occipital lobe</a:t>
            </a:r>
          </a:p>
          <a:p>
            <a:pPr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altLang="zh-CN" sz="2800" b="1" dirty="0">
              <a:solidFill>
                <a:srgbClr val="FFFF00"/>
              </a:solidFill>
              <a:latin typeface="+mn-lt"/>
              <a:cs typeface="+mn-cs"/>
            </a:endParaRPr>
          </a:p>
          <a:p>
            <a:pPr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CN" sz="2800" b="1" dirty="0">
                <a:solidFill>
                  <a:srgbClr val="FFFF00"/>
                </a:solidFill>
                <a:latin typeface="+mn-lt"/>
                <a:cs typeface="+mn-cs"/>
              </a:rPr>
              <a:t>  The Temporal lobe</a:t>
            </a:r>
          </a:p>
          <a:p>
            <a:pPr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altLang="zh-CN" sz="2800" b="1" dirty="0">
              <a:solidFill>
                <a:srgbClr val="FFFF00"/>
              </a:solidFill>
              <a:latin typeface="+mn-lt"/>
              <a:cs typeface="+mn-cs"/>
            </a:endParaRPr>
          </a:p>
          <a:p>
            <a:pPr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CN" sz="2800" b="1" dirty="0">
                <a:solidFill>
                  <a:srgbClr val="FFFF00"/>
                </a:solidFill>
                <a:latin typeface="+mn-lt"/>
                <a:cs typeface="+mn-cs"/>
              </a:rPr>
              <a:t>  The Insular lobe (</a:t>
            </a:r>
            <a:r>
              <a:rPr lang="en-US" altLang="zh-CN" sz="2800" b="1" dirty="0" err="1">
                <a:solidFill>
                  <a:srgbClr val="FFFF00"/>
                </a:solidFill>
                <a:latin typeface="+mn-lt"/>
                <a:cs typeface="+mn-cs"/>
              </a:rPr>
              <a:t>insula</a:t>
            </a:r>
            <a:r>
              <a:rPr lang="en-US" altLang="zh-CN" sz="2800" b="1" dirty="0">
                <a:solidFill>
                  <a:srgbClr val="FFFF00"/>
                </a:solidFill>
                <a:latin typeface="+mn-lt"/>
                <a:cs typeface="+mn-cs"/>
              </a:rPr>
              <a:t>)</a:t>
            </a:r>
          </a:p>
        </p:txBody>
      </p:sp>
      <p:pic>
        <p:nvPicPr>
          <p:cNvPr id="24578" name="Picture 4" descr="大脑半球分叶（外侧面）"/>
          <p:cNvPicPr>
            <a:picLocks noChangeAspect="1" noChangeArrowheads="1"/>
          </p:cNvPicPr>
          <p:nvPr/>
        </p:nvPicPr>
        <p:blipFill>
          <a:blip r:embed="rId2"/>
          <a:srcRect b="5420"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914400" y="1752600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800">
                <a:latin typeface="Corbel" pitchFamily="34" charset="0"/>
              </a:rPr>
              <a:t> </a:t>
            </a:r>
            <a:endParaRPr lang="en-US" sz="4800">
              <a:latin typeface="Corbel" pitchFamily="34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1143000" y="1752600"/>
            <a:ext cx="6781800" cy="3276600"/>
          </a:xfrm>
          <a:prstGeom prst="flowChartPunchedTape">
            <a:avLst/>
          </a:prstGeom>
          <a:ln w="762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rgbClr val="00FFFF"/>
                </a:solidFill>
              </a:rPr>
              <a:t>        Main </a:t>
            </a:r>
            <a:r>
              <a:rPr lang="en-US" altLang="zh-CN" sz="4400" b="1" dirty="0" err="1">
                <a:solidFill>
                  <a:srgbClr val="00FFFF"/>
                </a:solidFill>
              </a:rPr>
              <a:t>gyri</a:t>
            </a:r>
            <a:r>
              <a:rPr lang="en-US" altLang="zh-CN" sz="4400" b="1" dirty="0">
                <a:solidFill>
                  <a:srgbClr val="00FFFF"/>
                </a:solidFill>
              </a:rPr>
              <a:t> and </a:t>
            </a:r>
            <a:r>
              <a:rPr lang="en-US" altLang="zh-CN" sz="4400" b="1" dirty="0" err="1">
                <a:solidFill>
                  <a:srgbClr val="00FFFF"/>
                </a:solidFill>
              </a:rPr>
              <a:t>sulci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        </a:t>
            </a:r>
            <a:r>
              <a:rPr lang="en-US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Cerebral Hemispheres</a:t>
            </a:r>
          </a:p>
        </p:txBody>
      </p:sp>
      <p:grpSp>
        <p:nvGrpSpPr>
          <p:cNvPr id="26626" name="Group 8"/>
          <p:cNvGrpSpPr>
            <a:grpSpLocks/>
          </p:cNvGrpSpPr>
          <p:nvPr/>
        </p:nvGrpSpPr>
        <p:grpSpPr bwMode="auto">
          <a:xfrm>
            <a:off x="381000" y="1371600"/>
            <a:ext cx="8763000" cy="5486400"/>
            <a:chOff x="48" y="1076"/>
            <a:chExt cx="5520" cy="2842"/>
          </a:xfrm>
        </p:grpSpPr>
        <p:sp>
          <p:nvSpPr>
            <p:cNvPr id="26627" name="Text Box 9"/>
            <p:cNvSpPr txBox="1">
              <a:spLocks noChangeArrowheads="1"/>
            </p:cNvSpPr>
            <p:nvPr/>
          </p:nvSpPr>
          <p:spPr bwMode="auto">
            <a:xfrm>
              <a:off x="144" y="1076"/>
              <a:ext cx="5280" cy="151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000">
                  <a:solidFill>
                    <a:srgbClr val="FFFF00"/>
                  </a:solidFill>
                  <a:latin typeface="Corbel" pitchFamily="34" charset="0"/>
                </a:rPr>
                <a:t>     Ridges called </a:t>
              </a:r>
              <a:r>
                <a:rPr lang="en-US" sz="3000" u="sng">
                  <a:solidFill>
                    <a:srgbClr val="FFFF00"/>
                  </a:solidFill>
                  <a:latin typeface="Corbel" pitchFamily="34" charset="0"/>
                </a:rPr>
                <a:t>Gyri</a:t>
              </a:r>
              <a:r>
                <a:rPr lang="en-US" sz="3000">
                  <a:solidFill>
                    <a:srgbClr val="FFFF00"/>
                  </a:solidFill>
                  <a:latin typeface="Corbel" pitchFamily="34" charset="0"/>
                </a:rPr>
                <a:t>  (gyrus)                               </a:t>
              </a:r>
            </a:p>
            <a:p>
              <a:endParaRPr lang="en-US" sz="3000">
                <a:solidFill>
                  <a:srgbClr val="FFFF00"/>
                </a:solidFill>
                <a:latin typeface="Corbel" pitchFamily="34" charset="0"/>
              </a:endParaRPr>
            </a:p>
            <a:p>
              <a:r>
                <a:rPr lang="en-US" sz="3000">
                  <a:solidFill>
                    <a:srgbClr val="FFFF00"/>
                  </a:solidFill>
                  <a:latin typeface="Corbel" pitchFamily="34" charset="0"/>
                </a:rPr>
                <a:t>    Shallow grooves called </a:t>
              </a:r>
              <a:r>
                <a:rPr lang="en-US" sz="3000" u="sng">
                  <a:solidFill>
                    <a:srgbClr val="FFFF00"/>
                  </a:solidFill>
                  <a:latin typeface="Corbel" pitchFamily="34" charset="0"/>
                </a:rPr>
                <a:t>Sulci</a:t>
              </a:r>
              <a:r>
                <a:rPr lang="en-US" sz="3000">
                  <a:solidFill>
                    <a:srgbClr val="FFFF00"/>
                  </a:solidFill>
                  <a:latin typeface="Corbel" pitchFamily="34" charset="0"/>
                </a:rPr>
                <a:t> (sulcus)                    </a:t>
              </a:r>
            </a:p>
            <a:p>
              <a:endParaRPr lang="en-US" sz="3000">
                <a:solidFill>
                  <a:srgbClr val="FFFF00"/>
                </a:solidFill>
                <a:latin typeface="Corbel" pitchFamily="34" charset="0"/>
              </a:endParaRPr>
            </a:p>
            <a:p>
              <a:r>
                <a:rPr lang="en-US" sz="3000">
                  <a:solidFill>
                    <a:srgbClr val="FFFF00"/>
                  </a:solidFill>
                  <a:latin typeface="Corbel" pitchFamily="34" charset="0"/>
                </a:rPr>
                <a:t>     Deeper grooves called </a:t>
              </a:r>
              <a:r>
                <a:rPr lang="en-US" sz="3000" u="sng">
                  <a:solidFill>
                    <a:srgbClr val="FFFF00"/>
                  </a:solidFill>
                  <a:latin typeface="Corbel" pitchFamily="34" charset="0"/>
                </a:rPr>
                <a:t>Fissures</a:t>
              </a:r>
            </a:p>
          </p:txBody>
        </p:sp>
        <p:grpSp>
          <p:nvGrpSpPr>
            <p:cNvPr id="26628" name="Group 10"/>
            <p:cNvGrpSpPr>
              <a:grpSpLocks/>
            </p:cNvGrpSpPr>
            <p:nvPr/>
          </p:nvGrpSpPr>
          <p:grpSpPr bwMode="auto">
            <a:xfrm>
              <a:off x="48" y="2280"/>
              <a:ext cx="5520" cy="1638"/>
              <a:chOff x="48" y="2280"/>
              <a:chExt cx="5520" cy="1638"/>
            </a:xfrm>
          </p:grpSpPr>
          <p:pic>
            <p:nvPicPr>
              <p:cNvPr id="26629" name="Picture 11" descr="12-06ab_LobeFissur_1"/>
              <p:cNvPicPr>
                <a:picLocks noChangeAspect="1" noChangeArrowheads="1"/>
              </p:cNvPicPr>
              <p:nvPr/>
            </p:nvPicPr>
            <p:blipFill>
              <a:blip r:embed="rId3"/>
              <a:srcRect t="48720" r="68040" b="28680"/>
              <a:stretch>
                <a:fillRect/>
              </a:stretch>
            </p:blipFill>
            <p:spPr bwMode="auto">
              <a:xfrm>
                <a:off x="48" y="2418"/>
                <a:ext cx="5520" cy="15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26630" name="Rectangle 12"/>
              <p:cNvSpPr>
                <a:spLocks noChangeArrowheads="1"/>
              </p:cNvSpPr>
              <p:nvPr/>
            </p:nvSpPr>
            <p:spPr bwMode="auto">
              <a:xfrm>
                <a:off x="4360" y="2280"/>
                <a:ext cx="144" cy="4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Corbe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616</TotalTime>
  <Words>505</Words>
  <Application>Microsoft Office PowerPoint</Application>
  <PresentationFormat>On-screen Show (4:3)</PresentationFormat>
  <Paragraphs>177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Design Template</vt:lpstr>
      </vt:variant>
      <vt:variant>
        <vt:i4>7</vt:i4>
      </vt:variant>
      <vt:variant>
        <vt:lpstr>Slide Titles</vt:lpstr>
      </vt:variant>
      <vt:variant>
        <vt:i4>29</vt:i4>
      </vt:variant>
    </vt:vector>
  </HeadingPairs>
  <TitlesOfParts>
    <vt:vector size="47" baseType="lpstr">
      <vt:lpstr>Arial</vt:lpstr>
      <vt:lpstr>Consolas</vt:lpstr>
      <vt:lpstr>Corbel</vt:lpstr>
      <vt:lpstr>Wingdings</vt:lpstr>
      <vt:lpstr>Wingdings 2</vt:lpstr>
      <vt:lpstr>Wingdings 3</vt:lpstr>
      <vt:lpstr>Calibri</vt:lpstr>
      <vt:lpstr>Aharoni</vt:lpstr>
      <vt:lpstr>宋体</vt:lpstr>
      <vt:lpstr>华文楷体</vt:lpstr>
      <vt:lpstr>Comic Sans MS</vt:lpstr>
      <vt:lpstr>Metro</vt:lpstr>
      <vt:lpstr>Metro</vt:lpstr>
      <vt:lpstr>Metro</vt:lpstr>
      <vt:lpstr>Metro</vt:lpstr>
      <vt:lpstr>Metro</vt:lpstr>
      <vt:lpstr>Metro</vt:lpstr>
      <vt:lpstr>Metro</vt:lpstr>
      <vt:lpstr>Slide 1</vt:lpstr>
      <vt:lpstr>CEREBRUM</vt:lpstr>
      <vt:lpstr>CEREBRUM : SURFACES</vt:lpstr>
      <vt:lpstr>CEREBRUM: BORDERS</vt:lpstr>
      <vt:lpstr>CEREBRUM 3 POLES &amp; 4 LOBES</vt:lpstr>
      <vt:lpstr>Slide 6</vt:lpstr>
      <vt:lpstr>Slide 7</vt:lpstr>
      <vt:lpstr>Slide 8</vt:lpstr>
      <vt:lpstr>         Cerebral Hemispheres</vt:lpstr>
      <vt:lpstr>Slide 10</vt:lpstr>
      <vt:lpstr>      14 Major Sulci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Occipital lobe</vt:lpstr>
      <vt:lpstr>Slide 21</vt:lpstr>
      <vt:lpstr>Sulci &amp; gyri of medial surface </vt:lpstr>
      <vt:lpstr>Slide 23</vt:lpstr>
      <vt:lpstr>Slide 24</vt:lpstr>
      <vt:lpstr>Slide 25</vt:lpstr>
      <vt:lpstr>Slide 26</vt:lpstr>
      <vt:lpstr>Slide 27</vt:lpstr>
      <vt:lpstr>Few type of sulci given</vt:lpstr>
      <vt:lpstr>Slide 29</vt:lpstr>
    </vt:vector>
  </TitlesOfParts>
  <Company>0wn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0wner</dc:creator>
  <cp:lastModifiedBy>manikeshwari</cp:lastModifiedBy>
  <cp:revision>57</cp:revision>
  <dcterms:created xsi:type="dcterms:W3CDTF">2014-09-08T13:22:55Z</dcterms:created>
  <dcterms:modified xsi:type="dcterms:W3CDTF">2020-04-07T05:50:00Z</dcterms:modified>
</cp:coreProperties>
</file>