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58" r:id="rId4"/>
    <p:sldId id="276" r:id="rId5"/>
    <p:sldId id="259" r:id="rId6"/>
    <p:sldId id="260" r:id="rId7"/>
    <p:sldId id="277" r:id="rId8"/>
    <p:sldId id="261" r:id="rId9"/>
    <p:sldId id="262" r:id="rId10"/>
    <p:sldId id="278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6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518A1-0F15-46F3-92AD-57148A7ED403}" type="datetimeFigureOut">
              <a:rPr lang="en-IN"/>
              <a:pPr>
                <a:defRPr/>
              </a:pPr>
              <a:t>22-04-2020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BCCD9-2D7A-4777-9BE1-4D4E4C198AD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B321C-3663-4AAD-A609-C2C336A50E31}" type="datetimeFigureOut">
              <a:rPr lang="en-IN"/>
              <a:pPr>
                <a:defRPr/>
              </a:pPr>
              <a:t>22-04-2020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5FC70-4786-43B9-95FD-2184E3E8395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E4668-7BC8-4133-AA2D-1774552786D4}" type="datetimeFigureOut">
              <a:rPr lang="en-IN"/>
              <a:pPr>
                <a:defRPr/>
              </a:pPr>
              <a:t>22-04-2020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9D4C1-2647-4869-B15D-327A3CD9F93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3FC39-CD95-4FD5-920F-C4897AAD8FDF}" type="datetimeFigureOut">
              <a:rPr lang="en-IN"/>
              <a:pPr>
                <a:defRPr/>
              </a:pPr>
              <a:t>22-04-2020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16933-E31F-4CBB-AACD-FABA8A83DB7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644C3-D20F-482F-8BE9-90AA1EB8F3AC}" type="datetimeFigureOut">
              <a:rPr lang="en-IN"/>
              <a:pPr>
                <a:defRPr/>
              </a:pPr>
              <a:t>22-04-2020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8B524-3FA7-4870-B4B5-51E04121FA2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1760D-86B6-4FBB-AA58-328D519D0E3E}" type="datetimeFigureOut">
              <a:rPr lang="en-IN"/>
              <a:pPr>
                <a:defRPr/>
              </a:pPr>
              <a:t>22-04-2020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2D31C-4856-47C8-A2EA-90C18A5BCAD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167D2-214E-490E-A923-B3300A21060D}" type="datetimeFigureOut">
              <a:rPr lang="en-IN"/>
              <a:pPr>
                <a:defRPr/>
              </a:pPr>
              <a:t>22-04-2020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3034D-64E8-4EAB-A9F0-C619F415E09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04A97-1E8C-4246-A322-93C4B28C706E}" type="datetimeFigureOut">
              <a:rPr lang="en-IN"/>
              <a:pPr>
                <a:defRPr/>
              </a:pPr>
              <a:t>22-04-2020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07ADE-5262-4C14-9D9B-E0920DA8E11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6B55E-4F31-45B6-B14B-E807E63B0197}" type="datetimeFigureOut">
              <a:rPr lang="en-IN"/>
              <a:pPr>
                <a:defRPr/>
              </a:pPr>
              <a:t>22-04-2020</a:t>
            </a:fld>
            <a:endParaRPr lang="en-I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FACA1-8F25-4234-B0AE-54B770504CF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69343-F284-41B7-9C18-8C9BF99A4303}" type="datetimeFigureOut">
              <a:rPr lang="en-IN"/>
              <a:pPr>
                <a:defRPr/>
              </a:pPr>
              <a:t>22-04-2020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52445-3B9A-4A95-8E7E-E02562DF527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001C5-640B-4678-B103-81B7B72D03BB}" type="datetimeFigureOut">
              <a:rPr lang="en-IN"/>
              <a:pPr>
                <a:defRPr/>
              </a:pPr>
              <a:t>22-04-2020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C0D67-F6F6-430E-9FF2-EAAF71CCFFE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FAB636-432F-4555-99CC-0A435A39A15E}" type="datetimeFigureOut">
              <a:rPr lang="en-IN"/>
              <a:pPr>
                <a:defRPr/>
              </a:pPr>
              <a:t>22-04-2020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B62E00-517D-4898-B583-5E44C4193FD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250825" y="404813"/>
            <a:ext cx="8893175" cy="6119812"/>
          </a:xfrm>
        </p:spPr>
        <p:txBody>
          <a:bodyPr/>
          <a:lstStyle/>
          <a:p>
            <a:pPr eaLnBrk="1" hangingPunct="1"/>
            <a:r>
              <a:rPr lang="en-IN" sz="3600" b="1" smtClean="0"/>
              <a:t/>
            </a:r>
            <a:br>
              <a:rPr lang="en-IN" sz="3600" b="1" smtClean="0"/>
            </a:br>
            <a:r>
              <a:rPr lang="en-IN" sz="3600" b="1" smtClean="0"/>
              <a:t/>
            </a:r>
            <a:br>
              <a:rPr lang="en-IN" sz="3600" b="1" smtClean="0"/>
            </a:br>
            <a:r>
              <a:rPr lang="en-IN" sz="3600" b="1" smtClean="0"/>
              <a:t/>
            </a:r>
            <a:br>
              <a:rPr lang="en-IN" sz="3600" b="1" smtClean="0"/>
            </a:br>
            <a:r>
              <a:rPr lang="en-IN" sz="3600" b="1" smtClean="0"/>
              <a:t/>
            </a:r>
            <a:br>
              <a:rPr lang="en-IN" sz="3600" b="1" smtClean="0"/>
            </a:br>
            <a:r>
              <a:rPr lang="en-IN" sz="3600" b="1" smtClean="0"/>
              <a:t/>
            </a:r>
            <a:br>
              <a:rPr lang="en-IN" sz="3600" b="1" smtClean="0"/>
            </a:br>
            <a:r>
              <a:rPr lang="en-IN" sz="3600" b="1" smtClean="0"/>
              <a:t/>
            </a:r>
            <a:br>
              <a:rPr lang="en-IN" sz="3600" b="1" smtClean="0"/>
            </a:br>
            <a:r>
              <a:rPr lang="en-IN" sz="3600" b="1" smtClean="0"/>
              <a:t/>
            </a:r>
            <a:br>
              <a:rPr lang="en-IN" sz="3600" b="1" smtClean="0"/>
            </a:br>
            <a:r>
              <a:rPr lang="en-IN" sz="3600" b="1" smtClean="0"/>
              <a:t/>
            </a:r>
            <a:br>
              <a:rPr lang="en-IN" sz="3600" b="1" smtClean="0"/>
            </a:br>
            <a:r>
              <a:rPr lang="en-IN" sz="3600" b="1" smtClean="0"/>
              <a:t/>
            </a:r>
            <a:br>
              <a:rPr lang="en-IN" sz="3600" b="1" smtClean="0"/>
            </a:br>
            <a:r>
              <a:rPr lang="en-IN" sz="3600" b="1" smtClean="0"/>
              <a:t/>
            </a:r>
            <a:br>
              <a:rPr lang="en-IN" sz="3600" b="1" smtClean="0"/>
            </a:br>
            <a:r>
              <a:rPr lang="en-IN" sz="3600" b="1" smtClean="0"/>
              <a:t/>
            </a:r>
            <a:br>
              <a:rPr lang="en-IN" sz="3600" b="1" smtClean="0"/>
            </a:br>
            <a:r>
              <a:rPr lang="en-IN" sz="3600" b="1" smtClean="0"/>
              <a:t/>
            </a:r>
            <a:br>
              <a:rPr lang="en-IN" sz="3600" b="1" smtClean="0"/>
            </a:br>
            <a:r>
              <a:rPr lang="en-IN" sz="3600" b="1" smtClean="0"/>
              <a:t/>
            </a:r>
            <a:br>
              <a:rPr lang="en-IN" sz="3600" b="1" smtClean="0"/>
            </a:br>
            <a:r>
              <a:rPr lang="en-IN" sz="3600" b="1" smtClean="0"/>
              <a:t>ANATOMY OF</a:t>
            </a:r>
            <a:br>
              <a:rPr lang="en-IN" sz="3600" b="1" smtClean="0"/>
            </a:br>
            <a:r>
              <a:rPr lang="en-IN" sz="12000" b="1" smtClean="0">
                <a:solidFill>
                  <a:schemeClr val="hlink"/>
                </a:solidFill>
              </a:rPr>
              <a:t>TRACHEA</a:t>
            </a:r>
            <a:br>
              <a:rPr lang="en-IN" sz="12000" b="1" smtClean="0">
                <a:solidFill>
                  <a:schemeClr val="hlink"/>
                </a:solidFill>
              </a:rPr>
            </a:br>
            <a:r>
              <a:rPr lang="en-IN" sz="2000" b="1" smtClean="0">
                <a:solidFill>
                  <a:schemeClr val="hlink"/>
                </a:solidFill>
              </a:rPr>
              <a:t>By :</a:t>
            </a:r>
            <a:br>
              <a:rPr lang="en-IN" sz="2000" b="1" smtClean="0">
                <a:solidFill>
                  <a:schemeClr val="hlink"/>
                </a:solidFill>
              </a:rPr>
            </a:br>
            <a:r>
              <a:rPr lang="en-IN" sz="2000" b="1" smtClean="0">
                <a:solidFill>
                  <a:schemeClr val="hlink"/>
                </a:solidFill>
              </a:rPr>
              <a:t>Dr. Manjula Vastrad</a:t>
            </a:r>
            <a:br>
              <a:rPr lang="en-IN" sz="2000" b="1" smtClean="0">
                <a:solidFill>
                  <a:schemeClr val="hlink"/>
                </a:solidFill>
              </a:rPr>
            </a:br>
            <a:r>
              <a:rPr lang="en-IN" sz="2000" b="1" smtClean="0">
                <a:solidFill>
                  <a:schemeClr val="hlink"/>
                </a:solidFill>
              </a:rPr>
              <a:t>Asst Prof</a:t>
            </a:r>
            <a:br>
              <a:rPr lang="en-IN" sz="2000" b="1" smtClean="0">
                <a:solidFill>
                  <a:schemeClr val="hlink"/>
                </a:solidFill>
              </a:rPr>
            </a:br>
            <a:r>
              <a:rPr lang="en-IN" sz="2000" b="1" smtClean="0">
                <a:solidFill>
                  <a:schemeClr val="hlink"/>
                </a:solidFill>
              </a:rPr>
              <a:t>Dept of Rachana Shareera</a:t>
            </a:r>
            <a:br>
              <a:rPr lang="en-IN" sz="2000" b="1" smtClean="0">
                <a:solidFill>
                  <a:schemeClr val="hlink"/>
                </a:solidFill>
              </a:rPr>
            </a:br>
            <a:r>
              <a:rPr lang="en-IN" sz="2000" b="1" smtClean="0">
                <a:solidFill>
                  <a:schemeClr val="hlink"/>
                </a:solidFill>
              </a:rPr>
              <a:t>SMVVS RKM AMC</a:t>
            </a:r>
            <a:br>
              <a:rPr lang="en-IN" sz="2000" b="1" smtClean="0">
                <a:solidFill>
                  <a:schemeClr val="hlink"/>
                </a:solidFill>
              </a:rPr>
            </a:br>
            <a:r>
              <a:rPr lang="en-IN" sz="2000" b="1" smtClean="0">
                <a:solidFill>
                  <a:schemeClr val="hlink"/>
                </a:solidFill>
              </a:rPr>
              <a:t>VIJAYAPUR</a:t>
            </a:r>
            <a:br>
              <a:rPr lang="en-IN" sz="2000" b="1" smtClean="0">
                <a:solidFill>
                  <a:schemeClr val="hlink"/>
                </a:solidFill>
              </a:rPr>
            </a:br>
            <a:r>
              <a:rPr lang="en-IN" sz="12000" b="1" smtClean="0">
                <a:solidFill>
                  <a:schemeClr val="hlink"/>
                </a:solidFill>
              </a:rPr>
              <a:t/>
            </a:r>
            <a:br>
              <a:rPr lang="en-IN" sz="12000" b="1" smtClean="0">
                <a:solidFill>
                  <a:schemeClr val="hlink"/>
                </a:solidFill>
              </a:rPr>
            </a:br>
            <a:r>
              <a:rPr lang="en-IN" sz="12000" b="1" smtClean="0"/>
              <a:t/>
            </a:r>
            <a:br>
              <a:rPr lang="en-IN" sz="12000" b="1" smtClean="0"/>
            </a:br>
            <a:r>
              <a:rPr lang="en-IN" sz="12000" b="1" smtClean="0"/>
              <a:t/>
            </a:r>
            <a:br>
              <a:rPr lang="en-IN" sz="12000" b="1" smtClean="0"/>
            </a:br>
            <a:endParaRPr lang="en-IN" sz="12000" b="1" smtClean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0" y="4437063"/>
            <a:ext cx="9144000" cy="242093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IN" smtClean="0"/>
              <a:t>                                     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User\Desktop\WP_20141223_0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610100" cy="6858000"/>
          </a:xfrm>
        </p:spPr>
      </p:pic>
      <p:pic>
        <p:nvPicPr>
          <p:cNvPr id="23554" name="Picture 3" descr="C:\Users\User\Desktop\WP_20141223_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dirty="0" smtClean="0"/>
              <a:t>    Posteriorly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N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dirty="0"/>
              <a:t> </a:t>
            </a:r>
            <a:r>
              <a:rPr lang="en-IN" dirty="0" smtClean="0"/>
              <a:t>         Oesophagus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dirty="0" smtClean="0"/>
              <a:t>          Vertebral column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N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dirty="0"/>
              <a:t> </a:t>
            </a:r>
            <a:r>
              <a:rPr lang="en-IN" dirty="0" smtClean="0"/>
              <a:t>   Right side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dirty="0" smtClean="0"/>
              <a:t>          Right lung and pleura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dirty="0" smtClean="0"/>
              <a:t>          Right </a:t>
            </a:r>
            <a:r>
              <a:rPr lang="en-IN" dirty="0" err="1" smtClean="0"/>
              <a:t>vagus</a:t>
            </a:r>
            <a:r>
              <a:rPr lang="en-IN" dirty="0" smtClean="0"/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dirty="0" smtClean="0"/>
              <a:t>          </a:t>
            </a:r>
            <a:r>
              <a:rPr lang="en-IN" dirty="0" err="1" smtClean="0"/>
              <a:t>Azygous</a:t>
            </a:r>
            <a:r>
              <a:rPr lang="en-IN" dirty="0" smtClean="0"/>
              <a:t> vein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N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dirty="0"/>
              <a:t> </a:t>
            </a:r>
            <a:r>
              <a:rPr lang="en-IN" dirty="0" smtClean="0"/>
              <a:t>   Left side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dirty="0" smtClean="0"/>
              <a:t>          Arch of aorta, left common carotid and left subclavian arteries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dirty="0" smtClean="0"/>
              <a:t>          Left recurrent laryngeal nerve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 eaLnBrk="1" hangingPunct="1"/>
            <a:r>
              <a:rPr lang="en-IN" smtClean="0"/>
              <a:t>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1075"/>
            <a:ext cx="9144000" cy="5876925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N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dirty="0"/>
              <a:t> </a:t>
            </a:r>
            <a:r>
              <a:rPr lang="en-IN" dirty="0" smtClean="0"/>
              <a:t>     Trachea has </a:t>
            </a:r>
            <a:r>
              <a:rPr lang="en-IN" dirty="0" err="1" smtClean="0"/>
              <a:t>fibroelastic</a:t>
            </a:r>
            <a:r>
              <a:rPr lang="en-IN" dirty="0" smtClean="0"/>
              <a:t> wall supported by a </a:t>
            </a:r>
            <a:r>
              <a:rPr lang="en-IN" dirty="0" err="1" smtClean="0"/>
              <a:t>cartilagenous</a:t>
            </a:r>
            <a:r>
              <a:rPr lang="en-IN" dirty="0" smtClean="0"/>
              <a:t> skeleton formed by C-shaped rings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N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dirty="0"/>
              <a:t> </a:t>
            </a:r>
            <a:r>
              <a:rPr lang="en-IN" dirty="0" smtClean="0"/>
              <a:t>     Rings are about 16-20 in number and make the tube convex </a:t>
            </a:r>
            <a:r>
              <a:rPr lang="en-IN" dirty="0" err="1" smtClean="0"/>
              <a:t>anterolaterally</a:t>
            </a:r>
            <a:endParaRPr lang="en-IN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N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dirty="0"/>
              <a:t> </a:t>
            </a:r>
            <a:r>
              <a:rPr lang="en-IN" dirty="0" smtClean="0"/>
              <a:t>     Posteriorly there is a gap which is closed by </a:t>
            </a:r>
            <a:r>
              <a:rPr lang="en-IN" dirty="0" err="1" smtClean="0"/>
              <a:t>fibroelastic</a:t>
            </a:r>
            <a:r>
              <a:rPr lang="en-IN" dirty="0" smtClean="0"/>
              <a:t> membrane and contains transversely arranged smooth muscle known as </a:t>
            </a:r>
            <a:r>
              <a:rPr lang="en-IN" dirty="0" err="1" smtClean="0"/>
              <a:t>trachealis</a:t>
            </a:r>
            <a:endParaRPr lang="en-IN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dirty="0" smtClean="0"/>
              <a:t>    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dirty="0"/>
              <a:t> </a:t>
            </a:r>
            <a:r>
              <a:rPr lang="en-IN" dirty="0" smtClean="0"/>
              <a:t>     The lumen is lined by ciliated columnar epithelium and contains many mucous and  serous glands</a:t>
            </a:r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dirty="0" smtClean="0"/>
              <a:t>Widest ring – 1</a:t>
            </a:r>
            <a:r>
              <a:rPr lang="en-IN" baseline="30000" dirty="0" smtClean="0"/>
              <a:t>st</a:t>
            </a:r>
            <a:r>
              <a:rPr lang="en-IN" dirty="0" smtClean="0"/>
              <a:t> ring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N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dirty="0" smtClean="0"/>
              <a:t>Carina – a hook shaped triangular process upwards from the lower part of last ring at the bifurcation and this ring surrounds the two bronchi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N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dirty="0" smtClean="0"/>
              <a:t>It presents a ridge in the interior of </a:t>
            </a:r>
            <a:r>
              <a:rPr lang="en-IN" dirty="0" err="1" smtClean="0"/>
              <a:t>trachial</a:t>
            </a:r>
            <a:r>
              <a:rPr lang="en-IN" dirty="0" smtClean="0"/>
              <a:t> bifurcation. This ridge is a guide to surgeon during </a:t>
            </a:r>
            <a:r>
              <a:rPr lang="en-IN" dirty="0" err="1" smtClean="0"/>
              <a:t>bronchoscopic</a:t>
            </a:r>
            <a:r>
              <a:rPr lang="en-IN" dirty="0" smtClean="0"/>
              <a:t> and other examination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N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dirty="0" smtClean="0"/>
              <a:t>Functions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N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dirty="0" smtClean="0"/>
              <a:t>Cartilages prevent collapsing of trachea and so keep the trachea patent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N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dirty="0" smtClean="0"/>
              <a:t>Posteriorly cartilages are deficient for allowing expansion of oesophagus during swallowing</a:t>
            </a:r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pPr eaLnBrk="1" hangingPunct="1"/>
            <a:r>
              <a:rPr lang="en-IN" smtClean="0"/>
              <a:t>ARTERIAL SUPPLY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0" y="1125538"/>
            <a:ext cx="9144000" cy="57324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IN" smtClean="0"/>
              <a:t>     Inf thyroid artery branch, of thyrocervical trunk</a:t>
            </a:r>
          </a:p>
          <a:p>
            <a:pPr marL="0" indent="0" eaLnBrk="1" hangingPunct="1">
              <a:buFont typeface="Arial" charset="0"/>
              <a:buNone/>
            </a:pPr>
            <a:endParaRPr lang="en-IN" smtClean="0"/>
          </a:p>
          <a:p>
            <a:pPr marL="0" indent="0" eaLnBrk="1" hangingPunct="1">
              <a:buFont typeface="Arial" charset="0"/>
              <a:buNone/>
            </a:pPr>
            <a:r>
              <a:rPr lang="en-IN" smtClean="0"/>
              <a:t>     Bronchial arteries (at the bifurcation of trachea) </a:t>
            </a:r>
          </a:p>
          <a:p>
            <a:pPr marL="0" indent="0" eaLnBrk="1" hangingPunct="1">
              <a:buFont typeface="Arial" charset="0"/>
              <a:buNone/>
            </a:pPr>
            <a:r>
              <a:rPr lang="en-IN" smtClean="0"/>
              <a:t>            </a:t>
            </a:r>
          </a:p>
          <a:p>
            <a:pPr marL="0" indent="0" eaLnBrk="1" hangingPunct="1">
              <a:buFont typeface="Arial" charset="0"/>
              <a:buNone/>
            </a:pPr>
            <a:r>
              <a:rPr lang="en-IN" smtClean="0"/>
              <a:t>                        </a:t>
            </a:r>
            <a:r>
              <a:rPr lang="en-IN" sz="4400" smtClean="0"/>
              <a:t>VENOUS DRAINAGE</a:t>
            </a:r>
          </a:p>
          <a:p>
            <a:pPr marL="0" indent="0" eaLnBrk="1" hangingPunct="1">
              <a:buFont typeface="Arial" charset="0"/>
              <a:buNone/>
            </a:pPr>
            <a:endParaRPr lang="en-IN" smtClean="0"/>
          </a:p>
          <a:p>
            <a:pPr marL="0" indent="0" eaLnBrk="1" hangingPunct="1">
              <a:buFont typeface="Arial" charset="0"/>
              <a:buNone/>
            </a:pPr>
            <a:r>
              <a:rPr lang="en-IN" smtClean="0"/>
              <a:t>     Into inf thyroid venous plexus</a:t>
            </a:r>
          </a:p>
          <a:p>
            <a:pPr marL="0" indent="0" eaLnBrk="1" hangingPunct="1">
              <a:buFont typeface="Arial" charset="0"/>
              <a:buNone/>
            </a:pPr>
            <a:endParaRPr lang="en-IN" smtClean="0"/>
          </a:p>
          <a:p>
            <a:pPr marL="0" indent="0" eaLnBrk="1" hangingPunct="1">
              <a:buFont typeface="Arial" charset="0"/>
              <a:buNone/>
            </a:pPr>
            <a:endParaRPr lang="en-IN" smtClean="0"/>
          </a:p>
          <a:p>
            <a:pPr marL="0" indent="0" eaLnBrk="1" hangingPunct="1">
              <a:buFont typeface="Arial" charset="0"/>
              <a:buNone/>
            </a:pPr>
            <a:endParaRPr lang="en-IN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pPr eaLnBrk="1" hangingPunct="1"/>
            <a:r>
              <a:rPr lang="en-IN" smtClean="0"/>
              <a:t>LYMPHATICS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5805487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N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dirty="0"/>
              <a:t> </a:t>
            </a:r>
            <a:r>
              <a:rPr lang="en-IN" dirty="0" smtClean="0"/>
              <a:t>     </a:t>
            </a:r>
            <a:r>
              <a:rPr lang="en-IN" dirty="0" err="1" smtClean="0"/>
              <a:t>Pretracheal</a:t>
            </a:r>
            <a:r>
              <a:rPr lang="en-IN" dirty="0" smtClean="0"/>
              <a:t> and </a:t>
            </a:r>
            <a:r>
              <a:rPr lang="en-IN" dirty="0" err="1" smtClean="0"/>
              <a:t>paratracheal</a:t>
            </a:r>
            <a:r>
              <a:rPr lang="en-IN" dirty="0" smtClean="0"/>
              <a:t> lymph nodes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N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sz="4400" dirty="0"/>
              <a:t> </a:t>
            </a:r>
            <a:r>
              <a:rPr lang="en-IN" sz="4400" dirty="0" smtClean="0"/>
              <a:t>                     NERVE SUPPLY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N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dirty="0"/>
              <a:t> </a:t>
            </a:r>
            <a:r>
              <a:rPr lang="en-IN" dirty="0" smtClean="0"/>
              <a:t>     Parasympathetic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dirty="0" smtClean="0"/>
              <a:t>            From </a:t>
            </a:r>
            <a:r>
              <a:rPr lang="en-IN" dirty="0" err="1" smtClean="0"/>
              <a:t>rt</a:t>
            </a:r>
            <a:r>
              <a:rPr lang="en-IN" dirty="0" smtClean="0"/>
              <a:t> and left </a:t>
            </a:r>
            <a:r>
              <a:rPr lang="en-IN" dirty="0" err="1" smtClean="0"/>
              <a:t>vagus</a:t>
            </a:r>
            <a:r>
              <a:rPr lang="en-IN" dirty="0" smtClean="0"/>
              <a:t> nerves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dirty="0" smtClean="0"/>
              <a:t>            Recurrent laryngeal nerves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dirty="0" smtClean="0"/>
              <a:t>      Sympathetic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dirty="0" smtClean="0"/>
              <a:t>            From upper 4-5 thoracic segments of spinal cords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pPr eaLnBrk="1" hangingPunct="1"/>
            <a:r>
              <a:rPr lang="en-IN" smtClean="0"/>
              <a:t>APPLIED ANATOMY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558958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IN" smtClean="0"/>
          </a:p>
          <a:p>
            <a:pPr marL="0" indent="0" eaLnBrk="1" hangingPunct="1">
              <a:buFont typeface="Arial" charset="0"/>
              <a:buNone/>
            </a:pPr>
            <a:r>
              <a:rPr lang="en-IN" smtClean="0"/>
              <a:t>      Tracheoesophageal fistula</a:t>
            </a:r>
          </a:p>
          <a:p>
            <a:pPr marL="0" indent="0" eaLnBrk="1" hangingPunct="1">
              <a:buFont typeface="Arial" charset="0"/>
              <a:buNone/>
            </a:pPr>
            <a:endParaRPr lang="en-IN" smtClean="0"/>
          </a:p>
          <a:p>
            <a:pPr marL="0" indent="0" eaLnBrk="1" hangingPunct="1">
              <a:buFont typeface="Arial" charset="0"/>
              <a:buNone/>
            </a:pPr>
            <a:r>
              <a:rPr lang="en-IN" smtClean="0"/>
              <a:t>             Congenital anamoly where communication occur b/w the bifurcation of trachea and oesophagus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IN" smtClean="0"/>
          </a:p>
          <a:p>
            <a:pPr marL="0" indent="0" eaLnBrk="1" hangingPunct="1">
              <a:buFont typeface="Arial" charset="0"/>
              <a:buNone/>
            </a:pPr>
            <a:endParaRPr lang="en-IN" smtClean="0"/>
          </a:p>
          <a:p>
            <a:pPr marL="0" indent="0" eaLnBrk="1" hangingPunct="1">
              <a:buFont typeface="Arial" charset="0"/>
              <a:buNone/>
            </a:pPr>
            <a:endParaRPr lang="en-IN" smtClean="0"/>
          </a:p>
          <a:p>
            <a:pPr marL="0" indent="0" eaLnBrk="1" hangingPunct="1">
              <a:buFont typeface="Arial" charset="0"/>
              <a:buNone/>
            </a:pPr>
            <a:r>
              <a:rPr lang="en-IN" smtClean="0"/>
              <a:t>       Carina present in the last ring of trachea helps in bronchoscopic examination</a:t>
            </a:r>
          </a:p>
          <a:p>
            <a:pPr marL="0" indent="0" eaLnBrk="1" hangingPunct="1">
              <a:buFont typeface="Arial" charset="0"/>
              <a:buNone/>
            </a:pPr>
            <a:endParaRPr lang="en-IN" smtClean="0"/>
          </a:p>
          <a:p>
            <a:pPr marL="0" indent="0" eaLnBrk="1" hangingPunct="1">
              <a:buFont typeface="Arial" charset="0"/>
              <a:buNone/>
            </a:pPr>
            <a:r>
              <a:rPr lang="en-IN" smtClean="0"/>
              <a:t>       Foreign body in trachea</a:t>
            </a:r>
          </a:p>
          <a:p>
            <a:pPr marL="0" indent="0" eaLnBrk="1" hangingPunct="1">
              <a:buFont typeface="Arial" charset="0"/>
              <a:buNone/>
            </a:pPr>
            <a:endParaRPr lang="en-IN" smtClean="0"/>
          </a:p>
          <a:p>
            <a:pPr marL="0" indent="0" eaLnBrk="1" hangingPunct="1">
              <a:buFont typeface="Arial" charset="0"/>
              <a:buNone/>
            </a:pPr>
            <a:r>
              <a:rPr lang="en-IN" smtClean="0"/>
              <a:t>             Any foreign body through trachea will enters into the right bronchus more easily, as it is more vertical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N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dirty="0"/>
              <a:t> </a:t>
            </a:r>
            <a:r>
              <a:rPr lang="en-IN" dirty="0" smtClean="0"/>
              <a:t>       The posterior part is flattened which helps the passage of food bolus through the oesophagus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N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dirty="0"/>
              <a:t> </a:t>
            </a:r>
            <a:r>
              <a:rPr lang="en-IN" dirty="0" smtClean="0"/>
              <a:t>       Tracheostomy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dirty="0" smtClean="0"/>
              <a:t>              Is done by the midline incision with isthmus of thyroid gland retracted inferiorly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N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dirty="0"/>
              <a:t> </a:t>
            </a:r>
            <a:r>
              <a:rPr lang="en-IN" dirty="0" smtClean="0"/>
              <a:t>       Indications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dirty="0" smtClean="0"/>
              <a:t>              In adult: severe laryngeal damage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dirty="0" smtClean="0"/>
              <a:t>              In infant : severe airway obstruction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dirty="0" smtClean="0"/>
              <a:t>        Site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dirty="0" smtClean="0"/>
              <a:t>             Through 2</a:t>
            </a:r>
            <a:r>
              <a:rPr lang="en-IN" baseline="30000" dirty="0" smtClean="0"/>
              <a:t>nd</a:t>
            </a:r>
            <a:r>
              <a:rPr lang="en-IN" dirty="0" smtClean="0"/>
              <a:t> tracheal ring then tracheostomy tube is inserted</a:t>
            </a:r>
            <a:endParaRPr lang="en-I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IN" smtClean="0"/>
          </a:p>
          <a:p>
            <a:pPr marL="0" indent="0" eaLnBrk="1" hangingPunct="1">
              <a:buFont typeface="Arial" charset="0"/>
              <a:buNone/>
            </a:pPr>
            <a:endParaRPr lang="en-IN" smtClean="0"/>
          </a:p>
          <a:p>
            <a:pPr marL="0" indent="0" eaLnBrk="1" hangingPunct="1">
              <a:buFont typeface="Arial" charset="0"/>
              <a:buNone/>
            </a:pPr>
            <a:r>
              <a:rPr lang="en-IN" smtClean="0"/>
              <a:t>      </a:t>
            </a:r>
          </a:p>
          <a:p>
            <a:pPr marL="0" indent="0" eaLnBrk="1" hangingPunct="1">
              <a:buFont typeface="Arial" charset="0"/>
              <a:buNone/>
            </a:pPr>
            <a:r>
              <a:rPr lang="en-IN" smtClean="0"/>
              <a:t>          Trachea may get compressed by pathological enlargements of the thyroid , thymus, lymph nodes and the aortic arch. This causes dyspnoea, irritative cough, and often a husky voice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pPr eaLnBrk="1" hangingPunct="1"/>
            <a:r>
              <a:rPr lang="en-IN" smtClean="0"/>
              <a:t>INTRODUCTION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5589587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endParaRPr lang="en-IN" smtClean="0"/>
          </a:p>
          <a:p>
            <a:pPr marL="0" indent="0" algn="just" eaLnBrk="1" hangingPunct="1">
              <a:buFont typeface="Arial" charset="0"/>
              <a:buNone/>
            </a:pPr>
            <a:r>
              <a:rPr lang="en-IN" smtClean="0"/>
              <a:t>      Trachea (In latin air vessel) is a wide tube Lying more or less in midline, in the lower part of neck and in the superior mediastinum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N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N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N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dirty="0" smtClean="0"/>
              <a:t>                   </a:t>
            </a:r>
            <a:r>
              <a:rPr lang="en-IN" sz="15000" b="1" dirty="0" smtClean="0"/>
              <a:t>THANK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sz="15000" b="1" dirty="0" smtClean="0"/>
              <a:t>       YOU</a:t>
            </a:r>
            <a:endParaRPr lang="en-IN" sz="15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IN" smtClean="0"/>
          </a:p>
          <a:p>
            <a:pPr marL="0" indent="0" eaLnBrk="1" hangingPunct="1">
              <a:buFont typeface="Arial" charset="0"/>
              <a:buNone/>
            </a:pPr>
            <a:r>
              <a:rPr lang="en-IN" smtClean="0"/>
              <a:t>     Its upper end is continuous with with the lower end of larynyx </a:t>
            </a:r>
          </a:p>
          <a:p>
            <a:pPr marL="0" indent="0" eaLnBrk="1" hangingPunct="1">
              <a:buFont typeface="Arial" charset="0"/>
              <a:buNone/>
            </a:pPr>
            <a:endParaRPr lang="en-IN" smtClean="0"/>
          </a:p>
          <a:p>
            <a:pPr marL="0" indent="0" eaLnBrk="1" hangingPunct="1">
              <a:buFont typeface="Arial" charset="0"/>
              <a:buNone/>
            </a:pPr>
            <a:r>
              <a:rPr lang="en-IN" smtClean="0"/>
              <a:t>    Trachea in the neck is covered by isthmus of the thyroid gland and acts as a sheild for trachea</a:t>
            </a:r>
          </a:p>
          <a:p>
            <a:pPr marL="0" indent="0" eaLnBrk="1" hangingPunct="1">
              <a:buFont typeface="Arial" charset="0"/>
              <a:buNone/>
            </a:pPr>
            <a:endParaRPr lang="en-IN" smtClean="0"/>
          </a:p>
          <a:p>
            <a:pPr marL="0" indent="0" eaLnBrk="1" hangingPunct="1">
              <a:buFont typeface="Arial" charset="0"/>
              <a:buNone/>
            </a:pPr>
            <a:r>
              <a:rPr lang="en-IN" smtClean="0"/>
              <a:t>    At its lower end the trachea ends by dividing into right and left principal bronchi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User\Desktop\WP_20141223_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pPr eaLnBrk="1" hangingPunct="1"/>
            <a:r>
              <a:rPr lang="en-IN" smtClean="0"/>
              <a:t>DIMENSIONS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5805487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dirty="0" smtClean="0"/>
              <a:t>   Trachea is 10 – 15 cm in length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N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dirty="0"/>
              <a:t> </a:t>
            </a:r>
            <a:r>
              <a:rPr lang="en-IN" dirty="0" smtClean="0"/>
              <a:t>  Its external diameter measures about 2cm in males and 1.5cm in females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N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dirty="0"/>
              <a:t> </a:t>
            </a:r>
            <a:r>
              <a:rPr lang="en-IN" dirty="0" smtClean="0"/>
              <a:t>  The lumen is smaller in living than in </a:t>
            </a:r>
            <a:r>
              <a:rPr lang="en-IN" dirty="0" err="1" smtClean="0"/>
              <a:t>cadever</a:t>
            </a:r>
            <a:endParaRPr lang="en-IN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dirty="0" smtClean="0"/>
              <a:t> 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dirty="0"/>
              <a:t> </a:t>
            </a:r>
            <a:r>
              <a:rPr lang="en-IN" dirty="0" smtClean="0"/>
              <a:t>   Its about 3mm at one year of age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N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dirty="0"/>
              <a:t> </a:t>
            </a:r>
            <a:r>
              <a:rPr lang="en-IN" dirty="0" smtClean="0"/>
              <a:t> During childhood it corresponds to the age in years, with the max of about 12mm in adults </a:t>
            </a:r>
            <a:r>
              <a:rPr lang="en-IN" dirty="0" err="1" smtClean="0"/>
              <a:t>i.e</a:t>
            </a:r>
            <a:r>
              <a:rPr lang="en-IN" dirty="0" smtClean="0"/>
              <a:t> it increases 1mm per year </a:t>
            </a:r>
            <a:r>
              <a:rPr lang="en-IN" dirty="0" err="1" smtClean="0"/>
              <a:t>upto</a:t>
            </a:r>
            <a:r>
              <a:rPr lang="en-IN" dirty="0" smtClean="0"/>
              <a:t> 12 years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pPr eaLnBrk="1" hangingPunct="1"/>
            <a:r>
              <a:rPr lang="en-IN" smtClean="0"/>
              <a:t>RELATIONS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5805487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N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dirty="0"/>
              <a:t> </a:t>
            </a:r>
            <a:r>
              <a:rPr lang="en-IN" dirty="0" smtClean="0"/>
              <a:t>    The upper end of trachea lies at the lower border of cricoid cartilage, </a:t>
            </a:r>
            <a:r>
              <a:rPr lang="en-IN" dirty="0" err="1" smtClean="0"/>
              <a:t>opp</a:t>
            </a:r>
            <a:r>
              <a:rPr lang="en-IN" dirty="0" smtClean="0"/>
              <a:t> C6 vertebra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N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N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dirty="0" smtClean="0"/>
              <a:t>     In the </a:t>
            </a:r>
            <a:r>
              <a:rPr lang="en-IN" dirty="0" err="1" smtClean="0"/>
              <a:t>cadever</a:t>
            </a:r>
            <a:r>
              <a:rPr lang="en-IN" dirty="0" smtClean="0"/>
              <a:t> its bifurcated lower end lies at the lower border of T4 vertebra, corresponding in front to sternal angle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N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dirty="0"/>
              <a:t> </a:t>
            </a:r>
            <a:r>
              <a:rPr lang="en-IN" dirty="0" smtClean="0"/>
              <a:t>   However in living subjects, in the erect posture, the bifurcation lies at the lower border of T6 vertebra and descends still further during inspiration</a:t>
            </a:r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User\Desktop\WP_20141223_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pPr eaLnBrk="1" hangingPunct="1"/>
            <a:r>
              <a:rPr lang="en-IN" smtClean="0"/>
              <a:t>COURSE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580548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IN" smtClean="0"/>
          </a:p>
          <a:p>
            <a:pPr marL="0" indent="0" eaLnBrk="1" hangingPunct="1">
              <a:buFont typeface="Arial" charset="0"/>
              <a:buNone/>
            </a:pPr>
            <a:r>
              <a:rPr lang="en-IN" smtClean="0"/>
              <a:t>    Over most of its length trachea lies in median plane</a:t>
            </a:r>
          </a:p>
          <a:p>
            <a:pPr marL="0" indent="0" eaLnBrk="1" hangingPunct="1">
              <a:buFont typeface="Arial" charset="0"/>
              <a:buNone/>
            </a:pPr>
            <a:r>
              <a:rPr lang="en-IN" smtClean="0"/>
              <a:t>But near the lower end it deviates slightly to the right</a:t>
            </a:r>
          </a:p>
          <a:p>
            <a:pPr marL="0" indent="0" eaLnBrk="1" hangingPunct="1">
              <a:buFont typeface="Arial" charset="0"/>
              <a:buNone/>
            </a:pPr>
            <a:endParaRPr lang="en-IN" smtClean="0"/>
          </a:p>
          <a:p>
            <a:pPr marL="0" indent="0" eaLnBrk="1" hangingPunct="1">
              <a:buFont typeface="Arial" charset="0"/>
              <a:buNone/>
            </a:pPr>
            <a:r>
              <a:rPr lang="en-IN" smtClean="0"/>
              <a:t>    As it runs downwards, the trachea passes slightly backwards following the curvature of spine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pPr eaLnBrk="1" hangingPunct="1"/>
            <a:r>
              <a:rPr lang="en-IN" smtClean="0"/>
              <a:t>RELATIONS IN THORAX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0" y="1125538"/>
            <a:ext cx="9144000" cy="57324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IN" smtClean="0"/>
              <a:t>     Anteriorly</a:t>
            </a:r>
          </a:p>
          <a:p>
            <a:pPr marL="0" indent="0" eaLnBrk="1" hangingPunct="1">
              <a:buFont typeface="Arial" charset="0"/>
              <a:buNone/>
            </a:pPr>
            <a:endParaRPr lang="en-IN" smtClean="0"/>
          </a:p>
          <a:p>
            <a:pPr marL="0" indent="0" eaLnBrk="1" hangingPunct="1">
              <a:buFont typeface="Arial" charset="0"/>
              <a:buNone/>
            </a:pPr>
            <a:r>
              <a:rPr lang="en-IN" smtClean="0"/>
              <a:t>    Manubrium sterni</a:t>
            </a:r>
          </a:p>
          <a:p>
            <a:pPr marL="0" indent="0" eaLnBrk="1" hangingPunct="1">
              <a:buFont typeface="Arial" charset="0"/>
              <a:buNone/>
            </a:pPr>
            <a:r>
              <a:rPr lang="en-IN" smtClean="0"/>
              <a:t>    Sternohyoid and Sternothyroid muscles</a:t>
            </a:r>
          </a:p>
          <a:p>
            <a:pPr marL="0" indent="0" eaLnBrk="1" hangingPunct="1">
              <a:buFont typeface="Arial" charset="0"/>
              <a:buNone/>
            </a:pPr>
            <a:r>
              <a:rPr lang="en-IN" smtClean="0"/>
              <a:t>    Remains of thymus</a:t>
            </a:r>
          </a:p>
          <a:p>
            <a:pPr marL="0" indent="0" eaLnBrk="1" hangingPunct="1">
              <a:buFont typeface="Arial" charset="0"/>
              <a:buNone/>
            </a:pPr>
            <a:r>
              <a:rPr lang="en-IN" smtClean="0"/>
              <a:t>    Left brachiocephalic and inferior thyroid veins</a:t>
            </a:r>
          </a:p>
          <a:p>
            <a:pPr marL="0" indent="0" eaLnBrk="1" hangingPunct="1">
              <a:buFont typeface="Arial" charset="0"/>
              <a:buNone/>
            </a:pPr>
            <a:r>
              <a:rPr lang="en-IN" smtClean="0"/>
              <a:t>    Aortic arch, brachiocephalic and left common carotid arteries</a:t>
            </a:r>
          </a:p>
          <a:p>
            <a:pPr marL="0" indent="0" eaLnBrk="1" hangingPunct="1">
              <a:buFont typeface="Arial" charset="0"/>
              <a:buNone/>
            </a:pPr>
            <a:r>
              <a:rPr lang="en-IN" smtClean="0"/>
              <a:t>    Some lymph nodes</a:t>
            </a:r>
          </a:p>
          <a:p>
            <a:pPr marL="0" indent="0" eaLnBrk="1" hangingPunct="1">
              <a:buFont typeface="Arial" charset="0"/>
              <a:buNone/>
            </a:pPr>
            <a:endParaRPr lang="en-IN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624</Words>
  <Application>Microsoft Office PowerPoint</Application>
  <PresentationFormat>On-screen Show (4:3)</PresentationFormat>
  <Paragraphs>130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             ANATOMY OF TRACHEA By : Dr. Manjula Vastrad Asst Prof Dept of Rachana Shareera SMVVS RKM AMC VIJAYAPUR    </vt:lpstr>
      <vt:lpstr>INTRODUCTION</vt:lpstr>
      <vt:lpstr>Slide 3</vt:lpstr>
      <vt:lpstr>Slide 4</vt:lpstr>
      <vt:lpstr>DIMENSIONS</vt:lpstr>
      <vt:lpstr>RELATIONS </vt:lpstr>
      <vt:lpstr>Slide 7</vt:lpstr>
      <vt:lpstr>COURSE</vt:lpstr>
      <vt:lpstr>RELATIONS IN THORAX</vt:lpstr>
      <vt:lpstr>Slide 10</vt:lpstr>
      <vt:lpstr>Slide 11</vt:lpstr>
      <vt:lpstr>STRUCTURE</vt:lpstr>
      <vt:lpstr>Slide 13</vt:lpstr>
      <vt:lpstr>ARTERIAL SUPPLY</vt:lpstr>
      <vt:lpstr>LYMPHATICS</vt:lpstr>
      <vt:lpstr>APPLIED ANATOMY</vt:lpstr>
      <vt:lpstr>Slide 17</vt:lpstr>
      <vt:lpstr>Slide 18</vt:lpstr>
      <vt:lpstr>Slide 19</vt:lpstr>
      <vt:lpstr>Slide 20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manikeshwari</cp:lastModifiedBy>
  <cp:revision>20</cp:revision>
  <dcterms:created xsi:type="dcterms:W3CDTF">2014-12-23T13:48:53Z</dcterms:created>
  <dcterms:modified xsi:type="dcterms:W3CDTF">2020-04-22T09:16:46Z</dcterms:modified>
</cp:coreProperties>
</file>