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56" r:id="rId2"/>
    <p:sldId id="299" r:id="rId3"/>
    <p:sldId id="257" r:id="rId4"/>
    <p:sldId id="258" r:id="rId5"/>
    <p:sldId id="288" r:id="rId6"/>
    <p:sldId id="259" r:id="rId7"/>
    <p:sldId id="260" r:id="rId8"/>
    <p:sldId id="274" r:id="rId9"/>
    <p:sldId id="261" r:id="rId10"/>
    <p:sldId id="275" r:id="rId11"/>
    <p:sldId id="262" r:id="rId12"/>
    <p:sldId id="284" r:id="rId13"/>
    <p:sldId id="292" r:id="rId14"/>
    <p:sldId id="263" r:id="rId15"/>
    <p:sldId id="264" r:id="rId16"/>
    <p:sldId id="293" r:id="rId17"/>
    <p:sldId id="265" r:id="rId18"/>
    <p:sldId id="286" r:id="rId19"/>
    <p:sldId id="266" r:id="rId20"/>
    <p:sldId id="267" r:id="rId21"/>
    <p:sldId id="294" r:id="rId22"/>
    <p:sldId id="268" r:id="rId23"/>
    <p:sldId id="269" r:id="rId24"/>
    <p:sldId id="270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42E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66E5BA-9DF2-4497-9C14-E6ACE6CA6396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CFB8E1-2E9C-44FB-8CCE-BE7B20132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5965C2-AA37-4A44-A4D1-1C02C7C17B25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429FB-DC3E-4B54-91B4-344346FC2D72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DE15B7-C398-4ABC-9D95-6D469A9A9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DA61-106D-4568-A669-C08B04FC59CC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0FB32-D7F0-4CF7-AD45-E40402EEF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7160-F2A3-4E18-8036-06C5939AD2AA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03E9-0649-4294-BD42-BB45C9FE0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6426-5B4E-4EE1-B28E-5C1B4992011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62AC-D3F3-4DF5-AB80-A3D12BB063CF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D996-5264-4921-AAFB-7E506D163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DEC45B-29CD-4BBD-9838-4159C8F6BECF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E1862-5F07-44E7-82CB-70AED35BB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31AB-B62C-45D8-B33C-AF5161B6C9C7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1E77-3F69-4F91-BA05-919A97CA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CC5C86-C165-43C3-8640-0E78FFAB144A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ECA0C0-8F29-40DE-8CCE-C1D26E8A0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723B9-03F1-4334-88E7-0A4930FEB87D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A75B-162D-45C1-B176-84A815CCA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24349A-2BD7-4FAC-82CD-492EA63369AB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AD2287-E873-4A84-A669-C562528C1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461064-963B-45B2-8312-659647560421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EBEE81-B998-4774-B1C6-27343F88A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87AFFD-7035-48FC-95C5-E5606C6B7C0D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79565A-5B2F-450F-9E43-0435754CB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487D910-2172-4BA7-A1ED-4F774B8678FE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82FB5ED-58EE-489A-A575-F937B1862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2" r:id="rId4"/>
    <p:sldLayoutId id="2147483676" r:id="rId5"/>
    <p:sldLayoutId id="2147483671" r:id="rId6"/>
    <p:sldLayoutId id="2147483677" r:id="rId7"/>
    <p:sldLayoutId id="2147483678" r:id="rId8"/>
    <p:sldLayoutId id="2147483679" r:id="rId9"/>
    <p:sldLayoutId id="2147483670" r:id="rId10"/>
    <p:sldLayoutId id="2147483669" r:id="rId11"/>
    <p:sldLayoutId id="214748368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228600"/>
            <a:ext cx="4038600" cy="3733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     </a:t>
            </a:r>
            <a:r>
              <a:rPr lang="en-US" sz="3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ANATOMY  OF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SPLEEN</a:t>
            </a:r>
            <a:r>
              <a:rPr lang="en-US" sz="36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en-US" sz="36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39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en-US" sz="39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20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By :</a:t>
            </a:r>
            <a:br>
              <a:rPr lang="en-US" sz="20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20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Dr. Manjula Vastrad</a:t>
            </a:r>
            <a:br>
              <a:rPr lang="en-US" sz="20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20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Asst Prof</a:t>
            </a:r>
            <a:br>
              <a:rPr lang="en-US" sz="20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20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Dept of Rachana Shareera</a:t>
            </a:r>
            <a:br>
              <a:rPr lang="en-US" sz="20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20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SMVVS RKM AMC</a:t>
            </a:r>
            <a:br>
              <a:rPr lang="en-US" sz="20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20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VIJAYAPUR</a:t>
            </a:r>
          </a:p>
        </p:txBody>
      </p:sp>
      <p:pic>
        <p:nvPicPr>
          <p:cNvPr id="17411" name="Picture 2" descr="C:\Users\Vijayalxmi\Desktop\spleen\h9991458_001.jp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3778250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990600"/>
            <a:ext cx="81534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00800" cy="6858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b="1" i="1" smtClean="0"/>
          </a:p>
          <a:p>
            <a:pPr>
              <a:buFont typeface="Wingdings" pitchFamily="2" charset="2"/>
              <a:buChar char="v"/>
            </a:pPr>
            <a:r>
              <a:rPr lang="en-US" b="1" i="1" smtClean="0"/>
              <a:t>ENDS-</a:t>
            </a:r>
          </a:p>
          <a:p>
            <a:endParaRPr lang="en-US" sz="2800" smtClean="0"/>
          </a:p>
          <a:p>
            <a:r>
              <a:rPr lang="en-US" sz="2800" b="1" smtClean="0"/>
              <a:t>Anterior End-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</a:t>
            </a:r>
            <a:r>
              <a:rPr lang="en-US" sz="2800" smtClean="0"/>
              <a:t>Expanded</a:t>
            </a:r>
          </a:p>
          <a:p>
            <a:pPr>
              <a:buFont typeface="Wingdings 2" pitchFamily="18" charset="2"/>
              <a:buNone/>
            </a:pPr>
            <a:r>
              <a:rPr lang="en-US" sz="2800" smtClean="0"/>
              <a:t>      Directed downwards &amp; forwards &amp; reaches the midaxillary line.</a:t>
            </a:r>
          </a:p>
          <a:p>
            <a:endParaRPr lang="en-US" sz="2800" smtClean="0"/>
          </a:p>
          <a:p>
            <a:r>
              <a:rPr lang="en-US" sz="2800" b="1" smtClean="0"/>
              <a:t>Posterior End-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</a:t>
            </a:r>
            <a:r>
              <a:rPr lang="en-US" sz="2800" smtClean="0"/>
              <a:t>Rounded</a:t>
            </a:r>
          </a:p>
          <a:p>
            <a:pPr>
              <a:buFont typeface="Wingdings 2" pitchFamily="18" charset="2"/>
              <a:buNone/>
            </a:pPr>
            <a:r>
              <a:rPr lang="en-US" sz="2800" smtClean="0"/>
              <a:t>       Directed upwards,backwards &amp; medially &amp; rests on the upper pole of the left kidney.</a:t>
            </a:r>
          </a:p>
          <a:p>
            <a:endParaRPr lang="en-US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0"/>
            <a:ext cx="3124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34450" cy="5943600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i="1" dirty="0" smtClean="0"/>
              <a:t>3 BORDERS-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  </a:t>
            </a:r>
            <a:r>
              <a:rPr lang="en-US" sz="2800" b="1" dirty="0" smtClean="0"/>
              <a:t>Superior border-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         thin &amp; convex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      Inferior border-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         Rounded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  </a:t>
            </a:r>
            <a:r>
              <a:rPr lang="en-US" sz="2800" b="1" dirty="0" smtClean="0"/>
              <a:t>Intermediate border-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         Rounded &amp; directed to the right.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b="1" i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i="1" dirty="0" smtClean="0"/>
              <a:t>2 SURFACES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       Diaphragmatic Surface-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                           Convex &amp; smooth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   </a:t>
            </a:r>
            <a:r>
              <a:rPr lang="en-US" sz="2800" b="1" dirty="0" smtClean="0"/>
              <a:t>Visceral Surface-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                           Concave &amp; irregular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685800"/>
            <a:ext cx="8382000" cy="5715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130000"/>
                  </a:schemeClr>
                </a:solidFill>
              </a:rPr>
              <a:t>IMPRESSIONS</a:t>
            </a:r>
            <a:endParaRPr lang="en-US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     1] Gastric impression</a:t>
            </a:r>
          </a:p>
          <a:p>
            <a:r>
              <a:rPr lang="en-US" smtClean="0"/>
              <a:t>     2]Renal impression</a:t>
            </a:r>
          </a:p>
          <a:p>
            <a:r>
              <a:rPr lang="en-US" smtClean="0"/>
              <a:t>     3]Colic impression</a:t>
            </a:r>
          </a:p>
          <a:p>
            <a:r>
              <a:rPr lang="en-US" smtClean="0"/>
              <a:t>     4]Pancreatic impression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343400" cy="68580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1]Gastric impression-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2800" dirty="0" smtClean="0"/>
              <a:t>for the </a:t>
            </a:r>
            <a:r>
              <a:rPr lang="en-US" sz="2800" dirty="0" err="1" smtClean="0"/>
              <a:t>fundus</a:t>
            </a:r>
            <a:r>
              <a:rPr lang="en-US" sz="2800" dirty="0" smtClean="0"/>
              <a:t> of the stomach lies between the sup. &amp; intermediate borders.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    It is the largest &amp; most concave impression on the spleen.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2]Renal impression-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for the left </a:t>
            </a:r>
            <a:r>
              <a:rPr lang="en-US" dirty="0" err="1" smtClean="0"/>
              <a:t>kidney,lies</a:t>
            </a:r>
            <a:r>
              <a:rPr lang="en-US" dirty="0" smtClean="0"/>
              <a:t> between the inf. &amp; intermediate border.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14400"/>
            <a:ext cx="434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4343400" cy="6858000"/>
          </a:xfrm>
        </p:spPr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3]Colic impression-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for the </a:t>
            </a:r>
            <a:r>
              <a:rPr lang="en-US" dirty="0" err="1" smtClean="0"/>
              <a:t>splenic</a:t>
            </a:r>
            <a:r>
              <a:rPr lang="en-US" dirty="0" smtClean="0"/>
              <a:t> flexure of the colon occupies a triangular area adjoining the </a:t>
            </a:r>
            <a:r>
              <a:rPr lang="en-US" dirty="0" err="1" smtClean="0"/>
              <a:t>ant.end</a:t>
            </a:r>
            <a:r>
              <a:rPr lang="en-US" dirty="0" smtClean="0"/>
              <a:t> of the spleen.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lower part is related to the </a:t>
            </a:r>
            <a:r>
              <a:rPr lang="en-US" dirty="0" err="1" smtClean="0"/>
              <a:t>phrenicocolic</a:t>
            </a:r>
            <a:r>
              <a:rPr lang="en-US" dirty="0" smtClean="0"/>
              <a:t> </a:t>
            </a:r>
            <a:r>
              <a:rPr lang="en-US" dirty="0" err="1" smtClean="0"/>
              <a:t>lig</a:t>
            </a:r>
            <a:r>
              <a:rPr lang="en-US" dirty="0" smtClean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4]Pancreatic impression-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for the tail of the pancreas lies between the </a:t>
            </a:r>
            <a:r>
              <a:rPr lang="en-US" dirty="0" err="1" smtClean="0"/>
              <a:t>hilum</a:t>
            </a:r>
            <a:r>
              <a:rPr lang="en-US" dirty="0" smtClean="0"/>
              <a:t> &amp; the colic impression.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609600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130000"/>
                  </a:schemeClr>
                </a:solidFill>
              </a:rPr>
              <a:t>RELATIONS</a:t>
            </a:r>
            <a:endParaRPr lang="en-US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191000" cy="5867400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PERITONEAL RELATION-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b="1" dirty="0" smtClean="0"/>
              <a:t>1]</a:t>
            </a:r>
            <a:r>
              <a:rPr lang="en-US" sz="3400" b="1" dirty="0" err="1" smtClean="0"/>
              <a:t>Gastrosplenic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lig</a:t>
            </a:r>
            <a:r>
              <a:rPr lang="en-US" sz="3400" b="1" dirty="0" smtClean="0"/>
              <a:t>.-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Extend from the </a:t>
            </a:r>
            <a:r>
              <a:rPr lang="en-US" dirty="0" err="1" smtClean="0"/>
              <a:t>hilum</a:t>
            </a:r>
            <a:r>
              <a:rPr lang="en-US" dirty="0" smtClean="0"/>
              <a:t> of the spleen to the greater curvature of the stomach.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2]</a:t>
            </a:r>
            <a:r>
              <a:rPr lang="en-US" b="1" dirty="0" err="1" smtClean="0"/>
              <a:t>Iienorenal</a:t>
            </a:r>
            <a:r>
              <a:rPr lang="en-US" b="1" dirty="0" smtClean="0"/>
              <a:t> </a:t>
            </a:r>
            <a:r>
              <a:rPr lang="en-US" b="1" dirty="0" err="1" smtClean="0"/>
              <a:t>lig</a:t>
            </a:r>
            <a:r>
              <a:rPr lang="en-US" b="1" dirty="0" smtClean="0"/>
              <a:t>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Extends from the </a:t>
            </a:r>
            <a:r>
              <a:rPr lang="en-US" dirty="0" err="1" smtClean="0"/>
              <a:t>hilum</a:t>
            </a:r>
            <a:r>
              <a:rPr lang="en-US" dirty="0" smtClean="0"/>
              <a:t> of the spleen to the ant. Surface of the left kidney.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762000"/>
            <a:ext cx="411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457200"/>
            <a:ext cx="3733800" cy="5562600"/>
          </a:xfrm>
        </p:spPr>
      </p:pic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228600" y="1447800"/>
            <a:ext cx="47244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Gill Sans MT" pitchFamily="34" charset="0"/>
              </a:rPr>
              <a:t>3]Phrenicocolic lig.-</a:t>
            </a:r>
          </a:p>
          <a:p>
            <a:r>
              <a:rPr lang="en-US">
                <a:latin typeface="Gill Sans MT" pitchFamily="34" charset="0"/>
              </a:rPr>
              <a:t>         </a:t>
            </a:r>
          </a:p>
          <a:p>
            <a:r>
              <a:rPr lang="en-US" sz="2400">
                <a:latin typeface="Gill Sans MT" pitchFamily="34" charset="0"/>
              </a:rPr>
              <a:t>     not attached to the spleen,but support its ant.end.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130000"/>
                  </a:schemeClr>
                </a:solidFill>
              </a:rPr>
              <a:t>VISCERAL RELATION</a:t>
            </a:r>
            <a:endParaRPr lang="en-US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105400" cy="5943600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Visceral surface-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Related to the </a:t>
            </a:r>
            <a:r>
              <a:rPr lang="en-US" dirty="0" err="1" smtClean="0"/>
              <a:t>fundus</a:t>
            </a:r>
            <a:r>
              <a:rPr lang="en-US" dirty="0" smtClean="0"/>
              <a:t> of the </a:t>
            </a:r>
            <a:r>
              <a:rPr lang="en-US" dirty="0" err="1" smtClean="0"/>
              <a:t>stomach,the</a:t>
            </a:r>
            <a:r>
              <a:rPr lang="en-US" dirty="0" smtClean="0"/>
              <a:t> </a:t>
            </a:r>
            <a:r>
              <a:rPr lang="en-US" dirty="0" err="1" smtClean="0"/>
              <a:t>ant.surface</a:t>
            </a:r>
            <a:r>
              <a:rPr lang="en-US" dirty="0" smtClean="0"/>
              <a:t> of the left </a:t>
            </a:r>
            <a:r>
              <a:rPr lang="en-US" dirty="0" err="1" smtClean="0"/>
              <a:t>kidney.the</a:t>
            </a:r>
            <a:r>
              <a:rPr lang="en-US" dirty="0" smtClean="0"/>
              <a:t> </a:t>
            </a:r>
            <a:r>
              <a:rPr lang="en-US" dirty="0" err="1" smtClean="0"/>
              <a:t>splenic</a:t>
            </a:r>
            <a:r>
              <a:rPr lang="en-US" dirty="0" smtClean="0"/>
              <a:t> flexure of the colon &amp; the tail of the pancreas.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err="1" smtClean="0"/>
              <a:t>Diaphrgmatic</a:t>
            </a:r>
            <a:r>
              <a:rPr lang="en-US" b="1" dirty="0" smtClean="0"/>
              <a:t> surface-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It is related to the diaphragm which separates the spleen from the </a:t>
            </a:r>
            <a:r>
              <a:rPr lang="en-US" dirty="0" err="1" smtClean="0"/>
              <a:t>costodiaphragmatic</a:t>
            </a:r>
            <a:r>
              <a:rPr lang="en-US" dirty="0" smtClean="0"/>
              <a:t> recess of </a:t>
            </a:r>
            <a:r>
              <a:rPr lang="en-US" dirty="0" err="1" smtClean="0"/>
              <a:t>pleura,lung</a:t>
            </a:r>
            <a:r>
              <a:rPr lang="en-US" dirty="0" smtClean="0"/>
              <a:t> &amp; 9</a:t>
            </a:r>
            <a:r>
              <a:rPr lang="en-US" baseline="30000" dirty="0" smtClean="0"/>
              <a:t>th</a:t>
            </a:r>
            <a:r>
              <a:rPr lang="en-US" dirty="0" smtClean="0"/>
              <a:t>,10</a:t>
            </a:r>
            <a:r>
              <a:rPr lang="en-US" baseline="30000" dirty="0" smtClean="0"/>
              <a:t>th &amp;</a:t>
            </a:r>
            <a:r>
              <a:rPr lang="en-US" dirty="0" smtClean="0"/>
              <a:t> 11</a:t>
            </a:r>
            <a:r>
              <a:rPr lang="en-US" baseline="30000" dirty="0" smtClean="0"/>
              <a:t>th</a:t>
            </a:r>
            <a:r>
              <a:rPr lang="en-US" dirty="0" smtClean="0"/>
              <a:t> ribs of the left side.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066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6576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304800"/>
            <a:ext cx="73914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962400" cy="6858000"/>
          </a:xfrm>
        </p:spPr>
        <p:txBody>
          <a:bodyPr/>
          <a:lstStyle/>
          <a:p>
            <a:endParaRPr lang="en-US" b="1" u="sng" smtClean="0"/>
          </a:p>
          <a:p>
            <a:endParaRPr lang="en-US" b="1" u="sng" smtClean="0"/>
          </a:p>
          <a:p>
            <a:r>
              <a:rPr lang="en-US" sz="2400" b="1" u="sng" smtClean="0"/>
              <a:t>ARTERIAL SUPPLY-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Splenic artery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>
          <a:xfrm>
            <a:off x="1435100" y="457200"/>
            <a:ext cx="7499350" cy="5791200"/>
          </a:xfrm>
        </p:spPr>
        <p:txBody>
          <a:bodyPr/>
          <a:lstStyle/>
          <a:p>
            <a:r>
              <a:rPr lang="en-US" b="1" u="sng" smtClean="0"/>
              <a:t>VENOUS DRAINAGE-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Splenic vein</a:t>
            </a:r>
          </a:p>
          <a:p>
            <a:endParaRPr lang="en-US" b="1" u="sng" smtClean="0"/>
          </a:p>
          <a:p>
            <a:r>
              <a:rPr lang="en-US" b="1" u="sng" smtClean="0"/>
              <a:t>LYMPHATIC DRAINAGE-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Splenic tissue proper has no lymphatic.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A few lymphatics arise from the connective tissue.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130000"/>
                  </a:schemeClr>
                </a:solidFill>
              </a:rPr>
              <a:t>APPLIED ANATOMY</a:t>
            </a:r>
            <a:endParaRPr lang="en-US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i="1" smtClean="0"/>
              <a:t>                  </a:t>
            </a:r>
          </a:p>
          <a:p>
            <a:r>
              <a:rPr lang="en-US" b="1" i="1" smtClean="0"/>
              <a:t>SPLENOMEGALY-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  Enlargement of the spleen is called splenomegaly.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2">
                    <a:satMod val="130000"/>
                  </a:schemeClr>
                </a:solidFill>
              </a:rPr>
              <a:t>         SPLENECTOMY</a:t>
            </a:r>
            <a:endParaRPr lang="en-US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Surgical removal of the spleen is called splenectomy.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2">
                    <a:satMod val="130000"/>
                  </a:schemeClr>
                </a:solidFill>
              </a:rPr>
              <a:t>         </a:t>
            </a:r>
            <a:r>
              <a:rPr lang="en-US" b="1" i="1" dirty="0" err="1" smtClean="0">
                <a:solidFill>
                  <a:schemeClr val="tx2">
                    <a:satMod val="130000"/>
                  </a:schemeClr>
                </a:solidFill>
              </a:rPr>
              <a:t>Splenic</a:t>
            </a:r>
            <a:r>
              <a:rPr lang="en-US" b="1" i="1" dirty="0" smtClean="0">
                <a:solidFill>
                  <a:schemeClr val="tx2">
                    <a:satMod val="130000"/>
                  </a:schemeClr>
                </a:solidFill>
              </a:rPr>
              <a:t> puncture</a:t>
            </a:r>
            <a:endParaRPr lang="en-US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can be done below 10 th rib,through the left midaxillary line by a lumbar puncture needle.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1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1066800" y="571480"/>
            <a:ext cx="7086600" cy="461012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cs typeface="+mn-cs"/>
              </a:rPr>
              <a:t>Thank you</a:t>
            </a:r>
            <a:endParaRPr lang="en-IN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                 SPLEEN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smtClean="0"/>
              <a:t>SYNONYMES-</a:t>
            </a:r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         Latin name-Lien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Greek name-Splen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130000"/>
                  </a:schemeClr>
                </a:solidFill>
              </a:rPr>
              <a:t>Definition</a:t>
            </a:r>
            <a:endParaRPr lang="en-US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is the largest ductless gland in the body &amp; is also a heamo-lymph organ.</a:t>
            </a:r>
          </a:p>
          <a:p>
            <a:endParaRPr lang="en-US" smtClean="0"/>
          </a:p>
          <a:p>
            <a:r>
              <a:rPr lang="en-US" smtClean="0"/>
              <a:t>It acts as a filter for blood &amp; plays an imp.role in the immune responses of the body.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28600"/>
            <a:ext cx="80772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130000"/>
                  </a:schemeClr>
                </a:solidFill>
              </a:rPr>
              <a:t>LOCATION</a:t>
            </a:r>
            <a:endParaRPr lang="en-US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 smtClean="0"/>
              <a:t>  </a:t>
            </a:r>
            <a:r>
              <a:rPr lang="en-US" b="1" i="1" dirty="0" smtClean="0"/>
              <a:t>SHAPE-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Wedge shaped ,it is tetrahedral in shape.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000" b="1" i="1" dirty="0" smtClean="0"/>
              <a:t>  SITUATION-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left </a:t>
            </a:r>
            <a:r>
              <a:rPr lang="en-US" dirty="0" err="1" smtClean="0"/>
              <a:t>hypochondrium</a:t>
            </a:r>
            <a:r>
              <a:rPr lang="en-US" dirty="0" smtClean="0"/>
              <a:t> &amp; partly in the </a:t>
            </a:r>
            <a:r>
              <a:rPr lang="en-US" dirty="0" err="1" smtClean="0"/>
              <a:t>epigastrium</a:t>
            </a:r>
            <a:r>
              <a:rPr lang="en-US" dirty="0" smtClean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i="1" dirty="0" smtClean="0"/>
              <a:t> COLOUR</a:t>
            </a:r>
            <a:r>
              <a:rPr lang="en-US" dirty="0" smtClean="0"/>
              <a:t>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dark purple in </a:t>
            </a:r>
            <a:r>
              <a:rPr lang="en-US" dirty="0" err="1" smtClean="0"/>
              <a:t>colour</a:t>
            </a:r>
            <a:r>
              <a:rPr lang="en-US" dirty="0" smtClean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 It is </a:t>
            </a:r>
            <a:r>
              <a:rPr lang="en-US" dirty="0" err="1" smtClean="0"/>
              <a:t>soft,highly</a:t>
            </a:r>
            <a:r>
              <a:rPr lang="en-US" dirty="0" smtClean="0"/>
              <a:t> vascular organ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i="1" dirty="0" smtClean="0"/>
              <a:t>AVERAGE-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 Thick-  1 inch or 2.5cm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Broad- 3 inch or 7.5 cm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 Long-   5 inch or 12.5 cm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 Weight-7 ounce.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 Normally spleen is not palpable.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130000"/>
                  </a:schemeClr>
                </a:solidFill>
              </a:rPr>
              <a:t>POSITION </a:t>
            </a:r>
            <a:endParaRPr lang="en-US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3594100" cy="48006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It lies obliquely along the long axis of the 10</a:t>
            </a:r>
            <a:r>
              <a:rPr lang="en-US" baseline="30000" dirty="0" smtClean="0"/>
              <a:t>th</a:t>
            </a:r>
            <a:r>
              <a:rPr lang="en-US" dirty="0" smtClean="0"/>
              <a:t> rib.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It is directed </a:t>
            </a:r>
            <a:r>
              <a:rPr lang="en-US" dirty="0" err="1" smtClean="0"/>
              <a:t>downwards,forwards</a:t>
            </a:r>
            <a:r>
              <a:rPr lang="en-US" dirty="0" smtClean="0"/>
              <a:t> &amp; laterally.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Angle-45 degrees with the horizontal plane.</a:t>
            </a:r>
            <a:endParaRPr lang="en-US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906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446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04800"/>
            <a:ext cx="91440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130000"/>
                  </a:schemeClr>
                </a:solidFill>
              </a:rPr>
              <a:t>EXTERNAL FEATURES</a:t>
            </a:r>
            <a:r>
              <a:rPr lang="en-US" u="sng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sz="2800" b="1" smtClean="0"/>
              <a:t>2 ENDS-         </a:t>
            </a:r>
            <a:r>
              <a:rPr lang="en-US" smtClean="0"/>
              <a:t>Anterior end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          Posterior end</a:t>
            </a:r>
          </a:p>
          <a:p>
            <a:endParaRPr lang="en-US" smtClean="0"/>
          </a:p>
          <a:p>
            <a:r>
              <a:rPr lang="en-US" sz="2800" b="1" smtClean="0"/>
              <a:t>3 BORDERS-  </a:t>
            </a:r>
            <a:r>
              <a:rPr lang="en-US" smtClean="0"/>
              <a:t>Superior border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           Inferior border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           Intermediate border</a:t>
            </a:r>
          </a:p>
          <a:p>
            <a:endParaRPr lang="en-US" smtClean="0"/>
          </a:p>
          <a:p>
            <a:r>
              <a:rPr lang="en-US" smtClean="0"/>
              <a:t> </a:t>
            </a:r>
            <a:r>
              <a:rPr lang="en-US" sz="2800" b="1" smtClean="0"/>
              <a:t>2 SURFACE- </a:t>
            </a:r>
            <a:r>
              <a:rPr lang="en-US" smtClean="0"/>
              <a:t>Diaphragmatic surface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           Visceral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519</TotalTime>
  <Words>450</Words>
  <Application>Microsoft Office PowerPoint</Application>
  <PresentationFormat>On-screen Show (4:3)</PresentationFormat>
  <Paragraphs>114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Gill Sans MT</vt:lpstr>
      <vt:lpstr>Arial</vt:lpstr>
      <vt:lpstr>Wingdings 2</vt:lpstr>
      <vt:lpstr>Verdana</vt:lpstr>
      <vt:lpstr>Calibri</vt:lpstr>
      <vt:lpstr>Majalla UI</vt:lpstr>
      <vt:lpstr>Arial Black</vt:lpstr>
      <vt:lpstr>Wingdings</vt:lpstr>
      <vt:lpstr>Solstice</vt:lpstr>
      <vt:lpstr>Solstice</vt:lpstr>
      <vt:lpstr>Solstice</vt:lpstr>
      <vt:lpstr>Solstice</vt:lpstr>
      <vt:lpstr>Solstice</vt:lpstr>
      <vt:lpstr>Solstice</vt:lpstr>
      <vt:lpstr>Solstice</vt:lpstr>
      <vt:lpstr>Solstice</vt:lpstr>
      <vt:lpstr>           ANATOMY  OF  SPLEEN  By : Dr. Manjula Vastrad Asst Prof Dept of Rachana Shareera SMVVS RKM AMC VIJAYAPUR</vt:lpstr>
      <vt:lpstr>Slide 2</vt:lpstr>
      <vt:lpstr>                 SPLEEN</vt:lpstr>
      <vt:lpstr>Definition</vt:lpstr>
      <vt:lpstr>Slide 5</vt:lpstr>
      <vt:lpstr>LOCATION</vt:lpstr>
      <vt:lpstr>POSITION </vt:lpstr>
      <vt:lpstr>Slide 8</vt:lpstr>
      <vt:lpstr>EXTERNAL FEATURES </vt:lpstr>
      <vt:lpstr>Slide 10</vt:lpstr>
      <vt:lpstr>Slide 11</vt:lpstr>
      <vt:lpstr>Slide 12</vt:lpstr>
      <vt:lpstr>Slide 13</vt:lpstr>
      <vt:lpstr>IMPRESSIONS</vt:lpstr>
      <vt:lpstr>Slide 15</vt:lpstr>
      <vt:lpstr>Slide 16</vt:lpstr>
      <vt:lpstr>RELATIONS</vt:lpstr>
      <vt:lpstr>Slide 18</vt:lpstr>
      <vt:lpstr>VISCERAL RELATION</vt:lpstr>
      <vt:lpstr>Slide 20</vt:lpstr>
      <vt:lpstr>Slide 21</vt:lpstr>
      <vt:lpstr>APPLIED ANATOMY</vt:lpstr>
      <vt:lpstr>         SPLENECTOMY</vt:lpstr>
      <vt:lpstr>         Splenic puncture</vt:lpstr>
      <vt:lpstr>Slide 25</vt:lpstr>
    </vt:vector>
  </TitlesOfParts>
  <Company>0wn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0wner</dc:creator>
  <cp:lastModifiedBy>manikeshwari</cp:lastModifiedBy>
  <cp:revision>61</cp:revision>
  <dcterms:created xsi:type="dcterms:W3CDTF">2014-10-10T06:19:44Z</dcterms:created>
  <dcterms:modified xsi:type="dcterms:W3CDTF">2020-04-21T09:31:23Z</dcterms:modified>
</cp:coreProperties>
</file>