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5" r:id="rId3"/>
    <p:sldId id="301" r:id="rId4"/>
    <p:sldId id="266" r:id="rId5"/>
    <p:sldId id="267" r:id="rId6"/>
    <p:sldId id="297" r:id="rId7"/>
    <p:sldId id="298" r:id="rId8"/>
    <p:sldId id="295" r:id="rId9"/>
    <p:sldId id="300" r:id="rId10"/>
    <p:sldId id="269" r:id="rId11"/>
    <p:sldId id="270" r:id="rId12"/>
    <p:sldId id="271" r:id="rId13"/>
    <p:sldId id="272" r:id="rId14"/>
    <p:sldId id="273" r:id="rId15"/>
    <p:sldId id="294" r:id="rId16"/>
    <p:sldId id="274" r:id="rId17"/>
    <p:sldId id="299" r:id="rId18"/>
    <p:sldId id="276" r:id="rId19"/>
    <p:sldId id="279" r:id="rId20"/>
    <p:sldId id="278" r:id="rId21"/>
    <p:sldId id="288" r:id="rId22"/>
    <p:sldId id="289" r:id="rId23"/>
    <p:sldId id="280" r:id="rId24"/>
    <p:sldId id="281" r:id="rId25"/>
    <p:sldId id="283" r:id="rId26"/>
    <p:sldId id="292" r:id="rId27"/>
    <p:sldId id="290" r:id="rId28"/>
    <p:sldId id="257" r:id="rId29"/>
    <p:sldId id="258" r:id="rId30"/>
    <p:sldId id="259" r:id="rId31"/>
    <p:sldId id="260" r:id="rId32"/>
    <p:sldId id="287" r:id="rId33"/>
    <p:sldId id="261" r:id="rId34"/>
    <p:sldId id="262" r:id="rId35"/>
    <p:sldId id="263" r:id="rId36"/>
    <p:sldId id="285" r:id="rId37"/>
    <p:sldId id="286" r:id="rId38"/>
    <p:sldId id="264" r:id="rId39"/>
    <p:sldId id="29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F110EB2-4357-42CE-A142-22A26B8C1BA2}" type="datetimeFigureOut">
              <a:rPr lang="en-US"/>
              <a:pPr>
                <a:defRPr/>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4D6C87C-EAEC-45F4-A7E3-30F385E65D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FD1347-9B0F-4969-AA9E-5A00E22D49AC}"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50CF30-26D9-4EC5-953E-DF7CA1F546AA}"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12E00DFD-048B-43BC-B296-DD41DF26AF57}" type="datetimeFigureOut">
              <a:rPr lang="en-US"/>
              <a:pPr>
                <a:defRPr/>
              </a:pPr>
              <a:t>4/20/2020</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8AABB602-23F2-4582-8095-EC95B1A8DE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7F2E69-EFF6-4E0A-BD1B-AD2A0288E30B}" type="datetimeFigureOut">
              <a:rPr lang="en-US"/>
              <a:pPr>
                <a:defRPr/>
              </a:pPr>
              <a:t>4/20/2020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666CE35-DAFB-4C77-8C36-B2038056C2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6063674-BFF4-44E1-B05B-E5E8F3A04063}" type="datetimeFigureOut">
              <a:rPr lang="en-US"/>
              <a:pPr>
                <a:defRPr/>
              </a:pPr>
              <a:t>4/20/2020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EF18F1-F66D-4AF7-9005-BB4F20FA03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3A3E16-7006-4983-9DB5-FD4C04EDEA68}" type="datetimeFigureOut">
              <a:rPr lang="en-US"/>
              <a:pPr>
                <a:defRPr/>
              </a:pPr>
              <a:t>4/20/2020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0AEF9B-1328-4D51-A69F-C0D1B61F78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0629B44-2C7C-46C5-9D30-22A4C91C7D9B}" type="datetimeFigureOut">
              <a:rPr lang="en-US"/>
              <a:pPr>
                <a:defRPr/>
              </a:pPr>
              <a:t>4/20/2020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44BADA7-D58E-4AC7-A407-3B68C49B85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C20BCDB-A751-4F5B-AA59-AA2A4AAFB259}" type="datetimeFigureOut">
              <a:rPr lang="en-US"/>
              <a:pPr>
                <a:defRPr/>
              </a:pPr>
              <a:t>4/20/2020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FDFACBC-0E45-4C30-9B73-70B22280BC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4A55D0D-3F74-4F9C-9650-97E075AFE30A}" type="datetimeFigureOut">
              <a:rPr lang="en-US"/>
              <a:pPr>
                <a:defRPr/>
              </a:pPr>
              <a:t>4/20/2020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54960F6-7BF3-49D4-9281-6ACA04E646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E2BD160-CB93-48BA-B480-B7AAA03AF051}" type="datetimeFigureOut">
              <a:rPr lang="en-US"/>
              <a:pPr>
                <a:defRPr/>
              </a:pPr>
              <a:t>4/20/2020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CEFA73-FCBB-4644-880F-4E296AD072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955A048-3634-481A-9401-67EEDAF15FB8}" type="datetimeFigureOut">
              <a:rPr lang="en-US"/>
              <a:pPr>
                <a:defRPr/>
              </a:pPr>
              <a:t>4/20/2020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F3A4ABA-3CF8-4F1C-9F86-E97D902F5A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FE781CF-0D3E-44D7-A452-891B690E0156}" type="datetimeFigureOut">
              <a:rPr lang="en-US"/>
              <a:pPr>
                <a:defRPr/>
              </a:pPr>
              <a:t>4/20/2020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73B60684-011F-4FAC-9BC1-B313C46559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B1EA3BF-3BEE-4DC9-9A37-4A895C19585A}" type="datetimeFigureOut">
              <a:rPr lang="en-US"/>
              <a:pPr>
                <a:defRPr/>
              </a:pPr>
              <a:t>4/20/2020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7EE4E67-8DAD-49D3-A044-20D46F9962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D6530CDA-2B2A-4C04-9756-4612CF7E30B8}" type="datetimeFigureOut">
              <a:rPr lang="en-US"/>
              <a:pPr>
                <a:defRPr/>
              </a:pPr>
              <a:t>4/20/2020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80FCE6D-87AF-4388-961D-CD5E01B68E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p:cNvSpPr>
          <p:nvPr>
            <p:ph type="ctrTitle" idx="4294967295"/>
          </p:nvPr>
        </p:nvSpPr>
        <p:spPr>
          <a:xfrm>
            <a:off x="685800" y="228600"/>
            <a:ext cx="7772400" cy="3276600"/>
          </a:xfrm>
        </p:spPr>
        <p:txBody>
          <a:bodyPr/>
          <a:lstStyle/>
          <a:p>
            <a:pPr algn="ctr"/>
            <a:r>
              <a:rPr lang="en-US" sz="4000" smtClean="0"/>
              <a:t>ANATOMY OF</a:t>
            </a:r>
            <a:br>
              <a:rPr lang="en-US" sz="4000" smtClean="0"/>
            </a:br>
            <a:r>
              <a:rPr lang="en-US" sz="4000" smtClean="0"/>
              <a:t> PANCREAS</a:t>
            </a:r>
          </a:p>
        </p:txBody>
      </p:sp>
      <p:sp>
        <p:nvSpPr>
          <p:cNvPr id="14342" name="Rectangle 6"/>
          <p:cNvSpPr>
            <a:spLocks noGrp="1"/>
          </p:cNvSpPr>
          <p:nvPr>
            <p:ph type="subTitle" idx="4294967295"/>
          </p:nvPr>
        </p:nvSpPr>
        <p:spPr>
          <a:xfrm>
            <a:off x="1371600" y="3886200"/>
            <a:ext cx="6400800" cy="1752600"/>
          </a:xfrm>
        </p:spPr>
        <p:txBody>
          <a:bodyPr/>
          <a:lstStyle/>
          <a:p>
            <a:pPr marL="36513" indent="0" algn="ctr">
              <a:lnSpc>
                <a:spcPct val="80000"/>
              </a:lnSpc>
              <a:buFont typeface="Wingdings 2" pitchFamily="18" charset="2"/>
              <a:buNone/>
            </a:pPr>
            <a:r>
              <a:rPr lang="en-US" sz="3200" smtClean="0"/>
              <a:t>BY :</a:t>
            </a:r>
          </a:p>
          <a:p>
            <a:pPr marL="36513" indent="0" algn="ctr">
              <a:lnSpc>
                <a:spcPct val="80000"/>
              </a:lnSpc>
              <a:buFont typeface="Wingdings 2" pitchFamily="18" charset="2"/>
              <a:buNone/>
            </a:pPr>
            <a:r>
              <a:rPr lang="en-US" sz="3200" smtClean="0"/>
              <a:t>Dr Manjula Vastrad</a:t>
            </a:r>
          </a:p>
          <a:p>
            <a:pPr marL="36513" indent="0" algn="ctr">
              <a:lnSpc>
                <a:spcPct val="80000"/>
              </a:lnSpc>
              <a:buFont typeface="Wingdings 2" pitchFamily="18" charset="2"/>
              <a:buNone/>
            </a:pPr>
            <a:r>
              <a:rPr lang="en-US" sz="3200" smtClean="0"/>
              <a:t>Asst Prof </a:t>
            </a:r>
          </a:p>
          <a:p>
            <a:pPr marL="36513" indent="0" algn="ctr">
              <a:lnSpc>
                <a:spcPct val="80000"/>
              </a:lnSpc>
              <a:buFont typeface="Wingdings 2" pitchFamily="18" charset="2"/>
              <a:buNone/>
            </a:pPr>
            <a:r>
              <a:rPr lang="en-US" sz="3200" smtClean="0"/>
              <a:t>SMVVS RKM AMC </a:t>
            </a:r>
          </a:p>
          <a:p>
            <a:pPr marL="36513" indent="0" algn="ctr">
              <a:lnSpc>
                <a:spcPct val="80000"/>
              </a:lnSpc>
              <a:buFont typeface="Wingdings 2" pitchFamily="18" charset="2"/>
              <a:buNone/>
            </a:pPr>
            <a:r>
              <a:rPr lang="en-US" sz="3200" smtClean="0"/>
              <a:t>Vijayapura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914400"/>
          </a:xfrm>
        </p:spPr>
        <p:txBody>
          <a:bodyPr/>
          <a:lstStyle/>
          <a:p>
            <a:r>
              <a:rPr lang="en-US" smtClean="0">
                <a:solidFill>
                  <a:srgbClr val="92D050"/>
                </a:solidFill>
              </a:rPr>
              <a:t>                     </a:t>
            </a:r>
            <a:r>
              <a:rPr lang="en-US" u="sng" smtClean="0">
                <a:solidFill>
                  <a:srgbClr val="92D050"/>
                </a:solidFill>
              </a:rPr>
              <a:t>NECK</a:t>
            </a:r>
          </a:p>
        </p:txBody>
      </p:sp>
      <p:sp>
        <p:nvSpPr>
          <p:cNvPr id="23554" name="Content Placeholder 2"/>
          <p:cNvSpPr>
            <a:spLocks noGrp="1"/>
          </p:cNvSpPr>
          <p:nvPr>
            <p:ph idx="1"/>
          </p:nvPr>
        </p:nvSpPr>
        <p:spPr>
          <a:xfrm>
            <a:off x="0" y="838200"/>
            <a:ext cx="9144000" cy="6019800"/>
          </a:xfrm>
        </p:spPr>
        <p:txBody>
          <a:bodyPr/>
          <a:lstStyle/>
          <a:p>
            <a:r>
              <a:rPr lang="en-US" sz="2400" smtClean="0">
                <a:solidFill>
                  <a:srgbClr val="00B0F0"/>
                </a:solidFill>
              </a:rPr>
              <a:t>Length- </a:t>
            </a:r>
            <a:r>
              <a:rPr lang="en-US" sz="2400" smtClean="0"/>
              <a:t>2 cm</a:t>
            </a:r>
          </a:p>
          <a:p>
            <a:r>
              <a:rPr lang="en-US" sz="2400" smtClean="0">
                <a:solidFill>
                  <a:srgbClr val="00B0F0"/>
                </a:solidFill>
              </a:rPr>
              <a:t>Direction</a:t>
            </a:r>
            <a:r>
              <a:rPr lang="en-US" sz="2400" smtClean="0"/>
              <a:t>-Forwards,Upwards &amp; to the left where the neck meet with body</a:t>
            </a:r>
          </a:p>
          <a:p>
            <a:r>
              <a:rPr lang="en-US" sz="2400" smtClean="0">
                <a:solidFill>
                  <a:srgbClr val="00B0F0"/>
                </a:solidFill>
              </a:rPr>
              <a:t>FEATURES-</a:t>
            </a:r>
          </a:p>
          <a:p>
            <a:pPr>
              <a:buFont typeface="Wingdings 2" pitchFamily="18" charset="2"/>
              <a:buNone/>
            </a:pPr>
            <a:r>
              <a:rPr lang="en-US" sz="2400" smtClean="0">
                <a:solidFill>
                  <a:srgbClr val="00B0F0"/>
                </a:solidFill>
              </a:rPr>
              <a:t>        Borders-</a:t>
            </a:r>
          </a:p>
          <a:p>
            <a:pPr>
              <a:buFont typeface="Wingdings 2" pitchFamily="18" charset="2"/>
              <a:buNone/>
            </a:pPr>
            <a:r>
              <a:rPr lang="en-US" sz="2400" smtClean="0"/>
              <a:t>           </a:t>
            </a:r>
            <a:r>
              <a:rPr lang="en-US" sz="2400" smtClean="0">
                <a:solidFill>
                  <a:srgbClr val="CCFF66"/>
                </a:solidFill>
              </a:rPr>
              <a:t>1.Sup.b.-</a:t>
            </a:r>
          </a:p>
          <a:p>
            <a:pPr>
              <a:buFont typeface="Wingdings 2" pitchFamily="18" charset="2"/>
              <a:buNone/>
            </a:pPr>
            <a:r>
              <a:rPr lang="en-US" sz="2400" smtClean="0"/>
              <a:t>                Relation-1</a:t>
            </a:r>
            <a:r>
              <a:rPr lang="en-US" sz="2400" baseline="30000" smtClean="0"/>
              <a:t>sT</a:t>
            </a:r>
            <a:r>
              <a:rPr lang="en-US" sz="2400" smtClean="0"/>
              <a:t> part of duodenum</a:t>
            </a:r>
          </a:p>
          <a:p>
            <a:pPr>
              <a:buFont typeface="Wingdings 2" pitchFamily="18" charset="2"/>
              <a:buNone/>
            </a:pPr>
            <a:r>
              <a:rPr lang="en-US" sz="2400" smtClean="0"/>
              <a:t>                               celiac plexus</a:t>
            </a:r>
          </a:p>
          <a:p>
            <a:pPr>
              <a:buFont typeface="Wingdings 2" pitchFamily="18" charset="2"/>
              <a:buNone/>
            </a:pPr>
            <a:r>
              <a:rPr lang="en-US" sz="2400" smtClean="0"/>
              <a:t>           </a:t>
            </a:r>
            <a:r>
              <a:rPr lang="en-US" sz="2400" smtClean="0">
                <a:solidFill>
                  <a:srgbClr val="CCFF66"/>
                </a:solidFill>
              </a:rPr>
              <a:t>2.Inf.b.-</a:t>
            </a:r>
          </a:p>
          <a:p>
            <a:pPr>
              <a:buFont typeface="Wingdings 2" pitchFamily="18" charset="2"/>
              <a:buNone/>
            </a:pPr>
            <a:r>
              <a:rPr lang="en-US" sz="2400" smtClean="0"/>
              <a:t>               Relation-Attachment of the root of the transverse mesocolon.</a:t>
            </a:r>
          </a:p>
          <a:p>
            <a:endParaRPr lang="en-US" sz="2400" smtClean="0"/>
          </a:p>
          <a:p>
            <a:endParaRPr lang="en-US" sz="2400" smtClean="0"/>
          </a:p>
          <a:p>
            <a:endParaRPr lang="en-US" sz="2400" smtClean="0"/>
          </a:p>
          <a:p>
            <a:endParaRPr lang="en-US" sz="2400" smtClean="0"/>
          </a:p>
          <a:p>
            <a:endParaRPr lang="en-US" sz="2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0" y="0"/>
            <a:ext cx="9144000" cy="6858000"/>
          </a:xfrm>
        </p:spPr>
        <p:txBody>
          <a:bodyPr/>
          <a:lstStyle/>
          <a:p>
            <a:pPr>
              <a:buFont typeface="Wingdings 2" pitchFamily="18" charset="2"/>
              <a:buNone/>
            </a:pPr>
            <a:r>
              <a:rPr lang="en-US" smtClean="0"/>
              <a:t>    </a:t>
            </a:r>
            <a:r>
              <a:rPr lang="en-US" sz="2400" smtClean="0">
                <a:solidFill>
                  <a:srgbClr val="00B0F0"/>
                </a:solidFill>
              </a:rPr>
              <a:t> SURFACE-</a:t>
            </a:r>
          </a:p>
          <a:p>
            <a:pPr>
              <a:buFont typeface="Wingdings 2" pitchFamily="18" charset="2"/>
              <a:buNone/>
            </a:pPr>
            <a:r>
              <a:rPr lang="en-US" sz="2400" smtClean="0"/>
              <a:t>           </a:t>
            </a:r>
            <a:r>
              <a:rPr lang="en-US" sz="2400" smtClean="0">
                <a:solidFill>
                  <a:srgbClr val="CCFF66"/>
                </a:solidFill>
              </a:rPr>
              <a:t>1.Ant.s.-</a:t>
            </a:r>
          </a:p>
          <a:p>
            <a:pPr>
              <a:buFont typeface="Wingdings 2" pitchFamily="18" charset="2"/>
              <a:buNone/>
            </a:pPr>
            <a:r>
              <a:rPr lang="en-US" sz="2400" smtClean="0"/>
              <a:t>              Relation-peritoneum</a:t>
            </a:r>
          </a:p>
          <a:p>
            <a:pPr>
              <a:buFont typeface="Wingdings 2" pitchFamily="18" charset="2"/>
              <a:buNone/>
            </a:pPr>
            <a:r>
              <a:rPr lang="en-US" sz="2400" smtClean="0"/>
              <a:t>                            divistion of gastroduodenal artery</a:t>
            </a:r>
          </a:p>
          <a:p>
            <a:pPr>
              <a:buFont typeface="Wingdings 2" pitchFamily="18" charset="2"/>
              <a:buNone/>
            </a:pPr>
            <a:r>
              <a:rPr lang="en-US" sz="2400" smtClean="0"/>
              <a:t>                            pylorus of stomach</a:t>
            </a:r>
          </a:p>
          <a:p>
            <a:pPr>
              <a:buFont typeface="Wingdings 2" pitchFamily="18" charset="2"/>
              <a:buNone/>
            </a:pPr>
            <a:r>
              <a:rPr lang="en-US" sz="2400" smtClean="0"/>
              <a:t>           </a:t>
            </a:r>
            <a:r>
              <a:rPr lang="en-US" sz="2400" smtClean="0">
                <a:solidFill>
                  <a:srgbClr val="CCFF66"/>
                </a:solidFill>
              </a:rPr>
              <a:t>2.Post.s.-</a:t>
            </a:r>
            <a:r>
              <a:rPr lang="en-US" sz="2400" smtClean="0"/>
              <a:t>Relation-Superior mesenteric vein</a:t>
            </a:r>
          </a:p>
          <a:p>
            <a:pPr>
              <a:buFont typeface="Wingdings 2" pitchFamily="18" charset="2"/>
              <a:buNone/>
            </a:pPr>
            <a:r>
              <a:rPr lang="en-US" sz="2400" smtClean="0"/>
              <a:t>                          Beginning of portal vein.</a:t>
            </a:r>
          </a:p>
          <a:p>
            <a:r>
              <a:rPr lang="en-US" sz="2400" smtClean="0"/>
              <a:t>  </a:t>
            </a:r>
            <a:r>
              <a:rPr lang="en-US" sz="2400" smtClean="0">
                <a:solidFill>
                  <a:srgbClr val="00B0F0"/>
                </a:solidFill>
              </a:rPr>
              <a:t>Arterial supply-</a:t>
            </a:r>
          </a:p>
          <a:p>
            <a:pPr>
              <a:buFont typeface="Wingdings 2" pitchFamily="18" charset="2"/>
              <a:buNone/>
            </a:pPr>
            <a:r>
              <a:rPr lang="en-US" sz="2400" smtClean="0"/>
              <a:t>                 Sup.&amp; inf.pancreaticoduodenal artery.</a:t>
            </a: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BODY</a:t>
            </a:r>
            <a:endParaRPr lang="en-US" u="sng" dirty="0">
              <a:solidFill>
                <a:srgbClr val="92D050"/>
              </a:solidFill>
            </a:endParaRPr>
          </a:p>
        </p:txBody>
      </p:sp>
      <p:sp>
        <p:nvSpPr>
          <p:cNvPr id="3" name="Content Placeholder 2"/>
          <p:cNvSpPr>
            <a:spLocks noGrp="1"/>
          </p:cNvSpPr>
          <p:nvPr>
            <p:ph idx="1"/>
          </p:nvPr>
        </p:nvSpPr>
        <p:spPr>
          <a:xfrm>
            <a:off x="0" y="838200"/>
            <a:ext cx="9144000" cy="6019800"/>
          </a:xfrm>
        </p:spPr>
        <p:txBody>
          <a:bodyPr>
            <a:normAutofit lnSpcReduction="10000"/>
          </a:bodyPr>
          <a:lstStyle/>
          <a:p>
            <a:pPr marL="420624" indent="-384048" fontAlgn="auto">
              <a:spcAft>
                <a:spcPts val="0"/>
              </a:spcAft>
              <a:buFont typeface="Wingdings 2"/>
              <a:buChar char=""/>
              <a:defRPr/>
            </a:pPr>
            <a:r>
              <a:rPr lang="en-US" sz="2400" dirty="0" smtClean="0">
                <a:solidFill>
                  <a:srgbClr val="00B0F0"/>
                </a:solidFill>
              </a:rPr>
              <a:t>Intro-</a:t>
            </a:r>
          </a:p>
          <a:p>
            <a:pPr marL="420624" indent="-384048" fontAlgn="auto">
              <a:spcAft>
                <a:spcPts val="0"/>
              </a:spcAft>
              <a:buFont typeface="Wingdings 2"/>
              <a:buNone/>
              <a:defRPr/>
            </a:pPr>
            <a:r>
              <a:rPr lang="en-US" sz="2400" dirty="0" smtClean="0"/>
              <a:t>        1.The body is elongated &amp; the largest part of the pancreas.</a:t>
            </a:r>
          </a:p>
          <a:p>
            <a:pPr marL="420624" indent="-384048" fontAlgn="auto">
              <a:spcAft>
                <a:spcPts val="0"/>
              </a:spcAft>
              <a:buFont typeface="Wingdings 2"/>
              <a:buNone/>
              <a:defRPr/>
            </a:pPr>
            <a:r>
              <a:rPr lang="en-US" sz="2400" dirty="0" smtClean="0"/>
              <a:t>        2.This extended from the front of aorta to the front of the left kidney</a:t>
            </a:r>
          </a:p>
          <a:p>
            <a:pPr marL="420624" indent="-384048" fontAlgn="auto">
              <a:spcAft>
                <a:spcPts val="0"/>
              </a:spcAft>
              <a:buFont typeface="Wingdings 2"/>
              <a:buNone/>
              <a:defRPr/>
            </a:pPr>
            <a:r>
              <a:rPr lang="en-US" sz="2400" dirty="0" smtClean="0"/>
              <a:t>        3.This passes towards the left with slight upwards &amp; backwards inclination.</a:t>
            </a:r>
          </a:p>
          <a:p>
            <a:pPr marL="420624" indent="-384048" fontAlgn="auto">
              <a:spcAft>
                <a:spcPts val="0"/>
              </a:spcAft>
              <a:buFont typeface="Wingdings 2"/>
              <a:buChar char=""/>
              <a:defRPr/>
            </a:pPr>
            <a:r>
              <a:rPr lang="en-US" sz="2400" dirty="0" smtClean="0">
                <a:solidFill>
                  <a:srgbClr val="00B0F0"/>
                </a:solidFill>
              </a:rPr>
              <a:t>Shape-</a:t>
            </a:r>
            <a:r>
              <a:rPr lang="en-US" sz="2400" dirty="0" smtClean="0"/>
              <a:t> Prism shaped</a:t>
            </a:r>
          </a:p>
          <a:p>
            <a:pPr marL="420624" indent="-384048" fontAlgn="auto">
              <a:spcAft>
                <a:spcPts val="0"/>
              </a:spcAft>
              <a:buFont typeface="Wingdings 2"/>
              <a:buChar char=""/>
              <a:defRPr/>
            </a:pPr>
            <a:r>
              <a:rPr lang="en-US" sz="2400" dirty="0" smtClean="0">
                <a:solidFill>
                  <a:srgbClr val="00B0F0"/>
                </a:solidFill>
              </a:rPr>
              <a:t>Features-</a:t>
            </a:r>
          </a:p>
          <a:p>
            <a:pPr marL="420624" indent="-384048" fontAlgn="auto">
              <a:spcAft>
                <a:spcPts val="0"/>
              </a:spcAft>
              <a:buFont typeface="Wingdings 2"/>
              <a:buNone/>
              <a:defRPr/>
            </a:pPr>
            <a:r>
              <a:rPr lang="en-US" sz="2400" dirty="0" smtClean="0">
                <a:solidFill>
                  <a:srgbClr val="00B0F0"/>
                </a:solidFill>
              </a:rPr>
              <a:t>      Borders-</a:t>
            </a:r>
            <a:endParaRPr lang="en-US" sz="2400" dirty="0" smtClean="0">
              <a:solidFill>
                <a:srgbClr val="CCFF66"/>
              </a:solidFill>
            </a:endParaRPr>
          </a:p>
          <a:p>
            <a:pPr marL="420624" indent="-384048" fontAlgn="auto">
              <a:spcAft>
                <a:spcPts val="0"/>
              </a:spcAft>
              <a:buFont typeface="Wingdings 2"/>
              <a:buNone/>
              <a:defRPr/>
            </a:pPr>
            <a:r>
              <a:rPr lang="en-US" sz="2400" dirty="0" smtClean="0">
                <a:solidFill>
                  <a:srgbClr val="CCFF66"/>
                </a:solidFill>
              </a:rPr>
              <a:t>         1.Sup.b.-</a:t>
            </a:r>
          </a:p>
          <a:p>
            <a:pPr marL="420624" indent="-384048" fontAlgn="auto">
              <a:spcAft>
                <a:spcPts val="0"/>
              </a:spcAft>
              <a:buFont typeface="Wingdings 2"/>
              <a:buNone/>
              <a:defRPr/>
            </a:pPr>
            <a:r>
              <a:rPr lang="en-US" sz="2400" dirty="0" smtClean="0"/>
              <a:t>              Relation-celiac artery</a:t>
            </a:r>
          </a:p>
          <a:p>
            <a:pPr marL="420624" indent="-384048" fontAlgn="auto">
              <a:spcAft>
                <a:spcPts val="0"/>
              </a:spcAft>
              <a:buFont typeface="Wingdings 2"/>
              <a:buNone/>
              <a:defRPr/>
            </a:pPr>
            <a:r>
              <a:rPr lang="en-US" sz="2400" dirty="0" smtClean="0"/>
              <a:t>                             </a:t>
            </a:r>
            <a:r>
              <a:rPr lang="en-US" sz="2400" dirty="0" err="1" smtClean="0"/>
              <a:t>Splenic</a:t>
            </a:r>
            <a:r>
              <a:rPr lang="en-US" sz="2400" dirty="0" smtClean="0"/>
              <a:t> artery</a:t>
            </a:r>
          </a:p>
          <a:p>
            <a:pPr marL="420624" indent="-384048" fontAlgn="auto">
              <a:spcAft>
                <a:spcPts val="0"/>
              </a:spcAft>
              <a:buFont typeface="Wingdings 2"/>
              <a:buNone/>
              <a:defRPr/>
            </a:pPr>
            <a:r>
              <a:rPr lang="en-US" sz="2400" dirty="0" smtClean="0"/>
              <a:t>                             </a:t>
            </a:r>
            <a:r>
              <a:rPr lang="en-US" sz="2400" dirty="0" err="1" smtClean="0"/>
              <a:t>Commom</a:t>
            </a:r>
            <a:r>
              <a:rPr lang="en-US" sz="2400" dirty="0" smtClean="0"/>
              <a:t> hepatic artery</a:t>
            </a:r>
          </a:p>
          <a:p>
            <a:pPr marL="420624" indent="-384048" fontAlgn="auto">
              <a:spcAft>
                <a:spcPts val="0"/>
              </a:spcAft>
              <a:buFont typeface="Wingdings 2"/>
              <a:buNone/>
              <a:defRPr/>
            </a:pPr>
            <a:r>
              <a:rPr lang="en-US" sz="2400" dirty="0" smtClean="0"/>
              <a:t>                             At the rt. End of this </a:t>
            </a:r>
            <a:r>
              <a:rPr lang="en-US" sz="2400" dirty="0" err="1" smtClean="0"/>
              <a:t>border,there</a:t>
            </a:r>
            <a:r>
              <a:rPr lang="en-US" sz="2400" dirty="0" smtClean="0"/>
              <a:t> is a </a:t>
            </a:r>
            <a:r>
              <a:rPr lang="en-US" sz="2400" dirty="0" err="1" smtClean="0"/>
              <a:t>tuberosity</a:t>
            </a:r>
            <a:r>
              <a:rPr lang="en-US" sz="2400" dirty="0" smtClean="0"/>
              <a:t> called tuber </a:t>
            </a:r>
            <a:r>
              <a:rPr lang="en-US" sz="2400" dirty="0" err="1" smtClean="0"/>
              <a:t>omentale</a:t>
            </a:r>
            <a:r>
              <a:rPr lang="en-US" sz="2400" dirty="0" smtClean="0"/>
              <a:t>.</a:t>
            </a:r>
          </a:p>
          <a:p>
            <a:pPr marL="420624" indent="-384048" fontAlgn="auto">
              <a:spcAft>
                <a:spcPts val="0"/>
              </a:spcAft>
              <a:buFont typeface="Wingdings 2"/>
              <a:buChar char=""/>
              <a:defRPr/>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420624" indent="-384048" fontAlgn="auto">
              <a:spcAft>
                <a:spcPts val="0"/>
              </a:spcAft>
              <a:buFont typeface="Wingdings 2"/>
              <a:buNone/>
              <a:defRPr/>
            </a:pPr>
            <a:r>
              <a:rPr lang="en-US" sz="2400" dirty="0" smtClean="0">
                <a:solidFill>
                  <a:srgbClr val="CCFF66"/>
                </a:solidFill>
              </a:rPr>
              <a:t>     2.Inf.b.-</a:t>
            </a:r>
          </a:p>
          <a:p>
            <a:pPr marL="420624" indent="-384048" fontAlgn="auto">
              <a:spcAft>
                <a:spcPts val="0"/>
              </a:spcAft>
              <a:buFont typeface="Wingdings 2"/>
              <a:buNone/>
              <a:defRPr/>
            </a:pPr>
            <a:r>
              <a:rPr lang="en-US" sz="2400" dirty="0" smtClean="0"/>
              <a:t>        </a:t>
            </a:r>
            <a:r>
              <a:rPr lang="en-US" sz="2400" dirty="0" err="1" smtClean="0"/>
              <a:t>a.This</a:t>
            </a:r>
            <a:r>
              <a:rPr lang="en-US" sz="2400" dirty="0" smtClean="0"/>
              <a:t> border separates the </a:t>
            </a:r>
            <a:r>
              <a:rPr lang="en-US" sz="2400" dirty="0" err="1" smtClean="0"/>
              <a:t>post.surface</a:t>
            </a:r>
            <a:r>
              <a:rPr lang="en-US" sz="2400" dirty="0" smtClean="0"/>
              <a:t> from the </a:t>
            </a:r>
            <a:r>
              <a:rPr lang="en-US" sz="2400" dirty="0" err="1" smtClean="0"/>
              <a:t>inf.surface</a:t>
            </a:r>
            <a:endParaRPr lang="en-US" sz="2400" dirty="0" smtClean="0"/>
          </a:p>
          <a:p>
            <a:pPr marL="420624" indent="-384048" fontAlgn="auto">
              <a:spcAft>
                <a:spcPts val="0"/>
              </a:spcAft>
              <a:buFont typeface="Wingdings 2"/>
              <a:buNone/>
              <a:defRPr/>
            </a:pPr>
            <a:r>
              <a:rPr lang="en-US" sz="2400" dirty="0" smtClean="0"/>
              <a:t>        </a:t>
            </a:r>
            <a:r>
              <a:rPr lang="en-US" sz="2400" dirty="0" err="1" smtClean="0"/>
              <a:t>b.The</a:t>
            </a:r>
            <a:r>
              <a:rPr lang="en-US" sz="2400" dirty="0" smtClean="0"/>
              <a:t> </a:t>
            </a:r>
            <a:r>
              <a:rPr lang="en-US" sz="2400" dirty="0" err="1" smtClean="0"/>
              <a:t>sup.mesenteric</a:t>
            </a:r>
            <a:r>
              <a:rPr lang="en-US" sz="2400" dirty="0" smtClean="0"/>
              <a:t> vessels emerge through its </a:t>
            </a:r>
            <a:r>
              <a:rPr lang="en-US" sz="2400" dirty="0" err="1" smtClean="0"/>
              <a:t>rt.extremity</a:t>
            </a:r>
            <a:endParaRPr lang="en-US" sz="2400" dirty="0" smtClean="0"/>
          </a:p>
          <a:p>
            <a:pPr marL="420624" indent="-384048" fontAlgn="auto">
              <a:spcAft>
                <a:spcPts val="0"/>
              </a:spcAft>
              <a:buFont typeface="Wingdings 2"/>
              <a:buNone/>
              <a:defRPr/>
            </a:pPr>
            <a:r>
              <a:rPr lang="en-US" sz="2400" dirty="0" smtClean="0">
                <a:solidFill>
                  <a:srgbClr val="CCFF66"/>
                </a:solidFill>
              </a:rPr>
              <a:t>     3.Ant.b.-</a:t>
            </a:r>
          </a:p>
          <a:p>
            <a:pPr marL="420624" indent="-384048" fontAlgn="auto">
              <a:spcAft>
                <a:spcPts val="0"/>
              </a:spcAft>
              <a:buFont typeface="Wingdings 2"/>
              <a:buNone/>
              <a:defRPr/>
            </a:pPr>
            <a:r>
              <a:rPr lang="en-US" sz="2400" dirty="0" smtClean="0"/>
              <a:t>        It is the differentiating border </a:t>
            </a:r>
            <a:r>
              <a:rPr lang="en-US" sz="2400" dirty="0" err="1" smtClean="0"/>
              <a:t>betn</a:t>
            </a:r>
            <a:r>
              <a:rPr lang="en-US" sz="2400" dirty="0" smtClean="0"/>
              <a:t> the ant.&amp; </a:t>
            </a:r>
            <a:r>
              <a:rPr lang="en-US" sz="2400" dirty="0" err="1" smtClean="0"/>
              <a:t>inf.surface</a:t>
            </a:r>
            <a:r>
              <a:rPr lang="en-US" sz="2400" dirty="0" smtClean="0"/>
              <a:t>.</a:t>
            </a:r>
          </a:p>
          <a:p>
            <a:pPr marL="420624" indent="-384048" fontAlgn="auto">
              <a:spcAft>
                <a:spcPts val="0"/>
              </a:spcAft>
              <a:buFont typeface="Wingdings 2"/>
              <a:buNone/>
              <a:defRPr/>
            </a:pPr>
            <a:r>
              <a:rPr lang="en-US" sz="2400" dirty="0" smtClean="0"/>
              <a:t>    Attachment-</a:t>
            </a:r>
          </a:p>
          <a:p>
            <a:pPr marL="420624" indent="-384048" fontAlgn="auto">
              <a:spcAft>
                <a:spcPts val="0"/>
              </a:spcAft>
              <a:buFont typeface="Wingdings 2"/>
              <a:buNone/>
              <a:defRPr/>
            </a:pPr>
            <a:r>
              <a:rPr lang="en-US" sz="2400" dirty="0" smtClean="0"/>
              <a:t>        It provides attachment of the 2 layer of transverse </a:t>
            </a:r>
            <a:r>
              <a:rPr lang="en-US" sz="2400" dirty="0" err="1" smtClean="0"/>
              <a:t>mesocolon</a:t>
            </a:r>
            <a:r>
              <a:rPr lang="en-US" sz="2400" dirty="0" smtClean="0"/>
              <a:t>.</a:t>
            </a:r>
          </a:p>
          <a:p>
            <a:pPr marL="420624" indent="-384048" fontAlgn="auto">
              <a:spcAft>
                <a:spcPts val="0"/>
              </a:spcAft>
              <a:buFont typeface="Wingdings 2"/>
              <a:buChar char=""/>
              <a:defRPr/>
            </a:pPr>
            <a:r>
              <a:rPr lang="en-US" sz="2400" dirty="0" smtClean="0">
                <a:solidFill>
                  <a:srgbClr val="00B0F0"/>
                </a:solidFill>
              </a:rPr>
              <a:t>SURFACE-</a:t>
            </a:r>
          </a:p>
          <a:p>
            <a:pPr marL="420624" indent="-384048" fontAlgn="auto">
              <a:spcAft>
                <a:spcPts val="0"/>
              </a:spcAft>
              <a:buFont typeface="Wingdings 2"/>
              <a:buNone/>
              <a:defRPr/>
            </a:pPr>
            <a:r>
              <a:rPr lang="en-US" sz="2400" dirty="0" smtClean="0"/>
              <a:t>      </a:t>
            </a:r>
            <a:r>
              <a:rPr lang="en-US" sz="2400" dirty="0" smtClean="0">
                <a:solidFill>
                  <a:srgbClr val="CCFF66"/>
                </a:solidFill>
              </a:rPr>
              <a:t>1.Ant.s.-</a:t>
            </a:r>
          </a:p>
          <a:p>
            <a:pPr marL="420624" indent="-384048" fontAlgn="auto">
              <a:spcAft>
                <a:spcPts val="0"/>
              </a:spcAft>
              <a:buFont typeface="Wingdings 2"/>
              <a:buNone/>
              <a:defRPr/>
            </a:pPr>
            <a:r>
              <a:rPr lang="en-US" sz="2400" dirty="0" smtClean="0"/>
              <a:t>           Direction-</a:t>
            </a:r>
            <a:r>
              <a:rPr lang="en-US" sz="2400" dirty="0" err="1" smtClean="0"/>
              <a:t>Anterosuperiorly</a:t>
            </a:r>
            <a:endParaRPr lang="en-US" sz="2400" dirty="0" smtClean="0"/>
          </a:p>
          <a:p>
            <a:pPr marL="420624" indent="-384048" fontAlgn="auto">
              <a:spcAft>
                <a:spcPts val="0"/>
              </a:spcAft>
              <a:buFont typeface="Wingdings 2"/>
              <a:buNone/>
              <a:defRPr/>
            </a:pPr>
            <a:r>
              <a:rPr lang="en-US" sz="2400" dirty="0" smtClean="0"/>
              <a:t>           Relation-Peritoneum</a:t>
            </a:r>
          </a:p>
          <a:p>
            <a:pPr marL="420624" indent="-384048" fontAlgn="auto">
              <a:spcAft>
                <a:spcPts val="0"/>
              </a:spcAft>
              <a:buFont typeface="Wingdings 2"/>
              <a:buNone/>
              <a:defRPr/>
            </a:pPr>
            <a:r>
              <a:rPr lang="en-US" sz="2400" dirty="0" smtClean="0"/>
              <a:t>                         </a:t>
            </a:r>
            <a:r>
              <a:rPr lang="en-US" sz="2400" dirty="0" err="1" smtClean="0"/>
              <a:t>Posteroinferior</a:t>
            </a:r>
            <a:r>
              <a:rPr lang="en-US" sz="2400" dirty="0" smtClean="0"/>
              <a:t> surface of stomach separated by the </a:t>
            </a:r>
            <a:r>
              <a:rPr lang="en-US" sz="2400" dirty="0" err="1" smtClean="0"/>
              <a:t>omental</a:t>
            </a:r>
            <a:r>
              <a:rPr lang="en-US" sz="2400" dirty="0" smtClean="0"/>
              <a:t> bursa</a:t>
            </a:r>
          </a:p>
          <a:p>
            <a:pPr marL="420624" indent="-384048" fontAlgn="auto">
              <a:spcAft>
                <a:spcPts val="0"/>
              </a:spcAft>
              <a:buFont typeface="Wingdings 2"/>
              <a:buNone/>
              <a:defRPr/>
            </a:pPr>
            <a:r>
              <a:rPr lang="en-US" sz="2400" dirty="0" smtClean="0"/>
              <a:t>      </a:t>
            </a:r>
            <a:r>
              <a:rPr lang="en-US" sz="2400" dirty="0" smtClean="0">
                <a:solidFill>
                  <a:srgbClr val="CCFF66"/>
                </a:solidFill>
              </a:rPr>
              <a:t>2.Post.s.-</a:t>
            </a:r>
          </a:p>
          <a:p>
            <a:pPr marL="420624" indent="-384048" fontAlgn="auto">
              <a:spcAft>
                <a:spcPts val="0"/>
              </a:spcAft>
              <a:buFont typeface="Wingdings 2"/>
              <a:buNone/>
              <a:defRPr/>
            </a:pPr>
            <a:r>
              <a:rPr lang="en-US" sz="2400" dirty="0" smtClean="0"/>
              <a:t>          Relation-</a:t>
            </a:r>
          </a:p>
          <a:p>
            <a:pPr marL="420624" indent="-384048" fontAlgn="auto">
              <a:spcAft>
                <a:spcPts val="0"/>
              </a:spcAft>
              <a:buFont typeface="Wingdings 2"/>
              <a:buNone/>
              <a:defRPr/>
            </a:pPr>
            <a:r>
              <a:rPr lang="en-US" sz="2400" dirty="0" smtClean="0"/>
              <a:t>               </a:t>
            </a:r>
            <a:r>
              <a:rPr lang="en-US" sz="2400" dirty="0" err="1" smtClean="0"/>
              <a:t>Peritineal</a:t>
            </a:r>
            <a:r>
              <a:rPr lang="en-US" sz="2400" dirty="0" smtClean="0"/>
              <a:t> relation-</a:t>
            </a:r>
            <a:r>
              <a:rPr lang="en-US" sz="2400" dirty="0" err="1" smtClean="0"/>
              <a:t>Nonperitoneal</a:t>
            </a:r>
            <a:endParaRPr lang="en-US" sz="2400" dirty="0" smtClean="0"/>
          </a:p>
          <a:p>
            <a:pPr marL="420624" indent="-384048" fontAlgn="auto">
              <a:spcAft>
                <a:spcPts val="0"/>
              </a:spcAft>
              <a:buFont typeface="Wingdings 2"/>
              <a:buNone/>
              <a:defRPr/>
            </a:pPr>
            <a:r>
              <a:rPr lang="en-US" sz="2400" dirty="0" smtClean="0"/>
              <a:t>              Other relation-</a:t>
            </a:r>
            <a:r>
              <a:rPr lang="en-US" sz="2400" dirty="0" err="1" smtClean="0"/>
              <a:t>Abd.aorta</a:t>
            </a:r>
            <a:r>
              <a:rPr lang="en-US" sz="2400" dirty="0" smtClean="0"/>
              <a:t>.</a:t>
            </a:r>
          </a:p>
          <a:p>
            <a:pPr marL="420624" indent="-384048" fontAlgn="auto">
              <a:spcAft>
                <a:spcPts val="0"/>
              </a:spcAft>
              <a:buFont typeface="Wingdings 2"/>
              <a:buChar char=""/>
              <a:defRPr/>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420624" indent="-384048" fontAlgn="auto">
              <a:spcAft>
                <a:spcPts val="0"/>
              </a:spcAft>
              <a:buFont typeface="Wingdings 2"/>
              <a:buNone/>
              <a:defRPr/>
            </a:pPr>
            <a:r>
              <a:rPr lang="en-US" sz="2400" dirty="0" smtClean="0"/>
              <a:t>      </a:t>
            </a:r>
            <a:r>
              <a:rPr lang="en-US" sz="2400" dirty="0" err="1" smtClean="0"/>
              <a:t>Sup.mesenteric</a:t>
            </a:r>
            <a:r>
              <a:rPr lang="en-US" sz="2400" dirty="0" smtClean="0"/>
              <a:t> artery</a:t>
            </a:r>
          </a:p>
          <a:p>
            <a:pPr marL="420624" indent="-384048" fontAlgn="auto">
              <a:spcAft>
                <a:spcPts val="0"/>
              </a:spcAft>
              <a:buFont typeface="Wingdings 2"/>
              <a:buNone/>
              <a:defRPr/>
            </a:pPr>
            <a:r>
              <a:rPr lang="en-US" sz="2400" dirty="0" smtClean="0"/>
              <a:t>      Left </a:t>
            </a:r>
            <a:r>
              <a:rPr lang="en-US" sz="2400" dirty="0" err="1" smtClean="0"/>
              <a:t>crus</a:t>
            </a:r>
            <a:r>
              <a:rPr lang="en-US" sz="2400" dirty="0" smtClean="0"/>
              <a:t> of the diaphragm</a:t>
            </a:r>
          </a:p>
          <a:p>
            <a:pPr marL="420624" indent="-384048" fontAlgn="auto">
              <a:spcAft>
                <a:spcPts val="0"/>
              </a:spcAft>
              <a:buFont typeface="Wingdings 2"/>
              <a:buNone/>
              <a:defRPr/>
            </a:pPr>
            <a:r>
              <a:rPr lang="en-US" sz="2400" dirty="0" smtClean="0"/>
              <a:t>      Left suprarenal gland</a:t>
            </a:r>
          </a:p>
          <a:p>
            <a:pPr marL="420624" indent="-384048" fontAlgn="auto">
              <a:spcAft>
                <a:spcPts val="0"/>
              </a:spcAft>
              <a:buFont typeface="Wingdings 2"/>
              <a:buNone/>
              <a:defRPr/>
            </a:pPr>
            <a:r>
              <a:rPr lang="en-US" sz="2400" dirty="0" smtClean="0"/>
              <a:t>      Left kidney</a:t>
            </a:r>
          </a:p>
          <a:p>
            <a:pPr marL="420624" indent="-384048" fontAlgn="auto">
              <a:spcAft>
                <a:spcPts val="0"/>
              </a:spcAft>
              <a:buFont typeface="Wingdings 2"/>
              <a:buNone/>
              <a:defRPr/>
            </a:pPr>
            <a:r>
              <a:rPr lang="en-US" sz="2400" dirty="0" smtClean="0"/>
              <a:t>      Left renal</a:t>
            </a:r>
            <a:r>
              <a:rPr lang="en-US" sz="2400" dirty="0" smtClean="0">
                <a:solidFill>
                  <a:srgbClr val="CCFF66"/>
                </a:solidFill>
              </a:rPr>
              <a:t> </a:t>
            </a:r>
            <a:r>
              <a:rPr lang="en-US" sz="2400" dirty="0" smtClean="0">
                <a:solidFill>
                  <a:schemeClr val="tx1">
                    <a:lumMod val="95000"/>
                  </a:schemeClr>
                </a:solidFill>
              </a:rPr>
              <a:t>vessels</a:t>
            </a:r>
          </a:p>
          <a:p>
            <a:pPr marL="420624" indent="-384048" fontAlgn="auto">
              <a:spcAft>
                <a:spcPts val="0"/>
              </a:spcAft>
              <a:buFont typeface="Wingdings 2"/>
              <a:buNone/>
              <a:defRPr/>
            </a:pPr>
            <a:r>
              <a:rPr lang="en-US" sz="2400" dirty="0" smtClean="0">
                <a:solidFill>
                  <a:srgbClr val="CCFF66"/>
                </a:solidFill>
              </a:rPr>
              <a:t>      </a:t>
            </a:r>
            <a:r>
              <a:rPr lang="en-US" sz="2400" dirty="0" err="1" smtClean="0">
                <a:solidFill>
                  <a:schemeClr val="tx1">
                    <a:lumMod val="95000"/>
                  </a:schemeClr>
                </a:solidFill>
              </a:rPr>
              <a:t>Splenic</a:t>
            </a:r>
            <a:r>
              <a:rPr lang="en-US" sz="2400" dirty="0" smtClean="0">
                <a:solidFill>
                  <a:schemeClr val="tx1">
                    <a:lumMod val="95000"/>
                  </a:schemeClr>
                </a:solidFill>
              </a:rPr>
              <a:t> vein</a:t>
            </a:r>
          </a:p>
          <a:p>
            <a:pPr marL="420624" indent="-384048" fontAlgn="auto">
              <a:spcAft>
                <a:spcPts val="0"/>
              </a:spcAft>
              <a:buFont typeface="Wingdings 2"/>
              <a:buNone/>
              <a:defRPr/>
            </a:pPr>
            <a:r>
              <a:rPr lang="en-US" sz="2400" dirty="0" smtClean="0">
                <a:solidFill>
                  <a:srgbClr val="CCFF66"/>
                </a:solidFill>
              </a:rPr>
              <a:t>  </a:t>
            </a:r>
            <a:r>
              <a:rPr lang="en-US" sz="2400" dirty="0" err="1" smtClean="0">
                <a:solidFill>
                  <a:srgbClr val="CCFF66"/>
                </a:solidFill>
              </a:rPr>
              <a:t>Inf.surface</a:t>
            </a:r>
            <a:r>
              <a:rPr lang="en-US" sz="2400" dirty="0" smtClean="0">
                <a:solidFill>
                  <a:srgbClr val="CCFF66"/>
                </a:solidFill>
              </a:rPr>
              <a:t>-</a:t>
            </a:r>
          </a:p>
          <a:p>
            <a:pPr marL="420624" indent="-384048" fontAlgn="auto">
              <a:spcAft>
                <a:spcPts val="0"/>
              </a:spcAft>
              <a:buFont typeface="Wingdings 2"/>
              <a:buNone/>
              <a:defRPr/>
            </a:pPr>
            <a:r>
              <a:rPr lang="en-US" sz="2400" dirty="0" smtClean="0"/>
              <a:t>      Relation-</a:t>
            </a:r>
          </a:p>
          <a:p>
            <a:pPr marL="420624" indent="-384048" fontAlgn="auto">
              <a:spcAft>
                <a:spcPts val="0"/>
              </a:spcAft>
              <a:buFont typeface="Wingdings 2"/>
              <a:buNone/>
              <a:defRPr/>
            </a:pPr>
            <a:r>
              <a:rPr lang="en-US" sz="2400" dirty="0" smtClean="0"/>
              <a:t>             Peritoneum</a:t>
            </a:r>
          </a:p>
          <a:p>
            <a:pPr marL="420624" indent="-384048" fontAlgn="auto">
              <a:spcAft>
                <a:spcPts val="0"/>
              </a:spcAft>
              <a:buFont typeface="Wingdings 2"/>
              <a:buNone/>
              <a:defRPr/>
            </a:pPr>
            <a:r>
              <a:rPr lang="en-US" sz="2400" dirty="0" smtClean="0"/>
              <a:t>             </a:t>
            </a:r>
            <a:r>
              <a:rPr lang="en-US" sz="2400" dirty="0" err="1" smtClean="0"/>
              <a:t>Duodenojejunal</a:t>
            </a:r>
            <a:r>
              <a:rPr lang="en-US" sz="2400" dirty="0" smtClean="0"/>
              <a:t> flexure</a:t>
            </a:r>
          </a:p>
          <a:p>
            <a:pPr marL="420624" indent="-384048" fontAlgn="auto">
              <a:spcAft>
                <a:spcPts val="0"/>
              </a:spcAft>
              <a:buFont typeface="Wingdings 2"/>
              <a:buNone/>
              <a:defRPr/>
            </a:pPr>
            <a:r>
              <a:rPr lang="en-US" sz="2400" dirty="0" smtClean="0"/>
              <a:t>             Coils of jejunum</a:t>
            </a:r>
          </a:p>
          <a:p>
            <a:pPr marL="420624" indent="-384048" fontAlgn="auto">
              <a:spcAft>
                <a:spcPts val="0"/>
              </a:spcAft>
              <a:buFont typeface="Wingdings 2"/>
              <a:buNone/>
              <a:defRPr/>
            </a:pPr>
            <a:r>
              <a:rPr lang="en-US" sz="2400" dirty="0" smtClean="0"/>
              <a:t>             Left colic flexure</a:t>
            </a:r>
          </a:p>
          <a:p>
            <a:pPr marL="420624" indent="-384048" fontAlgn="auto">
              <a:spcAft>
                <a:spcPts val="0"/>
              </a:spcAft>
              <a:buFont typeface="Wingdings 2"/>
              <a:buChar char=""/>
              <a:defRPr/>
            </a:pPr>
            <a:r>
              <a:rPr lang="en-US" sz="2400" dirty="0" smtClean="0"/>
              <a:t>   </a:t>
            </a:r>
            <a:r>
              <a:rPr lang="en-US" sz="2400" dirty="0" smtClean="0">
                <a:solidFill>
                  <a:srgbClr val="00B0F0"/>
                </a:solidFill>
              </a:rPr>
              <a:t>Arterial supply-</a:t>
            </a:r>
          </a:p>
          <a:p>
            <a:pPr marL="420624" indent="-384048" fontAlgn="auto">
              <a:spcAft>
                <a:spcPts val="0"/>
              </a:spcAft>
              <a:buFont typeface="Wingdings 2"/>
              <a:buNone/>
              <a:defRPr/>
            </a:pPr>
            <a:r>
              <a:rPr lang="en-US" sz="2400" dirty="0" smtClean="0"/>
              <a:t>             </a:t>
            </a:r>
            <a:r>
              <a:rPr lang="en-US" sz="2400" dirty="0" err="1" smtClean="0"/>
              <a:t>Arteria</a:t>
            </a:r>
            <a:r>
              <a:rPr lang="en-US" sz="2400" dirty="0" smtClean="0"/>
              <a:t> </a:t>
            </a:r>
            <a:r>
              <a:rPr lang="en-US" sz="2400" dirty="0" err="1" smtClean="0"/>
              <a:t>pancreatica</a:t>
            </a:r>
            <a:r>
              <a:rPr lang="en-US" sz="2400" dirty="0" smtClean="0"/>
              <a:t> magna branch of </a:t>
            </a:r>
            <a:r>
              <a:rPr lang="en-US" sz="2400" dirty="0" err="1" smtClean="0"/>
              <a:t>splenic</a:t>
            </a:r>
            <a:r>
              <a:rPr lang="en-US" sz="2400" dirty="0" smtClean="0"/>
              <a:t> artery.</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28674" name="Picture 2" descr="C:\Users\Vijayalxmi\Desktop\photos of organs\IMG_20141202_140913769.jpg"/>
          <p:cNvPicPr>
            <a:picLocks noGrp="1" noChangeAspect="1" noChangeArrowheads="1"/>
          </p:cNvPicPr>
          <p:nvPr>
            <p:ph idx="1"/>
          </p:nvPr>
        </p:nvPicPr>
        <p:blipFill>
          <a:blip r:embed="rId2"/>
          <a:srcRect/>
          <a:stretch>
            <a:fillRect/>
          </a:stretch>
        </p:blipFill>
        <p:spPr>
          <a:xfrm>
            <a:off x="0" y="1600200"/>
            <a:ext cx="9144000" cy="5257800"/>
          </a:xfrm>
        </p:spPr>
      </p:pic>
      <p:pic>
        <p:nvPicPr>
          <p:cNvPr id="28675" name="Picture 3" descr="C:\Users\Vijayalxmi\Desktop\photos of organs\IMG_20141202_141055440 - Copy.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TAIL</a:t>
            </a:r>
            <a:endParaRPr lang="en-US" u="sng" dirty="0">
              <a:solidFill>
                <a:srgbClr val="92D05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marL="420624" indent="-384048" fontAlgn="auto">
              <a:spcAft>
                <a:spcPts val="0"/>
              </a:spcAft>
              <a:buFont typeface="Wingdings 2"/>
              <a:buChar char=""/>
              <a:defRPr/>
            </a:pPr>
            <a:r>
              <a:rPr lang="en-US" sz="2400" dirty="0" smtClean="0">
                <a:solidFill>
                  <a:srgbClr val="00B0F0"/>
                </a:solidFill>
              </a:rPr>
              <a:t>Intro-</a:t>
            </a:r>
          </a:p>
          <a:p>
            <a:pPr marL="420624" indent="-384048" fontAlgn="auto">
              <a:spcAft>
                <a:spcPts val="0"/>
              </a:spcAft>
              <a:buFont typeface="Wingdings 2"/>
              <a:buNone/>
              <a:defRPr/>
            </a:pPr>
            <a:r>
              <a:rPr lang="en-US" sz="2400" dirty="0" smtClean="0"/>
              <a:t>       1.It Is the narrow left end of the pancreas</a:t>
            </a:r>
          </a:p>
          <a:p>
            <a:pPr marL="420624" indent="-384048" fontAlgn="auto">
              <a:spcAft>
                <a:spcPts val="0"/>
              </a:spcAft>
              <a:buFont typeface="Wingdings 2"/>
              <a:buNone/>
              <a:defRPr/>
            </a:pPr>
            <a:r>
              <a:rPr lang="en-US" sz="2400" dirty="0" smtClean="0"/>
              <a:t>       2.It passes </a:t>
            </a:r>
            <a:r>
              <a:rPr lang="en-US" sz="2400" dirty="0" err="1" smtClean="0"/>
              <a:t>betn</a:t>
            </a:r>
            <a:r>
              <a:rPr lang="en-US" sz="2400" dirty="0" smtClean="0"/>
              <a:t>. The layers of </a:t>
            </a:r>
            <a:r>
              <a:rPr lang="en-US" sz="2400" dirty="0" err="1" smtClean="0"/>
              <a:t>lienorenal</a:t>
            </a:r>
            <a:r>
              <a:rPr lang="en-US" sz="2400" dirty="0" smtClean="0"/>
              <a:t> </a:t>
            </a:r>
            <a:r>
              <a:rPr lang="en-US" sz="2400" dirty="0" err="1" smtClean="0"/>
              <a:t>lig</a:t>
            </a:r>
            <a:r>
              <a:rPr lang="en-US" sz="2400" dirty="0" smtClean="0"/>
              <a:t>.&amp; extend up to the </a:t>
            </a:r>
            <a:r>
              <a:rPr lang="en-US" sz="2400" dirty="0" err="1" smtClean="0"/>
              <a:t>hilum</a:t>
            </a:r>
            <a:r>
              <a:rPr lang="en-US" sz="2400" dirty="0" smtClean="0"/>
              <a:t> of the spleen.</a:t>
            </a:r>
          </a:p>
          <a:p>
            <a:pPr marL="420624" indent="-384048" fontAlgn="auto">
              <a:spcAft>
                <a:spcPts val="0"/>
              </a:spcAft>
              <a:buFont typeface="Wingdings 2"/>
              <a:buNone/>
              <a:defRPr/>
            </a:pPr>
            <a:r>
              <a:rPr lang="en-US" sz="2400" dirty="0" smtClean="0"/>
              <a:t>       3.It is the most mobile part of the gland.</a:t>
            </a:r>
          </a:p>
          <a:p>
            <a:pPr marL="420624" indent="-384048" fontAlgn="auto">
              <a:spcAft>
                <a:spcPts val="0"/>
              </a:spcAft>
              <a:buFont typeface="Wingdings 2"/>
              <a:buChar char=""/>
              <a:defRPr/>
            </a:pPr>
            <a:r>
              <a:rPr lang="en-US" sz="2400" dirty="0" smtClean="0">
                <a:solidFill>
                  <a:srgbClr val="00B0F0"/>
                </a:solidFill>
              </a:rPr>
              <a:t>Situation-</a:t>
            </a:r>
          </a:p>
          <a:p>
            <a:pPr marL="420624" indent="-384048" fontAlgn="auto">
              <a:spcAft>
                <a:spcPts val="0"/>
              </a:spcAft>
              <a:buFont typeface="Wingdings 2"/>
              <a:buNone/>
              <a:defRPr/>
            </a:pPr>
            <a:r>
              <a:rPr lang="en-US" sz="2400" dirty="0" smtClean="0"/>
              <a:t>          In </a:t>
            </a:r>
            <a:r>
              <a:rPr lang="en-US" sz="2400" dirty="0" err="1" smtClean="0"/>
              <a:t>betn</a:t>
            </a:r>
            <a:r>
              <a:rPr lang="en-US" sz="2400" dirty="0" smtClean="0"/>
              <a:t> the 2 layers of the </a:t>
            </a:r>
            <a:r>
              <a:rPr lang="en-US" sz="2400" dirty="0" err="1" smtClean="0"/>
              <a:t>lienorenal</a:t>
            </a:r>
            <a:r>
              <a:rPr lang="en-US" sz="2400" dirty="0" smtClean="0"/>
              <a:t> </a:t>
            </a:r>
            <a:r>
              <a:rPr lang="en-US" sz="2400" dirty="0" err="1" smtClean="0"/>
              <a:t>lig.along</a:t>
            </a:r>
            <a:r>
              <a:rPr lang="en-US" sz="2400" dirty="0" smtClean="0"/>
              <a:t> with the </a:t>
            </a:r>
            <a:r>
              <a:rPr lang="en-US" sz="2400" dirty="0" err="1" smtClean="0"/>
              <a:t>splenic</a:t>
            </a:r>
            <a:r>
              <a:rPr lang="en-US" sz="2400" dirty="0" smtClean="0"/>
              <a:t> </a:t>
            </a:r>
            <a:r>
              <a:rPr lang="en-US" sz="2400" dirty="0" err="1" smtClean="0"/>
              <a:t>vessels,to</a:t>
            </a:r>
            <a:r>
              <a:rPr lang="en-US" sz="2400" dirty="0" smtClean="0"/>
              <a:t> reaches the spleen.</a:t>
            </a:r>
          </a:p>
          <a:p>
            <a:pPr marL="420624" indent="-384048" fontAlgn="auto">
              <a:spcAft>
                <a:spcPts val="0"/>
              </a:spcAft>
              <a:buFont typeface="Wingdings 2"/>
              <a:buNone/>
              <a:defRPr/>
            </a:pPr>
            <a:r>
              <a:rPr lang="en-US" sz="2400" dirty="0" smtClean="0"/>
              <a:t>    Relation-</a:t>
            </a:r>
          </a:p>
          <a:p>
            <a:pPr marL="420624" indent="-384048" fontAlgn="auto">
              <a:spcAft>
                <a:spcPts val="0"/>
              </a:spcAft>
              <a:buFont typeface="Wingdings 2"/>
              <a:buNone/>
              <a:defRPr/>
            </a:pPr>
            <a:r>
              <a:rPr lang="en-US" sz="2400" dirty="0" smtClean="0">
                <a:solidFill>
                  <a:srgbClr val="CCFF66"/>
                </a:solidFill>
              </a:rPr>
              <a:t>         </a:t>
            </a:r>
            <a:r>
              <a:rPr lang="en-US" sz="2400" dirty="0" err="1" smtClean="0">
                <a:solidFill>
                  <a:srgbClr val="CCFF66"/>
                </a:solidFill>
              </a:rPr>
              <a:t>Anteriorly</a:t>
            </a:r>
            <a:r>
              <a:rPr lang="en-US" sz="2400" dirty="0" smtClean="0">
                <a:solidFill>
                  <a:srgbClr val="CCFF66"/>
                </a:solidFill>
              </a:rPr>
              <a:t>-</a:t>
            </a:r>
          </a:p>
          <a:p>
            <a:pPr marL="420624" indent="-384048" fontAlgn="auto">
              <a:spcAft>
                <a:spcPts val="0"/>
              </a:spcAft>
              <a:buFont typeface="Wingdings 2"/>
              <a:buNone/>
              <a:defRPr/>
            </a:pPr>
            <a:r>
              <a:rPr lang="en-US" sz="2400" dirty="0" smtClean="0"/>
              <a:t>               Peritoneum of the lesser sac separates from the stomach.</a:t>
            </a:r>
          </a:p>
          <a:p>
            <a:pPr marL="420624" indent="-384048" fontAlgn="auto">
              <a:spcAft>
                <a:spcPts val="0"/>
              </a:spcAft>
              <a:buFont typeface="Wingdings 2"/>
              <a:buNone/>
              <a:defRPr/>
            </a:pPr>
            <a:r>
              <a:rPr lang="en-US" sz="2400" dirty="0" smtClean="0"/>
              <a:t>         </a:t>
            </a:r>
            <a:r>
              <a:rPr lang="en-US" sz="2400" dirty="0" err="1" smtClean="0">
                <a:solidFill>
                  <a:srgbClr val="CCFF66"/>
                </a:solidFill>
              </a:rPr>
              <a:t>Posteriorly</a:t>
            </a:r>
            <a:r>
              <a:rPr lang="en-US" sz="2400" dirty="0" smtClean="0">
                <a:solidFill>
                  <a:srgbClr val="CCFF66"/>
                </a:solidFill>
              </a:rPr>
              <a:t>-</a:t>
            </a:r>
          </a:p>
          <a:p>
            <a:pPr marL="420624" indent="-384048" fontAlgn="auto">
              <a:spcAft>
                <a:spcPts val="0"/>
              </a:spcAft>
              <a:buFont typeface="Wingdings 2"/>
              <a:buNone/>
              <a:defRPr/>
            </a:pPr>
            <a:r>
              <a:rPr lang="en-US" sz="2400" dirty="0" smtClean="0"/>
              <a:t>              Spleen &amp; </a:t>
            </a:r>
            <a:r>
              <a:rPr lang="en-US" sz="2400" dirty="0" err="1" smtClean="0"/>
              <a:t>splenic</a:t>
            </a:r>
            <a:r>
              <a:rPr lang="en-US" sz="2400" dirty="0" smtClean="0"/>
              <a:t> vessels</a:t>
            </a:r>
          </a:p>
          <a:p>
            <a:pPr marL="420624" indent="-384048" fontAlgn="auto">
              <a:spcAft>
                <a:spcPts val="0"/>
              </a:spcAft>
              <a:buFont typeface="Wingdings 2"/>
              <a:buNone/>
              <a:defRPr/>
            </a:pPr>
            <a:r>
              <a:rPr lang="en-US" sz="2400" dirty="0" smtClean="0">
                <a:solidFill>
                  <a:srgbClr val="CCFF66"/>
                </a:solidFill>
              </a:rPr>
              <a:t>         Inferiorly-</a:t>
            </a:r>
          </a:p>
          <a:p>
            <a:pPr marL="420624" indent="-384048" fontAlgn="auto">
              <a:spcAft>
                <a:spcPts val="0"/>
              </a:spcAft>
              <a:buFont typeface="Wingdings 2"/>
              <a:buNone/>
              <a:defRPr/>
            </a:pPr>
            <a:r>
              <a:rPr lang="en-US" sz="2400" dirty="0" smtClean="0"/>
              <a:t>              Left colic fle</a:t>
            </a:r>
            <a:r>
              <a:rPr lang="en-US" sz="2400" dirty="0" smtClean="0">
                <a:solidFill>
                  <a:schemeClr val="tx1">
                    <a:lumMod val="95000"/>
                  </a:schemeClr>
                </a:solidFill>
              </a:rPr>
              <a:t>xure</a:t>
            </a:r>
          </a:p>
          <a:p>
            <a:pPr marL="420624" indent="-384048" fontAlgn="auto">
              <a:spcAft>
                <a:spcPts val="0"/>
              </a:spcAft>
              <a:buFont typeface="Wingdings 2"/>
              <a:buChar char=""/>
              <a:defRPr/>
            </a:pPr>
            <a:r>
              <a:rPr lang="en-US" sz="2400" dirty="0" smtClean="0"/>
              <a:t>  </a:t>
            </a:r>
            <a:r>
              <a:rPr lang="en-US" sz="2400" dirty="0" smtClean="0">
                <a:solidFill>
                  <a:srgbClr val="00B0F0"/>
                </a:solidFill>
              </a:rPr>
              <a:t>Arterial supply-</a:t>
            </a:r>
          </a:p>
          <a:p>
            <a:pPr marL="420624" indent="-384048" fontAlgn="auto">
              <a:spcAft>
                <a:spcPts val="0"/>
              </a:spcAft>
              <a:buFont typeface="Wingdings 2"/>
              <a:buNone/>
              <a:defRPr/>
            </a:pPr>
            <a:r>
              <a:rPr lang="en-US" sz="2400" dirty="0" smtClean="0">
                <a:solidFill>
                  <a:srgbClr val="00B0F0"/>
                </a:solidFill>
              </a:rPr>
              <a:t>     </a:t>
            </a:r>
            <a:r>
              <a:rPr lang="en-US" sz="2400" dirty="0" smtClean="0"/>
              <a:t>         branch from </a:t>
            </a:r>
            <a:r>
              <a:rPr lang="en-US" sz="2400" dirty="0" err="1" smtClean="0"/>
              <a:t>splenic</a:t>
            </a:r>
            <a:r>
              <a:rPr lang="en-US" sz="2400" dirty="0" smtClean="0"/>
              <a:t> artery.</a:t>
            </a:r>
          </a:p>
          <a:p>
            <a:pPr marL="420624" indent="-384048" fontAlgn="auto">
              <a:spcAft>
                <a:spcPts val="0"/>
              </a:spcAft>
              <a:buFont typeface="Wingdings 2"/>
              <a:buNone/>
              <a:defRPr/>
            </a:pP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0" y="0"/>
            <a:ext cx="9144000" cy="6858000"/>
          </a:xfrm>
        </p:spPr>
        <p:txBody>
          <a:bodyPr/>
          <a:lstStyle/>
          <a:p>
            <a:endParaRPr lang="en-US" sz="2400" b="1" i="1" smtClean="0">
              <a:solidFill>
                <a:srgbClr val="92D050"/>
              </a:solidFill>
            </a:endParaRPr>
          </a:p>
          <a:p>
            <a:r>
              <a:rPr lang="en-US" sz="2400" b="1" i="1" smtClean="0">
                <a:solidFill>
                  <a:srgbClr val="92D050"/>
                </a:solidFill>
              </a:rPr>
              <a:t>Venous Drainage-</a:t>
            </a:r>
          </a:p>
          <a:p>
            <a:pPr>
              <a:buFont typeface="Wingdings 2" pitchFamily="18" charset="2"/>
              <a:buNone/>
            </a:pPr>
            <a:r>
              <a:rPr lang="en-US" sz="2400" smtClean="0"/>
              <a:t>         Splenic,sup.mesenteric &amp; portal vein</a:t>
            </a:r>
          </a:p>
          <a:p>
            <a:r>
              <a:rPr lang="en-US" sz="2400" b="1" i="1" smtClean="0">
                <a:solidFill>
                  <a:srgbClr val="92D050"/>
                </a:solidFill>
              </a:rPr>
              <a:t>Lymphatic Drainage-</a:t>
            </a:r>
          </a:p>
          <a:p>
            <a:pPr>
              <a:buFont typeface="Wingdings 2" pitchFamily="18" charset="2"/>
              <a:buNone/>
            </a:pPr>
            <a:r>
              <a:rPr lang="en-US" sz="2400" smtClean="0"/>
              <a:t>         Into the pancreaticosplienic lymph nodes &amp; efferent vessels  drained into celiac lymph nodes.</a:t>
            </a:r>
          </a:p>
          <a:p>
            <a:r>
              <a:rPr lang="en-US" sz="2400" b="1" i="1" smtClean="0">
                <a:solidFill>
                  <a:srgbClr val="92D050"/>
                </a:solidFill>
              </a:rPr>
              <a:t>Nerve supply-</a:t>
            </a:r>
          </a:p>
          <a:p>
            <a:pPr>
              <a:buFont typeface="Wingdings 2" pitchFamily="18" charset="2"/>
              <a:buNone/>
            </a:pPr>
            <a:r>
              <a:rPr lang="en-US" sz="2400" smtClean="0"/>
              <a:t>     </a:t>
            </a:r>
            <a:r>
              <a:rPr lang="en-US" sz="2400" smtClean="0">
                <a:solidFill>
                  <a:srgbClr val="CCFF66"/>
                </a:solidFill>
              </a:rPr>
              <a:t>Sympathetic-</a:t>
            </a:r>
          </a:p>
          <a:p>
            <a:pPr>
              <a:buFont typeface="Wingdings 2" pitchFamily="18" charset="2"/>
              <a:buNone/>
            </a:pPr>
            <a:r>
              <a:rPr lang="en-US" sz="2400" smtClean="0"/>
              <a:t>         From the celiac &amp; sup.mesenteric plexuses.</a:t>
            </a:r>
          </a:p>
          <a:p>
            <a:pPr>
              <a:buFont typeface="Wingdings 2" pitchFamily="18" charset="2"/>
              <a:buNone/>
            </a:pPr>
            <a:r>
              <a:rPr lang="en-US" sz="2400" smtClean="0">
                <a:solidFill>
                  <a:srgbClr val="CCFF66"/>
                </a:solidFill>
              </a:rPr>
              <a:t>     Parasympathetic-</a:t>
            </a:r>
          </a:p>
          <a:p>
            <a:pPr>
              <a:buFont typeface="Wingdings 2" pitchFamily="18" charset="2"/>
              <a:buNone/>
            </a:pPr>
            <a:r>
              <a:rPr lang="en-US" sz="2400" smtClean="0"/>
              <a:t>         Rt. &amp; lf.vagus nerves.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DUCTS OF PANCREAS</a:t>
            </a:r>
            <a:endParaRPr lang="en-US" u="sng" dirty="0">
              <a:solidFill>
                <a:srgbClr val="92D050"/>
              </a:solidFill>
            </a:endParaRPr>
          </a:p>
        </p:txBody>
      </p:sp>
      <p:sp>
        <p:nvSpPr>
          <p:cNvPr id="3" name="Content Placeholder 2"/>
          <p:cNvSpPr>
            <a:spLocks noGrp="1"/>
          </p:cNvSpPr>
          <p:nvPr>
            <p:ph idx="1"/>
          </p:nvPr>
        </p:nvSpPr>
        <p:spPr>
          <a:xfrm>
            <a:off x="0" y="990600"/>
            <a:ext cx="4648200" cy="5867400"/>
          </a:xfrm>
        </p:spPr>
        <p:txBody>
          <a:bodyPr>
            <a:normAutofit fontScale="92500"/>
          </a:bodyPr>
          <a:lstStyle/>
          <a:p>
            <a:pPr marL="420624" indent="-384048" fontAlgn="auto">
              <a:spcAft>
                <a:spcPts val="0"/>
              </a:spcAft>
              <a:buFont typeface="Wingdings 2"/>
              <a:buChar char=""/>
              <a:defRPr/>
            </a:pPr>
            <a:r>
              <a:rPr lang="en-US" dirty="0" smtClean="0">
                <a:solidFill>
                  <a:srgbClr val="00B0F0"/>
                </a:solidFill>
              </a:rPr>
              <a:t>Main pancreatic duct</a:t>
            </a:r>
            <a:endParaRPr lang="en-US" sz="2400" dirty="0" smtClean="0">
              <a:solidFill>
                <a:srgbClr val="00B0F0"/>
              </a:solidFill>
            </a:endParaRPr>
          </a:p>
          <a:p>
            <a:pPr marL="420624" indent="-384048" fontAlgn="auto">
              <a:spcAft>
                <a:spcPts val="0"/>
              </a:spcAft>
              <a:buFont typeface="Wingdings 2"/>
              <a:buNone/>
              <a:defRPr/>
            </a:pPr>
            <a:r>
              <a:rPr lang="en-US" sz="2400" dirty="0" smtClean="0"/>
              <a:t>    </a:t>
            </a:r>
            <a:r>
              <a:rPr lang="en-US" sz="2400" dirty="0" smtClean="0">
                <a:solidFill>
                  <a:srgbClr val="CCFF66"/>
                </a:solidFill>
              </a:rPr>
              <a:t>Beginning-</a:t>
            </a:r>
          </a:p>
          <a:p>
            <a:pPr marL="420624" indent="-384048" fontAlgn="auto">
              <a:spcAft>
                <a:spcPts val="0"/>
              </a:spcAft>
              <a:buFont typeface="Wingdings 2"/>
              <a:buNone/>
              <a:defRPr/>
            </a:pPr>
            <a:r>
              <a:rPr lang="en-US" sz="2400" dirty="0" smtClean="0"/>
              <a:t>             It commences from the tail of the pancreas by the union of numerous smaller </a:t>
            </a:r>
            <a:r>
              <a:rPr lang="en-US" sz="2400" dirty="0" err="1" smtClean="0"/>
              <a:t>ducts,which</a:t>
            </a:r>
            <a:r>
              <a:rPr lang="en-US" sz="2400" dirty="0" smtClean="0"/>
              <a:t> are open at rt. Angles &amp; regular resembling herring bone pattern.</a:t>
            </a:r>
          </a:p>
          <a:p>
            <a:pPr marL="420624" indent="-384048" fontAlgn="auto">
              <a:spcAft>
                <a:spcPts val="0"/>
              </a:spcAft>
              <a:buFont typeface="Wingdings 2"/>
              <a:buNone/>
              <a:defRPr/>
            </a:pPr>
            <a:r>
              <a:rPr lang="en-US" sz="2400" dirty="0" smtClean="0">
                <a:solidFill>
                  <a:srgbClr val="CCFF66"/>
                </a:solidFill>
              </a:rPr>
              <a:t>   End-</a:t>
            </a:r>
          </a:p>
          <a:p>
            <a:pPr marL="420624" indent="-384048" fontAlgn="auto">
              <a:spcAft>
                <a:spcPts val="0"/>
              </a:spcAft>
              <a:buFont typeface="Wingdings 2"/>
              <a:buNone/>
              <a:defRPr/>
            </a:pPr>
            <a:r>
              <a:rPr lang="en-US" sz="2400" dirty="0" smtClean="0"/>
              <a:t>             At the </a:t>
            </a:r>
            <a:r>
              <a:rPr lang="en-US" sz="2400" dirty="0" err="1" smtClean="0"/>
              <a:t>posteromedial</a:t>
            </a:r>
            <a:r>
              <a:rPr lang="en-US" sz="2400" dirty="0" smtClean="0"/>
              <a:t> wall of the 2</a:t>
            </a:r>
            <a:r>
              <a:rPr lang="en-US" sz="2400" baseline="30000" dirty="0" smtClean="0"/>
              <a:t>nd</a:t>
            </a:r>
            <a:r>
              <a:rPr lang="en-US" sz="2400" dirty="0" smtClean="0"/>
              <a:t> part of duodenum where it unites with the bile duct to form </a:t>
            </a:r>
            <a:r>
              <a:rPr lang="en-US" sz="2400" dirty="0" err="1" smtClean="0"/>
              <a:t>ampulla</a:t>
            </a:r>
            <a:r>
              <a:rPr lang="en-US" sz="2400" dirty="0" smtClean="0"/>
              <a:t> of vater,10 cm distal from the pyloric end of stomach at the summit of the major duodenal papilla.</a:t>
            </a:r>
          </a:p>
        </p:txBody>
      </p:sp>
      <p:pic>
        <p:nvPicPr>
          <p:cNvPr id="31747" name="Picture 2" descr="C:\Users\Vijayalxmi\Desktop\pancreas\pancreas-text.jpg"/>
          <p:cNvPicPr>
            <a:picLocks noChangeAspect="1" noChangeArrowheads="1"/>
          </p:cNvPicPr>
          <p:nvPr/>
        </p:nvPicPr>
        <p:blipFill>
          <a:blip r:embed="rId2"/>
          <a:srcRect/>
          <a:stretch>
            <a:fillRect/>
          </a:stretch>
        </p:blipFill>
        <p:spPr bwMode="auto">
          <a:xfrm>
            <a:off x="4724400" y="1066800"/>
            <a:ext cx="4419600" cy="5791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4"/>
          <p:cNvSpPr>
            <a:spLocks noGrp="1"/>
          </p:cNvSpPr>
          <p:nvPr>
            <p:ph idx="1"/>
          </p:nvPr>
        </p:nvSpPr>
        <p:spPr>
          <a:xfrm>
            <a:off x="0" y="0"/>
            <a:ext cx="4114800" cy="6858000"/>
          </a:xfrm>
        </p:spPr>
        <p:txBody>
          <a:bodyPr/>
          <a:lstStyle/>
          <a:p>
            <a:r>
              <a:rPr lang="en-US" sz="3200" smtClean="0">
                <a:solidFill>
                  <a:srgbClr val="00B0F0"/>
                </a:solidFill>
              </a:rPr>
              <a:t>Accessory pancreatic duct-</a:t>
            </a:r>
            <a:br>
              <a:rPr lang="en-US" sz="3200" smtClean="0">
                <a:solidFill>
                  <a:srgbClr val="00B0F0"/>
                </a:solidFill>
              </a:rPr>
            </a:br>
            <a:r>
              <a:rPr lang="en-US" sz="3200" smtClean="0"/>
              <a:t>     </a:t>
            </a:r>
          </a:p>
          <a:p>
            <a:pPr>
              <a:buFont typeface="Wingdings 2" pitchFamily="18" charset="2"/>
              <a:buNone/>
            </a:pPr>
            <a:r>
              <a:rPr lang="en-US" sz="2600" smtClean="0"/>
              <a:t>1.It receives the secretion from the uncinate process &amp; the lower part of the head.</a:t>
            </a:r>
          </a:p>
          <a:p>
            <a:pPr>
              <a:buFont typeface="Wingdings 2" pitchFamily="18" charset="2"/>
              <a:buNone/>
            </a:pPr>
            <a:r>
              <a:rPr lang="en-US" sz="2600" smtClean="0"/>
              <a:t>2.It ends by piercing the medial wall of the 2</a:t>
            </a:r>
            <a:r>
              <a:rPr lang="en-US" sz="2600" baseline="30000" smtClean="0"/>
              <a:t>nd</a:t>
            </a:r>
            <a:r>
              <a:rPr lang="en-US" sz="2600" smtClean="0"/>
              <a:t> part of duodenum,at the summit of minor duodenal papilla,2 cm proximal from the ampulla of vater.</a:t>
            </a:r>
            <a:r>
              <a:rPr lang="en-US" sz="2200" smtClean="0"/>
              <a:t/>
            </a:r>
            <a:br>
              <a:rPr lang="en-US" sz="2200" smtClean="0"/>
            </a:br>
            <a:endParaRPr lang="en-US" sz="2200" smtClean="0"/>
          </a:p>
        </p:txBody>
      </p:sp>
      <p:pic>
        <p:nvPicPr>
          <p:cNvPr id="32770" name="Picture 3" descr="C:\Users\Vijayalxmi\Desktop\pancreas\Pancreas diagram.jpg"/>
          <p:cNvPicPr>
            <a:picLocks noChangeAspect="1" noChangeArrowheads="1"/>
          </p:cNvPicPr>
          <p:nvPr/>
        </p:nvPicPr>
        <p:blipFill>
          <a:blip r:embed="rId2"/>
          <a:srcRect/>
          <a:stretch>
            <a:fillRect/>
          </a:stretch>
        </p:blipFill>
        <p:spPr bwMode="auto">
          <a:xfrm>
            <a:off x="4267200" y="0"/>
            <a:ext cx="48768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629400" cy="6858000"/>
          </a:xfrm>
        </p:spPr>
        <p:txBody>
          <a:bodyPr>
            <a:normAutofit fontScale="85000" lnSpcReduction="10000"/>
          </a:bodyPr>
          <a:lstStyle/>
          <a:p>
            <a:pPr marL="420624" indent="-384048" fontAlgn="auto">
              <a:spcAft>
                <a:spcPts val="0"/>
              </a:spcAft>
              <a:buFont typeface="Wingdings 2"/>
              <a:buNone/>
              <a:defRPr/>
            </a:pPr>
            <a:r>
              <a:rPr lang="en-US" sz="1400" b="1" dirty="0" smtClean="0">
                <a:solidFill>
                  <a:srgbClr val="92D050"/>
                </a:solidFill>
              </a:rPr>
              <a:t> </a:t>
            </a:r>
          </a:p>
          <a:p>
            <a:pPr marL="420624" indent="-384048" fontAlgn="auto">
              <a:spcAft>
                <a:spcPts val="0"/>
              </a:spcAft>
              <a:buFont typeface="Wingdings 2"/>
              <a:buNone/>
              <a:defRPr/>
            </a:pPr>
            <a:r>
              <a:rPr lang="en-US" sz="1400" b="1" dirty="0" smtClean="0">
                <a:solidFill>
                  <a:srgbClr val="92D050"/>
                </a:solidFill>
              </a:rPr>
              <a:t> </a:t>
            </a:r>
            <a:r>
              <a:rPr lang="en-US" sz="1800" b="1" i="1" dirty="0" smtClean="0">
                <a:solidFill>
                  <a:srgbClr val="92D050"/>
                </a:solidFill>
              </a:rPr>
              <a:t>DEFN-</a:t>
            </a:r>
          </a:p>
          <a:p>
            <a:pPr marL="420624" indent="-384048" fontAlgn="auto">
              <a:spcAft>
                <a:spcPts val="0"/>
              </a:spcAft>
              <a:buFont typeface="Wingdings 2"/>
              <a:buNone/>
              <a:defRPr/>
            </a:pPr>
            <a:r>
              <a:rPr lang="en-US" sz="1800" dirty="0" smtClean="0"/>
              <a:t>        It is a </a:t>
            </a:r>
            <a:r>
              <a:rPr lang="en-US" sz="1800" dirty="0" err="1" smtClean="0"/>
              <a:t>soft,compound,recemose</a:t>
            </a:r>
            <a:r>
              <a:rPr lang="en-US" sz="1800" dirty="0" smtClean="0"/>
              <a:t> transversely situated retroperitoneal gland having endocrine &amp; exocrine function.</a:t>
            </a:r>
          </a:p>
          <a:p>
            <a:pPr marL="420624" indent="-384048" fontAlgn="auto">
              <a:spcAft>
                <a:spcPts val="0"/>
              </a:spcAft>
              <a:buFont typeface="Wingdings 2"/>
              <a:buNone/>
              <a:defRPr/>
            </a:pPr>
            <a:r>
              <a:rPr lang="en-US" sz="1800" dirty="0" smtClean="0"/>
              <a:t>  </a:t>
            </a:r>
          </a:p>
          <a:p>
            <a:pPr marL="420624" indent="-384048" fontAlgn="auto">
              <a:spcAft>
                <a:spcPts val="0"/>
              </a:spcAft>
              <a:buFont typeface="Wingdings 2"/>
              <a:buNone/>
              <a:defRPr/>
            </a:pPr>
            <a:r>
              <a:rPr lang="en-US" sz="1800" dirty="0" smtClean="0"/>
              <a:t> </a:t>
            </a:r>
            <a:r>
              <a:rPr lang="en-US" sz="1800" b="1" i="1" dirty="0" smtClean="0">
                <a:solidFill>
                  <a:srgbClr val="92D050"/>
                </a:solidFill>
              </a:rPr>
              <a:t>EXOCRINE SECRETION-</a:t>
            </a:r>
            <a:r>
              <a:rPr lang="en-US" sz="1800" b="1" dirty="0" smtClean="0">
                <a:solidFill>
                  <a:srgbClr val="92D050"/>
                </a:solidFill>
              </a:rPr>
              <a:t>     </a:t>
            </a:r>
            <a:r>
              <a:rPr lang="en-US" sz="1800" dirty="0" smtClean="0"/>
              <a:t>Pancreatic juice</a:t>
            </a:r>
          </a:p>
          <a:p>
            <a:pPr marL="420624" indent="-384048" fontAlgn="auto">
              <a:spcAft>
                <a:spcPts val="0"/>
              </a:spcAft>
              <a:buFont typeface="Wingdings 2"/>
              <a:buNone/>
              <a:defRPr/>
            </a:pPr>
            <a:r>
              <a:rPr lang="en-US" sz="1800" dirty="0" smtClean="0"/>
              <a:t>  </a:t>
            </a:r>
          </a:p>
          <a:p>
            <a:pPr marL="420624" indent="-384048" fontAlgn="auto">
              <a:spcAft>
                <a:spcPts val="0"/>
              </a:spcAft>
              <a:buFont typeface="Wingdings 2"/>
              <a:buNone/>
              <a:defRPr/>
            </a:pPr>
            <a:r>
              <a:rPr lang="en-US" sz="1800" dirty="0" smtClean="0"/>
              <a:t> </a:t>
            </a:r>
            <a:r>
              <a:rPr lang="en-US" sz="1800" b="1" i="1" dirty="0" smtClean="0">
                <a:solidFill>
                  <a:srgbClr val="92D050"/>
                </a:solidFill>
              </a:rPr>
              <a:t>ENDOCRINE SECRETION</a:t>
            </a:r>
            <a:r>
              <a:rPr lang="en-US" sz="1800" i="1" dirty="0" smtClean="0"/>
              <a:t>-  </a:t>
            </a:r>
            <a:r>
              <a:rPr lang="en-US" sz="1800" dirty="0" smtClean="0"/>
              <a:t>Insulin &amp; glucagon</a:t>
            </a:r>
          </a:p>
          <a:p>
            <a:pPr marL="420624" indent="-384048" fontAlgn="auto">
              <a:spcAft>
                <a:spcPts val="0"/>
              </a:spcAft>
              <a:buFont typeface="Wingdings 2"/>
              <a:buNone/>
              <a:defRPr/>
            </a:pPr>
            <a:endParaRPr lang="en-US" sz="1800" dirty="0" smtClean="0"/>
          </a:p>
          <a:p>
            <a:pPr marL="420624" indent="-384048" fontAlgn="auto">
              <a:spcAft>
                <a:spcPts val="0"/>
              </a:spcAft>
              <a:buFont typeface="Wingdings 2"/>
              <a:buNone/>
              <a:defRPr/>
            </a:pPr>
            <a:r>
              <a:rPr lang="en-US" sz="1800" dirty="0" smtClean="0"/>
              <a:t> </a:t>
            </a:r>
            <a:r>
              <a:rPr lang="en-US" sz="1800" b="1" i="1" dirty="0" smtClean="0">
                <a:solidFill>
                  <a:srgbClr val="92D050"/>
                </a:solidFill>
              </a:rPr>
              <a:t>EXTENT-</a:t>
            </a:r>
          </a:p>
          <a:p>
            <a:pPr marL="420624" indent="-384048" fontAlgn="auto">
              <a:spcAft>
                <a:spcPts val="0"/>
              </a:spcAft>
              <a:buFont typeface="Wingdings 2"/>
              <a:buNone/>
              <a:defRPr/>
            </a:pPr>
            <a:r>
              <a:rPr lang="en-US" sz="1800" dirty="0" smtClean="0"/>
              <a:t>         From the concavity of the duodenum to the </a:t>
            </a:r>
            <a:r>
              <a:rPr lang="en-US" sz="1800" dirty="0" err="1" smtClean="0"/>
              <a:t>hilum</a:t>
            </a:r>
            <a:r>
              <a:rPr lang="en-US" sz="1800" dirty="0" smtClean="0"/>
              <a:t> of spleen which crosses transversely with slightly upwards to the left through the </a:t>
            </a:r>
            <a:r>
              <a:rPr lang="en-US" sz="1800" dirty="0" err="1" smtClean="0"/>
              <a:t>post.abd.wall</a:t>
            </a:r>
            <a:r>
              <a:rPr lang="en-US" sz="1800" dirty="0" smtClean="0"/>
              <a:t>.</a:t>
            </a:r>
          </a:p>
          <a:p>
            <a:pPr marL="420624" indent="-384048" fontAlgn="auto">
              <a:spcAft>
                <a:spcPts val="0"/>
              </a:spcAft>
              <a:buFont typeface="Wingdings 2"/>
              <a:buNone/>
              <a:defRPr/>
            </a:pPr>
            <a:r>
              <a:rPr lang="en-US" sz="1800" dirty="0" smtClean="0"/>
              <a:t> </a:t>
            </a:r>
          </a:p>
          <a:p>
            <a:pPr marL="420624" indent="-384048" fontAlgn="auto">
              <a:spcAft>
                <a:spcPts val="0"/>
              </a:spcAft>
              <a:buFont typeface="Wingdings 2"/>
              <a:buNone/>
              <a:defRPr/>
            </a:pPr>
            <a:r>
              <a:rPr lang="en-US" sz="1800" b="1" i="1" dirty="0" smtClean="0">
                <a:solidFill>
                  <a:srgbClr val="92D050"/>
                </a:solidFill>
              </a:rPr>
              <a:t>CONSISTENCY-</a:t>
            </a:r>
          </a:p>
          <a:p>
            <a:pPr marL="420624" indent="-384048" fontAlgn="auto">
              <a:spcAft>
                <a:spcPts val="0"/>
              </a:spcAft>
              <a:buFont typeface="Wingdings 2"/>
              <a:buNone/>
              <a:defRPr/>
            </a:pPr>
            <a:r>
              <a:rPr lang="en-US" sz="1800" dirty="0" smtClean="0"/>
              <a:t>         Soft</a:t>
            </a:r>
          </a:p>
          <a:p>
            <a:pPr marL="420624" indent="-384048" fontAlgn="auto">
              <a:spcAft>
                <a:spcPts val="0"/>
              </a:spcAft>
              <a:buFont typeface="Wingdings 2"/>
              <a:buNone/>
              <a:defRPr/>
            </a:pPr>
            <a:r>
              <a:rPr lang="en-US" sz="1800" dirty="0" smtClean="0"/>
              <a:t> </a:t>
            </a:r>
            <a:r>
              <a:rPr lang="en-US" sz="1800" b="1" i="1" dirty="0" smtClean="0">
                <a:solidFill>
                  <a:srgbClr val="92D050"/>
                </a:solidFill>
              </a:rPr>
              <a:t>COLOR</a:t>
            </a:r>
            <a:r>
              <a:rPr lang="en-US" sz="1800" dirty="0" smtClean="0"/>
              <a:t>-Grayish pink</a:t>
            </a:r>
          </a:p>
          <a:p>
            <a:pPr marL="420624" indent="-384048" fontAlgn="auto">
              <a:spcAft>
                <a:spcPts val="0"/>
              </a:spcAft>
              <a:buFont typeface="Wingdings 2"/>
              <a:buNone/>
              <a:defRPr/>
            </a:pPr>
            <a:r>
              <a:rPr lang="en-US" sz="1800" dirty="0" smtClean="0"/>
              <a:t>   </a:t>
            </a:r>
          </a:p>
          <a:p>
            <a:pPr marL="420624" indent="-384048" fontAlgn="auto">
              <a:spcAft>
                <a:spcPts val="0"/>
              </a:spcAft>
              <a:buFont typeface="Wingdings 2"/>
              <a:buNone/>
              <a:defRPr/>
            </a:pPr>
            <a:r>
              <a:rPr lang="en-US" sz="1800" b="1" i="1" dirty="0" smtClean="0">
                <a:solidFill>
                  <a:srgbClr val="92D050"/>
                </a:solidFill>
              </a:rPr>
              <a:t>SHAPE</a:t>
            </a:r>
            <a:r>
              <a:rPr lang="en-US" sz="1800" dirty="0" smtClean="0"/>
              <a:t>-Retort flask shaped</a:t>
            </a:r>
          </a:p>
          <a:p>
            <a:pPr marL="420624" indent="-384048" fontAlgn="auto">
              <a:spcAft>
                <a:spcPts val="0"/>
              </a:spcAft>
              <a:buFont typeface="Wingdings 2"/>
              <a:buNone/>
              <a:defRPr/>
            </a:pPr>
            <a:r>
              <a:rPr lang="en-US" sz="1800" dirty="0" smtClean="0"/>
              <a:t>   </a:t>
            </a:r>
          </a:p>
          <a:p>
            <a:pPr marL="420624" indent="-384048" fontAlgn="auto">
              <a:spcAft>
                <a:spcPts val="0"/>
              </a:spcAft>
              <a:buFont typeface="Wingdings 2"/>
              <a:buNone/>
              <a:defRPr/>
            </a:pPr>
            <a:r>
              <a:rPr lang="en-US" sz="1800" dirty="0" smtClean="0"/>
              <a:t> </a:t>
            </a:r>
            <a:r>
              <a:rPr lang="en-US" sz="1800" b="1" i="1" dirty="0" smtClean="0">
                <a:solidFill>
                  <a:srgbClr val="92D050"/>
                </a:solidFill>
              </a:rPr>
              <a:t>MEASURMENT-</a:t>
            </a:r>
          </a:p>
          <a:p>
            <a:pPr marL="420624" indent="-384048" fontAlgn="auto">
              <a:spcAft>
                <a:spcPts val="0"/>
              </a:spcAft>
              <a:buFont typeface="Wingdings 2"/>
              <a:buNone/>
              <a:defRPr/>
            </a:pPr>
            <a:r>
              <a:rPr lang="en-US" sz="1800" dirty="0" smtClean="0"/>
              <a:t>       Length-12 to 15 cm</a:t>
            </a:r>
          </a:p>
          <a:p>
            <a:pPr marL="420624" indent="-384048" fontAlgn="auto">
              <a:spcAft>
                <a:spcPts val="0"/>
              </a:spcAft>
              <a:buFont typeface="Wingdings 2"/>
              <a:buNone/>
              <a:defRPr/>
            </a:pPr>
            <a:r>
              <a:rPr lang="en-US" sz="1800" dirty="0" smtClean="0"/>
              <a:t>       Breadth-3 to 4 cm</a:t>
            </a:r>
          </a:p>
          <a:p>
            <a:pPr marL="420624" indent="-384048" fontAlgn="auto">
              <a:spcAft>
                <a:spcPts val="0"/>
              </a:spcAft>
              <a:buFont typeface="Wingdings 2"/>
              <a:buNone/>
              <a:defRPr/>
            </a:pPr>
            <a:r>
              <a:rPr lang="en-US" sz="1800" dirty="0" smtClean="0"/>
              <a:t>       Thickness- 1.5 to 2 cm</a:t>
            </a:r>
          </a:p>
          <a:p>
            <a:pPr marL="420624" indent="-384048" fontAlgn="auto">
              <a:spcAft>
                <a:spcPts val="0"/>
              </a:spcAft>
              <a:buFont typeface="Wingdings 2"/>
              <a:buNone/>
              <a:defRPr/>
            </a:pPr>
            <a:r>
              <a:rPr lang="en-US" sz="1800" dirty="0" smtClean="0"/>
              <a:t>       Weight-average-85 gm</a:t>
            </a:r>
          </a:p>
          <a:p>
            <a:pPr marL="420624" indent="-384048" fontAlgn="auto">
              <a:spcAft>
                <a:spcPts val="0"/>
              </a:spcAft>
              <a:buFont typeface="Wingdings 2"/>
              <a:buNone/>
              <a:defRPr/>
            </a:pPr>
            <a:r>
              <a:rPr lang="en-US" sz="1800" dirty="0" smtClean="0"/>
              <a:t>       Situation-</a:t>
            </a:r>
            <a:r>
              <a:rPr lang="en-US" sz="1800" dirty="0" err="1" smtClean="0"/>
              <a:t>Epigastric</a:t>
            </a:r>
            <a:r>
              <a:rPr lang="en-US" sz="1800" dirty="0" smtClean="0"/>
              <a:t> &amp; left </a:t>
            </a:r>
            <a:r>
              <a:rPr lang="en-US" sz="1800" dirty="0" err="1" smtClean="0"/>
              <a:t>hypochondric</a:t>
            </a:r>
            <a:r>
              <a:rPr lang="en-US" sz="1800" dirty="0" smtClean="0"/>
              <a:t> region.</a:t>
            </a:r>
            <a:endParaRPr lang="en-US" sz="1400" dirty="0" smtClean="0"/>
          </a:p>
          <a:p>
            <a:pPr marL="420624" indent="-384048" fontAlgn="auto">
              <a:spcAft>
                <a:spcPts val="0"/>
              </a:spcAft>
              <a:buFont typeface="Wingdings 2"/>
              <a:buNone/>
              <a:defRPr/>
            </a:pPr>
            <a:r>
              <a:rPr lang="en-US" dirty="0" smtClean="0"/>
              <a:t>        </a:t>
            </a:r>
            <a:endParaRPr lang="en-US" dirty="0"/>
          </a:p>
        </p:txBody>
      </p:sp>
      <p:pic>
        <p:nvPicPr>
          <p:cNvPr id="15362" name="Picture 3" descr="C:\Users\Vijayalxmi\Desktop\pancreas\images.jpg"/>
          <p:cNvPicPr>
            <a:picLocks noChangeAspect="1" noChangeArrowheads="1"/>
          </p:cNvPicPr>
          <p:nvPr/>
        </p:nvPicPr>
        <p:blipFill>
          <a:blip r:embed="rId2"/>
          <a:srcRect/>
          <a:stretch>
            <a:fillRect/>
          </a:stretch>
        </p:blipFill>
        <p:spPr bwMode="auto">
          <a:xfrm>
            <a:off x="6248400" y="1219200"/>
            <a:ext cx="2895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DEVELOPMENT</a:t>
            </a:r>
            <a:endParaRPr lang="en-US" u="sng" dirty="0">
              <a:solidFill>
                <a:srgbClr val="92D050"/>
              </a:solidFill>
            </a:endParaRPr>
          </a:p>
        </p:txBody>
      </p:sp>
      <p:sp>
        <p:nvSpPr>
          <p:cNvPr id="33794" name="Content Placeholder 2"/>
          <p:cNvSpPr>
            <a:spLocks noGrp="1"/>
          </p:cNvSpPr>
          <p:nvPr>
            <p:ph idx="1"/>
          </p:nvPr>
        </p:nvSpPr>
        <p:spPr>
          <a:xfrm>
            <a:off x="0" y="838200"/>
            <a:ext cx="9144000" cy="6019800"/>
          </a:xfrm>
        </p:spPr>
        <p:txBody>
          <a:bodyPr/>
          <a:lstStyle/>
          <a:p>
            <a:pPr>
              <a:buFont typeface="Wingdings 2" pitchFamily="18" charset="2"/>
              <a:buNone/>
            </a:pPr>
            <a:r>
              <a:rPr lang="en-US" sz="2400" smtClean="0"/>
              <a:t>    </a:t>
            </a:r>
          </a:p>
          <a:p>
            <a:pPr>
              <a:buFont typeface="Wingdings 2" pitchFamily="18" charset="2"/>
              <a:buNone/>
            </a:pPr>
            <a:r>
              <a:rPr lang="en-US" sz="2400" smtClean="0"/>
              <a:t>  It arises from the caudal end of the foregut by 2 sources-</a:t>
            </a:r>
          </a:p>
          <a:p>
            <a:pPr>
              <a:buFont typeface="Wingdings 2" pitchFamily="18" charset="2"/>
              <a:buNone/>
            </a:pPr>
            <a:r>
              <a:rPr lang="en-US" sz="2400" smtClean="0"/>
              <a:t>     </a:t>
            </a:r>
            <a:r>
              <a:rPr lang="en-US" sz="2400" smtClean="0">
                <a:solidFill>
                  <a:srgbClr val="CCFF66"/>
                </a:solidFill>
              </a:rPr>
              <a:t>1.Dorsal diverticulum-</a:t>
            </a:r>
          </a:p>
          <a:p>
            <a:pPr>
              <a:buFont typeface="Wingdings 2" pitchFamily="18" charset="2"/>
              <a:buNone/>
            </a:pPr>
            <a:r>
              <a:rPr lang="en-US" sz="2400" smtClean="0"/>
              <a:t>             Arises from the dorsal wall of the primitive duodenum cephalic to the hepatic bud.From dorsal diverticulum develops tail,body &amp; upper part of the head.</a:t>
            </a:r>
          </a:p>
          <a:p>
            <a:pPr>
              <a:buFont typeface="Wingdings 2" pitchFamily="18" charset="2"/>
              <a:buNone/>
            </a:pPr>
            <a:r>
              <a:rPr lang="en-US" sz="2400" smtClean="0">
                <a:solidFill>
                  <a:srgbClr val="CCFF66"/>
                </a:solidFill>
              </a:rPr>
              <a:t>     2.Ventral diverticulum-</a:t>
            </a:r>
          </a:p>
          <a:p>
            <a:pPr>
              <a:buFont typeface="Wingdings 2" pitchFamily="18" charset="2"/>
              <a:buNone/>
            </a:pPr>
            <a:r>
              <a:rPr lang="en-US" sz="2400" smtClean="0"/>
              <a:t>             It develops from the stalk of hepatic diverticulum.From ventral diverticulum develops rest part of head &amp; uncinate process.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FUNCTIONS</a:t>
            </a:r>
            <a:endParaRPr lang="en-US" u="sng" dirty="0">
              <a:solidFill>
                <a:srgbClr val="92D05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pPr marL="420624" indent="-384048" fontAlgn="auto">
              <a:spcAft>
                <a:spcPts val="0"/>
              </a:spcAft>
              <a:buFont typeface="Wingdings 2"/>
              <a:buChar char=""/>
              <a:defRPr/>
            </a:pPr>
            <a:r>
              <a:rPr lang="en-US" sz="2400" dirty="0" smtClean="0">
                <a:solidFill>
                  <a:srgbClr val="00B0F0"/>
                </a:solidFill>
              </a:rPr>
              <a:t>1.Digestive-</a:t>
            </a:r>
          </a:p>
          <a:p>
            <a:pPr marL="420624" indent="-384048" fontAlgn="auto">
              <a:spcAft>
                <a:spcPts val="0"/>
              </a:spcAft>
              <a:buFont typeface="Wingdings 2"/>
              <a:buNone/>
              <a:defRPr/>
            </a:pPr>
            <a:r>
              <a:rPr lang="en-US" sz="2400" dirty="0" smtClean="0"/>
              <a:t>             Pancreatic juice contains many digestive enzymes of which the important,</a:t>
            </a:r>
          </a:p>
          <a:p>
            <a:pPr marL="420624" indent="-384048" fontAlgn="auto">
              <a:spcAft>
                <a:spcPts val="0"/>
              </a:spcAft>
              <a:buFont typeface="Wingdings 2"/>
              <a:buNone/>
              <a:defRPr/>
            </a:pPr>
            <a:r>
              <a:rPr lang="en-US" sz="2400" dirty="0" smtClean="0"/>
              <a:t>                </a:t>
            </a:r>
            <a:r>
              <a:rPr lang="en-US" sz="2400" dirty="0" err="1" smtClean="0"/>
              <a:t>Trypsin</a:t>
            </a:r>
            <a:r>
              <a:rPr lang="en-US" sz="2400" dirty="0" smtClean="0"/>
              <a:t> breaks down proteins to lower peptides.</a:t>
            </a:r>
          </a:p>
          <a:p>
            <a:pPr marL="420624" indent="-384048" fontAlgn="auto">
              <a:spcAft>
                <a:spcPts val="0"/>
              </a:spcAft>
              <a:buFont typeface="Wingdings 2"/>
              <a:buNone/>
              <a:defRPr/>
            </a:pPr>
            <a:r>
              <a:rPr lang="en-US" sz="2400" dirty="0" smtClean="0"/>
              <a:t>                Amylase hydrolyses starch &amp; glycogen to disaccharides.</a:t>
            </a:r>
          </a:p>
          <a:p>
            <a:pPr marL="420624" indent="-384048" fontAlgn="auto">
              <a:spcAft>
                <a:spcPts val="0"/>
              </a:spcAft>
              <a:buFont typeface="Wingdings 2"/>
              <a:buNone/>
              <a:defRPr/>
            </a:pPr>
            <a:r>
              <a:rPr lang="en-US" sz="2400" dirty="0" smtClean="0"/>
              <a:t>                Lipase breaks down fat into fatty acids &amp; glycerol.</a:t>
            </a:r>
          </a:p>
          <a:p>
            <a:pPr marL="420624" indent="-384048" fontAlgn="auto">
              <a:spcAft>
                <a:spcPts val="0"/>
              </a:spcAft>
              <a:buFont typeface="Wingdings 2"/>
              <a:buChar char=""/>
              <a:defRPr/>
            </a:pPr>
            <a:r>
              <a:rPr lang="en-US" sz="2400" dirty="0" smtClean="0"/>
              <a:t> </a:t>
            </a:r>
            <a:r>
              <a:rPr lang="en-US" sz="2400" dirty="0" smtClean="0">
                <a:solidFill>
                  <a:srgbClr val="00B0F0"/>
                </a:solidFill>
              </a:rPr>
              <a:t>2.Endocrine-</a:t>
            </a:r>
          </a:p>
          <a:p>
            <a:pPr marL="420624" indent="-384048" fontAlgn="auto">
              <a:spcAft>
                <a:spcPts val="0"/>
              </a:spcAft>
              <a:buFont typeface="Wingdings 2"/>
              <a:buNone/>
              <a:defRPr/>
            </a:pPr>
            <a:r>
              <a:rPr lang="en-US" sz="2400" dirty="0" smtClean="0"/>
              <a:t>              Carbohydrates are the immediate source of energy.</a:t>
            </a:r>
          </a:p>
          <a:p>
            <a:pPr marL="420624" indent="-384048" fontAlgn="auto">
              <a:spcAft>
                <a:spcPts val="0"/>
              </a:spcAft>
              <a:buFont typeface="Wingdings 2"/>
              <a:buNone/>
              <a:defRPr/>
            </a:pPr>
            <a:r>
              <a:rPr lang="en-US" sz="2400" dirty="0" smtClean="0"/>
              <a:t>              Insulin helps in utilizations of sugar in the cells.</a:t>
            </a:r>
          </a:p>
          <a:p>
            <a:pPr marL="420624" indent="-384048" fontAlgn="auto">
              <a:spcAft>
                <a:spcPts val="0"/>
              </a:spcAft>
              <a:buFont typeface="Wingdings 2"/>
              <a:buNone/>
              <a:defRPr/>
            </a:pPr>
            <a:r>
              <a:rPr lang="en-US" sz="2400" dirty="0" smtClean="0"/>
              <a:t>              Deficiency of insulin results in </a:t>
            </a:r>
            <a:r>
              <a:rPr lang="en-US" sz="2400" dirty="0" err="1" smtClean="0"/>
              <a:t>hyperglycaemia</a:t>
            </a:r>
            <a:r>
              <a:rPr lang="en-US" sz="2400" dirty="0" smtClean="0"/>
              <a:t>.</a:t>
            </a:r>
          </a:p>
          <a:p>
            <a:pPr marL="420624" indent="-384048" fontAlgn="auto">
              <a:spcAft>
                <a:spcPts val="0"/>
              </a:spcAft>
              <a:buFont typeface="Wingdings 2"/>
              <a:buNone/>
              <a:defRPr/>
            </a:pPr>
            <a:r>
              <a:rPr lang="en-US" sz="2400" dirty="0" smtClean="0"/>
              <a:t>              The disease is called diabetes mellitus.</a:t>
            </a:r>
          </a:p>
          <a:p>
            <a:pPr marL="420624" indent="-384048" fontAlgn="auto">
              <a:spcAft>
                <a:spcPts val="0"/>
              </a:spcAft>
              <a:buFont typeface="Wingdings 2"/>
              <a:buChar char=""/>
              <a:defRPr/>
            </a:pPr>
            <a:r>
              <a:rPr lang="en-US" sz="2400" dirty="0" smtClean="0"/>
              <a:t> </a:t>
            </a:r>
            <a:r>
              <a:rPr lang="en-US" sz="2400" dirty="0" smtClean="0">
                <a:solidFill>
                  <a:srgbClr val="00B0F0"/>
                </a:solidFill>
              </a:rPr>
              <a:t>3.Pancreatic juice-</a:t>
            </a:r>
          </a:p>
          <a:p>
            <a:pPr marL="420624" indent="-384048" fontAlgn="auto">
              <a:spcAft>
                <a:spcPts val="0"/>
              </a:spcAft>
              <a:buFont typeface="Wingdings 2"/>
              <a:buNone/>
              <a:defRPr/>
            </a:pPr>
            <a:r>
              <a:rPr lang="en-US" sz="2400" dirty="0" smtClean="0"/>
              <a:t>              It provides appropriate alkaline medium(pH 8) for the activity of the pancreatic enzymes.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HISTOLOGY</a:t>
            </a:r>
            <a:endParaRPr lang="en-US" u="sng" dirty="0">
              <a:solidFill>
                <a:srgbClr val="92D050"/>
              </a:solidFill>
            </a:endParaRPr>
          </a:p>
        </p:txBody>
      </p:sp>
      <p:sp>
        <p:nvSpPr>
          <p:cNvPr id="35842" name="Content Placeholder 2"/>
          <p:cNvSpPr>
            <a:spLocks noGrp="1"/>
          </p:cNvSpPr>
          <p:nvPr>
            <p:ph idx="1"/>
          </p:nvPr>
        </p:nvSpPr>
        <p:spPr>
          <a:xfrm>
            <a:off x="0" y="990600"/>
            <a:ext cx="9144000" cy="5867400"/>
          </a:xfrm>
        </p:spPr>
        <p:txBody>
          <a:bodyPr/>
          <a:lstStyle/>
          <a:p>
            <a:r>
              <a:rPr lang="en-US" sz="2400" smtClean="0"/>
              <a:t>It is made up of small clusters of glandular epithelial cells.About 99% of the clusters,called acini,constitute the exocrine portion of the organ.</a:t>
            </a:r>
          </a:p>
          <a:p>
            <a:r>
              <a:rPr lang="en-US" sz="2400" smtClean="0"/>
              <a:t>The cells within acini secrete a mixture of fluid &amp; digestive enzymes called pancreatic juice.</a:t>
            </a:r>
          </a:p>
          <a:p>
            <a:r>
              <a:rPr lang="en-US" sz="2400" smtClean="0"/>
              <a:t>The remaining 1 % of the clusters,called pancreatic islets(islets of Langerhans),form the endocrine portion of the pancreas.</a:t>
            </a:r>
          </a:p>
          <a:p>
            <a:r>
              <a:rPr lang="en-US" sz="2400" smtClean="0"/>
              <a:t>These cells secrete the hormones glucagon,insulin,somatostatic &amp;pancreatic polypeptide.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0"/>
            <a:ext cx="8229600" cy="762000"/>
          </a:xfrm>
        </p:spPr>
        <p:txBody>
          <a:bodyPr>
            <a:normAutofit fontScale="90000"/>
          </a:bodyPr>
          <a:lstStyle/>
          <a:p>
            <a:pPr fontAlgn="auto">
              <a:spcAft>
                <a:spcPts val="0"/>
              </a:spcAft>
              <a:defRPr/>
            </a:pPr>
            <a:r>
              <a:rPr lang="en-US" b="1" dirty="0" smtClean="0">
                <a:solidFill>
                  <a:srgbClr val="92D050"/>
                </a:solidFill>
              </a:rPr>
              <a:t>            </a:t>
            </a:r>
            <a:r>
              <a:rPr lang="hr-HR" b="1" u="sng" dirty="0" smtClean="0">
                <a:solidFill>
                  <a:srgbClr val="92D050"/>
                </a:solidFill>
              </a:rPr>
              <a:t>Exocrine function</a:t>
            </a:r>
            <a:endParaRPr lang="en-US" b="1" u="sng" dirty="0" smtClean="0">
              <a:solidFill>
                <a:srgbClr val="92D050"/>
              </a:solidFill>
            </a:endParaRPr>
          </a:p>
        </p:txBody>
      </p:sp>
      <p:sp>
        <p:nvSpPr>
          <p:cNvPr id="36866" name="Rectangle 3"/>
          <p:cNvSpPr>
            <a:spLocks noGrp="1" noChangeArrowheads="1"/>
          </p:cNvSpPr>
          <p:nvPr>
            <p:ph type="body" idx="1"/>
          </p:nvPr>
        </p:nvSpPr>
        <p:spPr>
          <a:xfrm>
            <a:off x="0" y="914400"/>
            <a:ext cx="3733800" cy="5943600"/>
          </a:xfrm>
        </p:spPr>
        <p:txBody>
          <a:bodyPr/>
          <a:lstStyle/>
          <a:p>
            <a:r>
              <a:rPr lang="en-US" sz="2400" smtClean="0"/>
              <a:t>Acinar cells</a:t>
            </a:r>
            <a:r>
              <a:rPr lang="hr-HR" sz="2400" smtClean="0"/>
              <a:t> - </a:t>
            </a:r>
            <a:r>
              <a:rPr lang="en-US" sz="2400" smtClean="0"/>
              <a:t>exocrine cells of the pancreas that produce and transport</a:t>
            </a:r>
            <a:r>
              <a:rPr lang="hr-HR" sz="2400" smtClean="0"/>
              <a:t> digestive enzymes</a:t>
            </a:r>
          </a:p>
          <a:p>
            <a:r>
              <a:rPr lang="hr-HR" sz="2400" smtClean="0"/>
              <a:t>Amylase, lipase, phospholipase, proteases (trypsinogen, chymotrypsinogen)</a:t>
            </a:r>
          </a:p>
          <a:p>
            <a:endParaRPr lang="hr-HR" smtClean="0"/>
          </a:p>
          <a:p>
            <a:endParaRPr lang="hr-HR" sz="4400" smtClean="0"/>
          </a:p>
          <a:p>
            <a:endParaRPr lang="en-US" sz="4400" smtClean="0"/>
          </a:p>
        </p:txBody>
      </p:sp>
      <p:pic>
        <p:nvPicPr>
          <p:cNvPr id="36867" name="Picture 2" descr="C:\Users\Vijayalxmi\Desktop\pancreas\2517_Protein-Digesting_EnzymesN.jpg"/>
          <p:cNvPicPr>
            <a:picLocks noChangeAspect="1" noChangeArrowheads="1"/>
          </p:cNvPicPr>
          <p:nvPr/>
        </p:nvPicPr>
        <p:blipFill>
          <a:blip r:embed="rId3"/>
          <a:srcRect/>
          <a:stretch>
            <a:fillRect/>
          </a:stretch>
        </p:blipFill>
        <p:spPr bwMode="auto">
          <a:xfrm>
            <a:off x="4038600" y="762000"/>
            <a:ext cx="3962400" cy="5410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476250"/>
            <a:ext cx="8291512" cy="504825"/>
          </a:xfrm>
        </p:spPr>
        <p:txBody>
          <a:bodyPr>
            <a:normAutofit fontScale="90000"/>
          </a:bodyPr>
          <a:lstStyle/>
          <a:p>
            <a:pPr fontAlgn="auto">
              <a:spcAft>
                <a:spcPts val="0"/>
              </a:spcAft>
              <a:defRPr/>
            </a:pPr>
            <a:r>
              <a:rPr lang="hr-HR" b="1" dirty="0" smtClean="0"/>
              <a:t/>
            </a:r>
            <a:br>
              <a:rPr lang="hr-HR" b="1" dirty="0" smtClean="0"/>
            </a:br>
            <a:r>
              <a:rPr lang="en-US" b="1" dirty="0" smtClean="0"/>
              <a:t>                </a:t>
            </a:r>
            <a:r>
              <a:rPr lang="hr-HR" b="1" u="sng" dirty="0" smtClean="0">
                <a:solidFill>
                  <a:srgbClr val="92D050"/>
                </a:solidFill>
              </a:rPr>
              <a:t>Endocrine function</a:t>
            </a:r>
            <a:r>
              <a:rPr lang="hr-HR" sz="5400" u="sng" dirty="0" smtClean="0">
                <a:solidFill>
                  <a:srgbClr val="92D050"/>
                </a:solidFill>
              </a:rPr>
              <a:t/>
            </a:r>
            <a:br>
              <a:rPr lang="hr-HR" sz="5400" u="sng" dirty="0" smtClean="0">
                <a:solidFill>
                  <a:srgbClr val="92D050"/>
                </a:solidFill>
              </a:rPr>
            </a:br>
            <a:endParaRPr lang="en-US" sz="5400" u="sng" dirty="0" smtClean="0">
              <a:solidFill>
                <a:srgbClr val="92D050"/>
              </a:solidFill>
            </a:endParaRPr>
          </a:p>
        </p:txBody>
      </p:sp>
      <p:sp>
        <p:nvSpPr>
          <p:cNvPr id="38914" name="Rectangle 3"/>
          <p:cNvSpPr>
            <a:spLocks noGrp="1" noChangeArrowheads="1"/>
          </p:cNvSpPr>
          <p:nvPr>
            <p:ph type="body" idx="1"/>
          </p:nvPr>
        </p:nvSpPr>
        <p:spPr>
          <a:xfrm>
            <a:off x="457200" y="1412875"/>
            <a:ext cx="8229600" cy="4713288"/>
          </a:xfrm>
        </p:spPr>
        <p:txBody>
          <a:bodyPr/>
          <a:lstStyle/>
          <a:p>
            <a:r>
              <a:rPr lang="en-US" sz="2800" b="1" smtClean="0"/>
              <a:t>Islets of Langerhans</a:t>
            </a:r>
            <a:r>
              <a:rPr lang="en-US" sz="2800" smtClean="0"/>
              <a:t> </a:t>
            </a:r>
            <a:r>
              <a:rPr lang="hr-HR" sz="2800" smtClean="0"/>
              <a:t>- </a:t>
            </a:r>
            <a:r>
              <a:rPr lang="en-US" sz="2800" smtClean="0"/>
              <a:t>endocrine cells of the pancreas that produce and secrete hormones into the bloodstream </a:t>
            </a:r>
            <a:endParaRPr lang="hr-HR" sz="2800" smtClean="0"/>
          </a:p>
          <a:p>
            <a:r>
              <a:rPr lang="en-US" sz="2800" b="1" smtClean="0"/>
              <a:t> Glucagon</a:t>
            </a:r>
            <a:r>
              <a:rPr lang="hr-HR" sz="2800" b="1" smtClean="0"/>
              <a:t> </a:t>
            </a:r>
            <a:r>
              <a:rPr lang="hr-HR" sz="2800" smtClean="0"/>
              <a:t>- </a:t>
            </a:r>
            <a:r>
              <a:rPr lang="en-US" sz="2800" smtClean="0"/>
              <a:t>Alpha cells (A cells)</a:t>
            </a:r>
            <a:r>
              <a:rPr lang="hr-HR" sz="2800" smtClean="0"/>
              <a:t> - </a:t>
            </a:r>
            <a:r>
              <a:rPr lang="en-US" sz="2800" smtClean="0"/>
              <a:t>raise</a:t>
            </a:r>
            <a:r>
              <a:rPr lang="hr-HR" sz="2800" smtClean="0"/>
              <a:t>s</a:t>
            </a:r>
            <a:r>
              <a:rPr lang="en-US" sz="2800" smtClean="0"/>
              <a:t> the level of glucose (sugar) in the blood</a:t>
            </a:r>
          </a:p>
          <a:p>
            <a:r>
              <a:rPr lang="en-US" sz="2800" b="1" smtClean="0"/>
              <a:t>Insulin</a:t>
            </a:r>
            <a:r>
              <a:rPr lang="hr-HR" sz="2800" smtClean="0"/>
              <a:t> -</a:t>
            </a:r>
            <a:r>
              <a:rPr lang="hr-HR" sz="2800" b="1" smtClean="0"/>
              <a:t> </a:t>
            </a:r>
            <a:r>
              <a:rPr lang="en-US" sz="2800" smtClean="0"/>
              <a:t>Beta cells (B cells</a:t>
            </a:r>
            <a:r>
              <a:rPr lang="hr-HR" sz="2800" smtClean="0"/>
              <a:t>) - </a:t>
            </a:r>
            <a:r>
              <a:rPr lang="en-US" sz="2800" smtClean="0"/>
              <a:t>stimulates cells to use glucose</a:t>
            </a:r>
          </a:p>
          <a:p>
            <a:r>
              <a:rPr lang="en-US" sz="2800" b="1" smtClean="0"/>
              <a:t>Somatostatin</a:t>
            </a:r>
            <a:r>
              <a:rPr lang="hr-HR" sz="2800" b="1" smtClean="0"/>
              <a:t> </a:t>
            </a:r>
            <a:r>
              <a:rPr lang="hr-HR" sz="2800" smtClean="0"/>
              <a:t>- </a:t>
            </a:r>
            <a:r>
              <a:rPr lang="en-US" sz="2800" smtClean="0"/>
              <a:t>Delta cells (D cells)</a:t>
            </a:r>
            <a:r>
              <a:rPr lang="hr-HR" sz="2800" smtClean="0"/>
              <a:t> - </a:t>
            </a:r>
            <a:r>
              <a:rPr lang="en-US" sz="2800" smtClean="0"/>
              <a:t>regulate the secretion of glucagons and insulin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52400" y="338138"/>
            <a:ext cx="8763000" cy="941387"/>
          </a:xfrm>
        </p:spPr>
        <p:txBody>
          <a:bodyPr>
            <a:spAutoFit/>
          </a:bodyPr>
          <a:lstStyle/>
          <a:p>
            <a:pPr algn="ctr"/>
            <a:r>
              <a:rPr lang="en-US" sz="3200" smtClean="0">
                <a:ea typeface="ＭＳ Ｐゴシック" pitchFamily="34" charset="-128"/>
              </a:rPr>
              <a:t>Pancreatic Hormones, Insulin and Glucagon, Regulate Metabolism</a:t>
            </a:r>
            <a:endParaRPr lang="en-US" sz="3200" smtClean="0">
              <a:latin typeface="Georgia" pitchFamily="18" charset="0"/>
              <a:ea typeface="ＭＳ Ｐゴシック" pitchFamily="34" charset="-128"/>
            </a:endParaRPr>
          </a:p>
        </p:txBody>
      </p:sp>
      <p:pic>
        <p:nvPicPr>
          <p:cNvPr id="40962" name="Picture 4" descr="22-07_1.jpg                                                    00003A88Sarah                          B9D5FA8B:"/>
          <p:cNvPicPr>
            <a:picLocks noChangeAspect="1" noChangeArrowheads="1"/>
          </p:cNvPicPr>
          <p:nvPr/>
        </p:nvPicPr>
        <p:blipFill>
          <a:blip r:embed="rId2"/>
          <a:srcRect t="946" r="3346" b="3340"/>
          <a:stretch>
            <a:fillRect/>
          </a:stretch>
        </p:blipFill>
        <p:spPr bwMode="auto">
          <a:xfrm>
            <a:off x="914400" y="1295400"/>
            <a:ext cx="7226300" cy="51546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Rectangle 2048"/>
          <p:cNvPicPr>
            <a:picLocks noGrp="1" noChangeAspect="1" noChangeArrowheads="1"/>
          </p:cNvPicPr>
          <p:nvPr>
            <p:ph idx="4294967295"/>
          </p:nvPr>
        </p:nvPicPr>
        <p:blipFill>
          <a:blip r:embed="rId2"/>
          <a:srcRect b="760"/>
          <a:stretch>
            <a:fillRect/>
          </a:stretch>
        </p:blipFill>
        <p:spPr>
          <a:xfrm>
            <a:off x="0" y="0"/>
            <a:ext cx="9144000" cy="6858000"/>
          </a:xfrm>
        </p:spPr>
      </p:pic>
      <p:sp>
        <p:nvSpPr>
          <p:cNvPr id="6147" name="Shape 4"/>
          <p:cNvSpPr>
            <a:spLocks noGrp="1"/>
          </p:cNvSpPr>
          <p:nvPr>
            <p:ph type="title" idx="4294967295"/>
          </p:nvPr>
        </p:nvSpPr>
        <p:spPr>
          <a:xfrm>
            <a:off x="1143000" y="457200"/>
            <a:ext cx="7800975" cy="609600"/>
          </a:xfrm>
        </p:spPr>
        <p:txBody>
          <a:bodyPr>
            <a:normAutofit fontScale="90000"/>
          </a:bodyPr>
          <a:lstStyle/>
          <a:p>
            <a:pPr algn="ctr" fontAlgn="auto">
              <a:spcAft>
                <a:spcPts val="0"/>
              </a:spcAft>
              <a:defRPr/>
            </a:pPr>
            <a:r>
              <a:rPr lang="en-US" smtClean="0">
                <a:solidFill>
                  <a:srgbClr val="000000"/>
                </a:solidFill>
                <a:ea typeface="ＭＳ Ｐゴシック" pitchFamily="-110" charset="-128"/>
              </a:rPr>
              <a:t>Pancreas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pPr>
              <a:buFont typeface="Wingdings 2" pitchFamily="18" charset="2"/>
              <a:buNone/>
            </a:pPr>
            <a:r>
              <a:rPr lang="en-US" sz="5400" smtClean="0"/>
              <a:t>    </a:t>
            </a:r>
          </a:p>
          <a:p>
            <a:pPr>
              <a:buFont typeface="Wingdings 2" pitchFamily="18" charset="2"/>
              <a:buNone/>
            </a:pPr>
            <a:r>
              <a:rPr lang="en-US" sz="5400" smtClean="0"/>
              <a:t>    </a:t>
            </a:r>
            <a:r>
              <a:rPr lang="en-US" sz="5400" smtClean="0">
                <a:solidFill>
                  <a:srgbClr val="92D050"/>
                </a:solidFill>
              </a:rPr>
              <a:t>APPLIED ANATOMY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solidFill>
                  <a:srgbClr val="92D050"/>
                </a:solidFill>
              </a:rPr>
              <a:t>          </a:t>
            </a:r>
            <a:r>
              <a:rPr lang="en-US" u="sng" smtClean="0">
                <a:solidFill>
                  <a:srgbClr val="92D050"/>
                </a:solidFill>
              </a:rPr>
              <a:t>CYSTS IN PANCREAS</a:t>
            </a:r>
          </a:p>
        </p:txBody>
      </p:sp>
      <p:sp>
        <p:nvSpPr>
          <p:cNvPr id="44034" name="Content Placeholder 2"/>
          <p:cNvSpPr>
            <a:spLocks noGrp="1"/>
          </p:cNvSpPr>
          <p:nvPr>
            <p:ph idx="1"/>
          </p:nvPr>
        </p:nvSpPr>
        <p:spPr/>
        <p:txBody>
          <a:bodyPr/>
          <a:lstStyle/>
          <a:p>
            <a:r>
              <a:rPr lang="en-US" smtClean="0"/>
              <a:t>It may develop in the pancreas,which may press upon the duodenum &amp; bile duct.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solidFill>
                  <a:srgbClr val="92D050"/>
                </a:solidFill>
              </a:rPr>
              <a:t>        </a:t>
            </a:r>
            <a:r>
              <a:rPr lang="en-US" u="sng" smtClean="0">
                <a:solidFill>
                  <a:srgbClr val="92D050"/>
                </a:solidFill>
              </a:rPr>
              <a:t>TRAUMA IN PANCREAS</a:t>
            </a:r>
          </a:p>
        </p:txBody>
      </p:sp>
      <p:sp>
        <p:nvSpPr>
          <p:cNvPr id="45058" name="Content Placeholder 2"/>
          <p:cNvSpPr>
            <a:spLocks noGrp="1"/>
          </p:cNvSpPr>
          <p:nvPr>
            <p:ph idx="1"/>
          </p:nvPr>
        </p:nvSpPr>
        <p:spPr/>
        <p:txBody>
          <a:bodyPr/>
          <a:lstStyle/>
          <a:p>
            <a:r>
              <a:rPr lang="en-US" smtClean="0"/>
              <a:t>Trauma in pancreas may be by the sudden blow to the abdomen,etc.can be compressed &amp; tear the pancreas against the vertebral column.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7467600" cy="5516562"/>
          </a:xfrm>
        </p:spPr>
        <p:txBody>
          <a:bodyPr/>
          <a:lstStyle/>
          <a:p>
            <a:r>
              <a:rPr lang="en-US" smtClean="0"/>
              <a:t>        </a:t>
            </a:r>
            <a:r>
              <a:rPr lang="en-US" sz="5400" smtClean="0">
                <a:solidFill>
                  <a:srgbClr val="92D050"/>
                </a:solidFill>
              </a:rPr>
              <a:t>SURFACE ANATOMY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RUPTURE OF THE PANCREAS</a:t>
            </a:r>
            <a:endParaRPr lang="en-US" u="sng" dirty="0">
              <a:solidFill>
                <a:srgbClr val="92D050"/>
              </a:solidFill>
            </a:endParaRPr>
          </a:p>
        </p:txBody>
      </p:sp>
      <p:sp>
        <p:nvSpPr>
          <p:cNvPr id="3" name="Content Placeholder 2"/>
          <p:cNvSpPr>
            <a:spLocks noGrp="1"/>
          </p:cNvSpPr>
          <p:nvPr>
            <p:ph idx="1"/>
          </p:nvPr>
        </p:nvSpPr>
        <p:spPr/>
        <p:txBody>
          <a:bodyPr>
            <a:normAutofit fontScale="85000" lnSpcReduction="20000"/>
          </a:bodyPr>
          <a:lstStyle/>
          <a:p>
            <a:pPr marL="420624" indent="-384048" fontAlgn="auto">
              <a:spcAft>
                <a:spcPts val="0"/>
              </a:spcAft>
              <a:buFont typeface="Wingdings 2"/>
              <a:buChar char=""/>
              <a:defRPr/>
            </a:pPr>
            <a:r>
              <a:rPr lang="en-US" dirty="0" smtClean="0"/>
              <a:t>Pancreatic injury can result from </a:t>
            </a:r>
            <a:r>
              <a:rPr lang="en-US" dirty="0" err="1" smtClean="0"/>
              <a:t>sudden,severe,forceful</a:t>
            </a:r>
            <a:r>
              <a:rPr lang="en-US" dirty="0" smtClean="0"/>
              <a:t> compression of the </a:t>
            </a:r>
            <a:r>
              <a:rPr lang="en-US" dirty="0" err="1" smtClean="0"/>
              <a:t>abd</a:t>
            </a:r>
            <a:r>
              <a:rPr lang="en-US" dirty="0" smtClean="0"/>
              <a:t>.</a:t>
            </a:r>
          </a:p>
          <a:p>
            <a:pPr marL="420624" indent="-384048" fontAlgn="auto">
              <a:spcAft>
                <a:spcPts val="0"/>
              </a:spcAft>
              <a:buFont typeface="Wingdings 2"/>
              <a:buChar char=""/>
              <a:defRPr/>
            </a:pPr>
            <a:r>
              <a:rPr lang="en-US" dirty="0" smtClean="0"/>
              <a:t>Such as the force of a seat belt in an automobile accident.</a:t>
            </a:r>
          </a:p>
          <a:p>
            <a:pPr marL="420624" indent="-384048" fontAlgn="auto">
              <a:spcAft>
                <a:spcPts val="0"/>
              </a:spcAft>
              <a:buFont typeface="Wingdings 2"/>
              <a:buChar char=""/>
              <a:defRPr/>
            </a:pPr>
            <a:r>
              <a:rPr lang="en-US" dirty="0" smtClean="0"/>
              <a:t>Because the pancreas lies </a:t>
            </a:r>
            <a:r>
              <a:rPr lang="en-US" dirty="0" err="1" smtClean="0"/>
              <a:t>transeversaly,the</a:t>
            </a:r>
            <a:r>
              <a:rPr lang="en-US" dirty="0" smtClean="0"/>
              <a:t> vertebral column acts like an anvil &amp; traumatic force may rupture the pancreas.</a:t>
            </a:r>
          </a:p>
          <a:p>
            <a:pPr marL="420624" indent="-384048" fontAlgn="auto">
              <a:spcAft>
                <a:spcPts val="0"/>
              </a:spcAft>
              <a:buFont typeface="Wingdings 2"/>
              <a:buChar char=""/>
              <a:defRPr/>
            </a:pPr>
            <a:r>
              <a:rPr lang="en-US" dirty="0" smtClean="0"/>
              <a:t>It frequently tears the pancreatic duct which causing digestion of the pancreatic </a:t>
            </a:r>
            <a:r>
              <a:rPr lang="en-US" dirty="0" err="1" smtClean="0"/>
              <a:t>parechyma</a:t>
            </a:r>
            <a:r>
              <a:rPr lang="en-US" dirty="0" smtClean="0"/>
              <a:t> &amp; adjacent tissues due to release of pancreatic juice contain highly potent enzymes.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u="sng" dirty="0" smtClean="0">
                <a:solidFill>
                  <a:srgbClr val="92D050"/>
                </a:solidFill>
              </a:rPr>
              <a:t>DAMAGE OF THE PANCREATIC TAIL</a:t>
            </a:r>
            <a:endParaRPr lang="en-US" u="sng" dirty="0">
              <a:solidFill>
                <a:srgbClr val="92D050"/>
              </a:solidFill>
            </a:endParaRPr>
          </a:p>
        </p:txBody>
      </p:sp>
      <p:sp>
        <p:nvSpPr>
          <p:cNvPr id="47106" name="Content Placeholder 2"/>
          <p:cNvSpPr>
            <a:spLocks noGrp="1"/>
          </p:cNvSpPr>
          <p:nvPr>
            <p:ph idx="1"/>
          </p:nvPr>
        </p:nvSpPr>
        <p:spPr/>
        <p:txBody>
          <a:bodyPr/>
          <a:lstStyle/>
          <a:p>
            <a:r>
              <a:rPr lang="en-US" smtClean="0"/>
              <a:t>During splenectomy may cause serious result because tail of pancreas is rich in islets of langerhans cells.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          </a:t>
            </a:r>
            <a:r>
              <a:rPr lang="en-US" u="sng" smtClean="0">
                <a:solidFill>
                  <a:srgbClr val="92D050"/>
                </a:solidFill>
              </a:rPr>
              <a:t>ACUTE PANCREATITIS</a:t>
            </a:r>
          </a:p>
        </p:txBody>
      </p:sp>
      <p:sp>
        <p:nvSpPr>
          <p:cNvPr id="48130" name="Content Placeholder 2"/>
          <p:cNvSpPr>
            <a:spLocks noGrp="1"/>
          </p:cNvSpPr>
          <p:nvPr>
            <p:ph idx="1"/>
          </p:nvPr>
        </p:nvSpPr>
        <p:spPr/>
        <p:txBody>
          <a:bodyPr/>
          <a:lstStyle/>
          <a:p>
            <a:r>
              <a:rPr lang="en-US" smtClean="0"/>
              <a:t>It is Graves disease.It may be a complication of mumps.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PANCREATITIS</a:t>
            </a:r>
            <a:endParaRPr lang="en-US" u="sng" dirty="0">
              <a:solidFill>
                <a:srgbClr val="92D050"/>
              </a:solidFill>
            </a:endParaRPr>
          </a:p>
        </p:txBody>
      </p:sp>
      <p:sp>
        <p:nvSpPr>
          <p:cNvPr id="49154" name="Content Placeholder 2"/>
          <p:cNvSpPr>
            <a:spLocks noGrp="1"/>
          </p:cNvSpPr>
          <p:nvPr>
            <p:ph idx="1"/>
          </p:nvPr>
        </p:nvSpPr>
        <p:spPr>
          <a:xfrm>
            <a:off x="0" y="685800"/>
            <a:ext cx="8686800" cy="6172200"/>
          </a:xfrm>
        </p:spPr>
        <p:txBody>
          <a:bodyPr/>
          <a:lstStyle/>
          <a:p>
            <a:r>
              <a:rPr lang="en-US" smtClean="0"/>
              <a:t>If pancreatic duct is blocked the pancreas may be inflamed this condition called……….</a:t>
            </a:r>
          </a:p>
          <a:p>
            <a:r>
              <a:rPr lang="en-US" smtClean="0"/>
              <a:t>CAUSES-</a:t>
            </a:r>
          </a:p>
          <a:p>
            <a:pPr>
              <a:buFont typeface="Wingdings 2" pitchFamily="18" charset="2"/>
              <a:buNone/>
            </a:pPr>
            <a:r>
              <a:rPr lang="en-US" smtClean="0"/>
              <a:t>        1.Reflex of the bile from the ampulla of vater</a:t>
            </a:r>
          </a:p>
          <a:p>
            <a:pPr>
              <a:buFont typeface="Wingdings 2" pitchFamily="18" charset="2"/>
              <a:buNone/>
            </a:pPr>
            <a:r>
              <a:rPr lang="en-US" smtClean="0"/>
              <a:t>        2.Swelling of the head of the pancreas due to inflammation.</a:t>
            </a:r>
          </a:p>
          <a:p>
            <a:pPr>
              <a:buFont typeface="Wingdings 2" pitchFamily="18" charset="2"/>
              <a:buNone/>
            </a:pPr>
            <a:r>
              <a:rPr lang="en-US" smtClean="0"/>
              <a:t>        3.Spasm of the hepatopancreatic spincter present around the ampulla of vater.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ACCESSORY PANCREATIC TISSUE</a:t>
            </a:r>
            <a:endParaRPr lang="en-US" u="sng" dirty="0">
              <a:solidFill>
                <a:srgbClr val="92D050"/>
              </a:solidFill>
            </a:endParaRPr>
          </a:p>
        </p:txBody>
      </p:sp>
      <p:sp>
        <p:nvSpPr>
          <p:cNvPr id="50178" name="Content Placeholder 2"/>
          <p:cNvSpPr>
            <a:spLocks noGrp="1"/>
          </p:cNvSpPr>
          <p:nvPr>
            <p:ph idx="1"/>
          </p:nvPr>
        </p:nvSpPr>
        <p:spPr/>
        <p:txBody>
          <a:bodyPr/>
          <a:lstStyle/>
          <a:p>
            <a:r>
              <a:rPr lang="en-US" smtClean="0"/>
              <a:t>1.It is not unusual for pancreatic tissue to develop in the stomach,duodenum,&amp; ileum or Meckels diverticulum.The most commen site is stomach &amp; duodenum.</a:t>
            </a:r>
          </a:p>
          <a:p>
            <a:r>
              <a:rPr lang="en-US" smtClean="0"/>
              <a:t>2.The accessary pancreatic tissue may contain islets of Langerhans cells that produce insulin &amp; glucagon.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457200"/>
          </a:xfrm>
        </p:spPr>
        <p:txBody>
          <a:bodyPr>
            <a:normAutofit fontScale="90000"/>
          </a:bodyPr>
          <a:lstStyle/>
          <a:p>
            <a:pPr fontAlgn="auto">
              <a:spcAft>
                <a:spcPts val="0"/>
              </a:spcAft>
              <a:defRPr/>
            </a:pPr>
            <a:r>
              <a:rPr lang="en-US" u="sng" dirty="0" smtClean="0">
                <a:solidFill>
                  <a:srgbClr val="92D050"/>
                </a:solidFill>
              </a:rPr>
              <a:t>BLOCKAGE OF THE AMPULLA OF VATER</a:t>
            </a:r>
            <a:endParaRPr lang="en-US" u="sng" dirty="0">
              <a:solidFill>
                <a:srgbClr val="92D050"/>
              </a:solidFill>
            </a:endParaRPr>
          </a:p>
        </p:txBody>
      </p:sp>
      <p:sp>
        <p:nvSpPr>
          <p:cNvPr id="51202" name="Content Placeholder 2"/>
          <p:cNvSpPr>
            <a:spLocks noGrp="1"/>
          </p:cNvSpPr>
          <p:nvPr>
            <p:ph idx="1"/>
          </p:nvPr>
        </p:nvSpPr>
        <p:spPr>
          <a:xfrm>
            <a:off x="0" y="609600"/>
            <a:ext cx="9144000" cy="6248400"/>
          </a:xfrm>
        </p:spPr>
        <p:txBody>
          <a:bodyPr/>
          <a:lstStyle/>
          <a:p>
            <a:r>
              <a:rPr lang="en-US" sz="2400" smtClean="0"/>
              <a:t>Because the main pancreatic duct joins the bile duct to from the hepatopancreatic ampulla &amp; pierces the duodenal wall,a gallstone passing along the extrahepatic bile passage may lodge in the constricted distal end of the ampulla,where it opens at the summit of the major duodenal papilla.</a:t>
            </a:r>
          </a:p>
          <a:p>
            <a:r>
              <a:rPr lang="en-US" sz="2400" smtClean="0"/>
              <a:t>In this case,both the biliary &amp; pancreatic duct systems are blocked &amp; neither bile nor pancreatic juice can enter the duodenum.</a:t>
            </a:r>
          </a:p>
          <a:p>
            <a:r>
              <a:rPr lang="en-US" sz="2400" smtClean="0"/>
              <a:t>However,bile may block up &amp; enter the pancreatic duct.Asimilar refllux of the bile sometimes results from spasms of the hepatopancreatic sphincter.</a:t>
            </a:r>
          </a:p>
          <a:p>
            <a:r>
              <a:rPr lang="en-US" sz="2400" smtClean="0"/>
              <a:t>Normally,the sphincter of the pancreatic duct prevents reflux of bile into pancreatic duct,however,if the hepatopancreatic ampulla is obstructed,the weak pancreatic duct sphincter may be unable to withstand the excessive pressure of the bile in the hepatopancreatic ampulla.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        </a:t>
            </a:r>
            <a:r>
              <a:rPr lang="en-US" u="sng" smtClean="0">
                <a:solidFill>
                  <a:srgbClr val="92D050"/>
                </a:solidFill>
              </a:rPr>
              <a:t>DIABETES MELLITUS</a:t>
            </a:r>
          </a:p>
        </p:txBody>
      </p:sp>
      <p:sp>
        <p:nvSpPr>
          <p:cNvPr id="52226" name="Content Placeholder 2"/>
          <p:cNvSpPr>
            <a:spLocks noGrp="1"/>
          </p:cNvSpPr>
          <p:nvPr>
            <p:ph idx="1"/>
          </p:nvPr>
        </p:nvSpPr>
        <p:spPr/>
        <p:txBody>
          <a:bodyPr/>
          <a:lstStyle/>
          <a:p>
            <a:r>
              <a:rPr lang="en-US" smtClean="0"/>
              <a:t>Deficiency of insulin causes the disease……..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                </a:t>
            </a:r>
            <a:r>
              <a:rPr lang="en-US" u="sng" smtClean="0">
                <a:solidFill>
                  <a:srgbClr val="92D050"/>
                </a:solidFill>
              </a:rPr>
              <a:t>CARCINOMA</a:t>
            </a:r>
          </a:p>
        </p:txBody>
      </p:sp>
      <p:sp>
        <p:nvSpPr>
          <p:cNvPr id="53250" name="Content Placeholder 2"/>
          <p:cNvSpPr>
            <a:spLocks noGrp="1"/>
          </p:cNvSpPr>
          <p:nvPr>
            <p:ph idx="1"/>
          </p:nvPr>
        </p:nvSpPr>
        <p:spPr/>
        <p:txBody>
          <a:bodyPr/>
          <a:lstStyle/>
          <a:p>
            <a:r>
              <a:rPr lang="en-US" smtClean="0"/>
              <a:t>It is commen head in pancreas.Pressure over the bile duct leads to persistent obstructive jaundice.It may press upon the portal vein,causing ascites or may involve the stomach,causing pyloric obstruction.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solidFill>
                  <a:srgbClr val="92D050"/>
                </a:solidFill>
              </a:rPr>
              <a:t>         </a:t>
            </a:r>
            <a:r>
              <a:rPr lang="en-US" u="sng" smtClean="0">
                <a:solidFill>
                  <a:srgbClr val="92D050"/>
                </a:solidFill>
              </a:rPr>
              <a:t>PANCREATECTOMIES</a:t>
            </a:r>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smtClean="0"/>
              <a:t>1.In some cases of chronic pancreatitis most of the pancreas is removed.</a:t>
            </a:r>
          </a:p>
          <a:p>
            <a:pPr marL="420624" indent="-384048" fontAlgn="auto">
              <a:spcAft>
                <a:spcPts val="0"/>
              </a:spcAft>
              <a:buFont typeface="Wingdings 2"/>
              <a:buChar char=""/>
              <a:defRPr/>
            </a:pPr>
            <a:r>
              <a:rPr lang="en-US" dirty="0" smtClean="0"/>
              <a:t>2.But arrangement of the blood supply between the head of the </a:t>
            </a:r>
            <a:r>
              <a:rPr lang="en-US" dirty="0" err="1" smtClean="0"/>
              <a:t>pancreas,bile</a:t>
            </a:r>
            <a:r>
              <a:rPr lang="en-US" dirty="0" smtClean="0"/>
              <a:t> duct &amp; duodenum in such a pattern that is impossible to remove whole of the head of the pancreas.</a:t>
            </a:r>
          </a:p>
          <a:p>
            <a:pPr marL="420624" indent="-384048" fontAlgn="auto">
              <a:spcAft>
                <a:spcPts val="0"/>
              </a:spcAft>
              <a:buFont typeface="Wingdings 2"/>
              <a:buChar char=""/>
              <a:defRPr/>
            </a:pPr>
            <a:r>
              <a:rPr lang="en-US" dirty="0" smtClean="0"/>
              <a:t>3.Therefore,a rim of the head of the pancreas is retained along the medial border of the  the 2</a:t>
            </a:r>
            <a:r>
              <a:rPr lang="en-US" baseline="30000" dirty="0" smtClean="0"/>
              <a:t>nd</a:t>
            </a:r>
            <a:r>
              <a:rPr lang="en-US" dirty="0" smtClean="0"/>
              <a:t> part of the duodenum to maintain the duodenal blood supply.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pPr>
              <a:buFont typeface="Wingdings 2" pitchFamily="18" charset="2"/>
              <a:buNone/>
            </a:pPr>
            <a:r>
              <a:rPr lang="en-US" sz="6000" smtClean="0"/>
              <a:t>       </a:t>
            </a:r>
          </a:p>
          <a:p>
            <a:pPr>
              <a:buFont typeface="Wingdings 2" pitchFamily="18" charset="2"/>
              <a:buNone/>
            </a:pPr>
            <a:r>
              <a:rPr lang="en-US" sz="6000" smtClean="0"/>
              <a:t>         </a:t>
            </a:r>
            <a:r>
              <a:rPr lang="en-US" sz="6000" smtClean="0">
                <a:solidFill>
                  <a:srgbClr val="FFFF00"/>
                </a:solidFill>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solidFill>
                  <a:srgbClr val="92D050"/>
                </a:solidFill>
              </a:rPr>
              <a:t>                     </a:t>
            </a:r>
            <a:r>
              <a:rPr lang="en-US" u="sng" smtClean="0">
                <a:solidFill>
                  <a:srgbClr val="92D050"/>
                </a:solidFill>
              </a:rPr>
              <a:t>PARTS</a:t>
            </a:r>
          </a:p>
        </p:txBody>
      </p:sp>
      <p:sp>
        <p:nvSpPr>
          <p:cNvPr id="17410" name="Content Placeholder 2"/>
          <p:cNvSpPr>
            <a:spLocks noGrp="1"/>
          </p:cNvSpPr>
          <p:nvPr>
            <p:ph idx="1"/>
          </p:nvPr>
        </p:nvSpPr>
        <p:spPr/>
        <p:txBody>
          <a:bodyPr/>
          <a:lstStyle/>
          <a:p>
            <a:pPr>
              <a:buFont typeface="Wingdings 2" pitchFamily="18" charset="2"/>
              <a:buNone/>
            </a:pPr>
            <a:r>
              <a:rPr lang="en-US" smtClean="0"/>
              <a:t>1.Head</a:t>
            </a:r>
          </a:p>
          <a:p>
            <a:pPr>
              <a:buFont typeface="Wingdings 2" pitchFamily="18" charset="2"/>
              <a:buNone/>
            </a:pPr>
            <a:r>
              <a:rPr lang="en-US" smtClean="0"/>
              <a:t> 2.Neck</a:t>
            </a:r>
          </a:p>
          <a:p>
            <a:pPr>
              <a:buFont typeface="Wingdings 2" pitchFamily="18" charset="2"/>
              <a:buNone/>
            </a:pPr>
            <a:r>
              <a:rPr lang="en-US" smtClean="0"/>
              <a:t> 3.Body</a:t>
            </a:r>
          </a:p>
          <a:p>
            <a:pPr>
              <a:buFont typeface="Wingdings 2" pitchFamily="18" charset="2"/>
              <a:buNone/>
            </a:pPr>
            <a:r>
              <a:rPr lang="en-US" smtClean="0"/>
              <a:t> 4.Tail</a:t>
            </a:r>
          </a:p>
        </p:txBody>
      </p:sp>
      <p:pic>
        <p:nvPicPr>
          <p:cNvPr id="17411" name="Picture 9" descr="Pancreas_anatomy"/>
          <p:cNvPicPr>
            <a:picLocks noChangeAspect="1" noChangeArrowheads="1"/>
          </p:cNvPicPr>
          <p:nvPr/>
        </p:nvPicPr>
        <p:blipFill>
          <a:blip r:embed="rId2"/>
          <a:srcRect/>
          <a:stretch>
            <a:fillRect/>
          </a:stretch>
        </p:blipFill>
        <p:spPr bwMode="auto">
          <a:xfrm>
            <a:off x="3352800" y="1219200"/>
            <a:ext cx="5791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09600"/>
          </a:xfrm>
        </p:spPr>
        <p:txBody>
          <a:bodyPr>
            <a:normAutofit fontScale="90000"/>
          </a:bodyPr>
          <a:lstStyle/>
          <a:p>
            <a:pPr fontAlgn="auto">
              <a:spcAft>
                <a:spcPts val="0"/>
              </a:spcAft>
              <a:defRPr/>
            </a:pPr>
            <a:r>
              <a:rPr lang="en-US" dirty="0" smtClean="0">
                <a:solidFill>
                  <a:srgbClr val="92D050"/>
                </a:solidFill>
              </a:rPr>
              <a:t>                    </a:t>
            </a:r>
            <a:r>
              <a:rPr lang="en-US" u="sng" dirty="0" smtClean="0">
                <a:solidFill>
                  <a:srgbClr val="92D050"/>
                </a:solidFill>
              </a:rPr>
              <a:t>HEAD</a:t>
            </a:r>
            <a:endParaRPr lang="en-US" u="sng" dirty="0">
              <a:solidFill>
                <a:srgbClr val="92D050"/>
              </a:solidFill>
            </a:endParaRPr>
          </a:p>
        </p:txBody>
      </p:sp>
      <p:sp>
        <p:nvSpPr>
          <p:cNvPr id="3" name="Content Placeholder 2"/>
          <p:cNvSpPr>
            <a:spLocks noGrp="1"/>
          </p:cNvSpPr>
          <p:nvPr>
            <p:ph idx="1"/>
          </p:nvPr>
        </p:nvSpPr>
        <p:spPr>
          <a:xfrm>
            <a:off x="0" y="609600"/>
            <a:ext cx="4419600" cy="6248400"/>
          </a:xfrm>
        </p:spPr>
        <p:txBody>
          <a:bodyPr>
            <a:normAutofit fontScale="47500" lnSpcReduction="20000"/>
          </a:bodyPr>
          <a:lstStyle/>
          <a:p>
            <a:pPr marL="420624" indent="-384048" fontAlgn="auto">
              <a:spcAft>
                <a:spcPts val="0"/>
              </a:spcAft>
              <a:buFont typeface="Wingdings 2"/>
              <a:buNone/>
              <a:defRPr/>
            </a:pPr>
            <a:r>
              <a:rPr lang="en-US" sz="3300" dirty="0" smtClean="0"/>
              <a:t>          It is the rt. Enlarged portion of the pancreas lodged in the duodenal curve.</a:t>
            </a:r>
          </a:p>
          <a:p>
            <a:pPr marL="420624" indent="-384048" fontAlgn="auto">
              <a:spcAft>
                <a:spcPts val="0"/>
              </a:spcAft>
              <a:buFont typeface="Wingdings 2"/>
              <a:buChar char=""/>
              <a:defRPr/>
            </a:pPr>
            <a:endParaRPr lang="en-US" sz="3300" dirty="0" smtClean="0">
              <a:solidFill>
                <a:srgbClr val="00B0F0"/>
              </a:solidFill>
            </a:endParaRPr>
          </a:p>
          <a:p>
            <a:pPr marL="420624" indent="-384048" fontAlgn="auto">
              <a:spcAft>
                <a:spcPts val="0"/>
              </a:spcAft>
              <a:buFont typeface="Wingdings 2"/>
              <a:buChar char=""/>
              <a:defRPr/>
            </a:pPr>
            <a:r>
              <a:rPr lang="en-US" sz="3300" dirty="0" smtClean="0">
                <a:solidFill>
                  <a:srgbClr val="00B0F0"/>
                </a:solidFill>
              </a:rPr>
              <a:t>Situation-</a:t>
            </a:r>
          </a:p>
          <a:p>
            <a:pPr marL="420624" indent="-384048" fontAlgn="auto">
              <a:spcAft>
                <a:spcPts val="0"/>
              </a:spcAft>
              <a:buFont typeface="Wingdings 2"/>
              <a:buNone/>
              <a:defRPr/>
            </a:pPr>
            <a:r>
              <a:rPr lang="en-US" sz="3300" dirty="0" smtClean="0"/>
              <a:t>     in the curvature of 1</a:t>
            </a:r>
            <a:r>
              <a:rPr lang="en-US" sz="3300" baseline="30000" dirty="0" smtClean="0"/>
              <a:t>st</a:t>
            </a:r>
            <a:r>
              <a:rPr lang="en-US" sz="3300" dirty="0" smtClean="0"/>
              <a:t>,2</a:t>
            </a:r>
            <a:r>
              <a:rPr lang="en-US" sz="3300" baseline="30000" dirty="0" smtClean="0"/>
              <a:t>nd</a:t>
            </a:r>
            <a:r>
              <a:rPr lang="en-US" sz="3300" dirty="0" smtClean="0"/>
              <a:t> &amp; 3</a:t>
            </a:r>
            <a:r>
              <a:rPr lang="en-US" sz="3300" baseline="30000" dirty="0" smtClean="0"/>
              <a:t>rd</a:t>
            </a:r>
            <a:r>
              <a:rPr lang="en-US" sz="3300" dirty="0" smtClean="0"/>
              <a:t> part of duodenum.</a:t>
            </a:r>
          </a:p>
          <a:p>
            <a:pPr marL="420624" indent="-384048" fontAlgn="auto">
              <a:spcAft>
                <a:spcPts val="0"/>
              </a:spcAft>
              <a:buFont typeface="Wingdings 2"/>
              <a:buChar char=""/>
              <a:defRPr/>
            </a:pPr>
            <a:endParaRPr lang="en-US" sz="3300" dirty="0" smtClean="0">
              <a:solidFill>
                <a:srgbClr val="00B0F0"/>
              </a:solidFill>
            </a:endParaRPr>
          </a:p>
          <a:p>
            <a:pPr marL="420624" indent="-384048" fontAlgn="auto">
              <a:spcAft>
                <a:spcPts val="0"/>
              </a:spcAft>
              <a:buFont typeface="Wingdings 2"/>
              <a:buChar char=""/>
              <a:defRPr/>
            </a:pPr>
            <a:r>
              <a:rPr lang="en-US" sz="3300" dirty="0" smtClean="0">
                <a:solidFill>
                  <a:srgbClr val="00B0F0"/>
                </a:solidFill>
              </a:rPr>
              <a:t>Vertebral level-</a:t>
            </a:r>
          </a:p>
          <a:p>
            <a:pPr marL="420624" indent="-384048" fontAlgn="auto">
              <a:spcAft>
                <a:spcPts val="0"/>
              </a:spcAft>
              <a:buFont typeface="Wingdings 2"/>
              <a:buNone/>
              <a:defRPr/>
            </a:pPr>
            <a:r>
              <a:rPr lang="en-US" sz="3300" dirty="0" smtClean="0"/>
              <a:t>     At the </a:t>
            </a:r>
            <a:r>
              <a:rPr lang="en-US" sz="3300" dirty="0" err="1" smtClean="0"/>
              <a:t>leval</a:t>
            </a:r>
            <a:r>
              <a:rPr lang="en-US" sz="3300" dirty="0" smtClean="0"/>
              <a:t>  of L1 to L2 </a:t>
            </a:r>
            <a:r>
              <a:rPr lang="en-US" sz="3300" dirty="0" err="1" smtClean="0"/>
              <a:t>veretebra</a:t>
            </a:r>
            <a:r>
              <a:rPr lang="en-US" sz="3300" dirty="0" smtClean="0"/>
              <a:t>.</a:t>
            </a:r>
          </a:p>
          <a:p>
            <a:pPr marL="420624" indent="-384048" fontAlgn="auto">
              <a:spcAft>
                <a:spcPts val="0"/>
              </a:spcAft>
              <a:buFont typeface="Wingdings 2"/>
              <a:buChar char=""/>
              <a:defRPr/>
            </a:pPr>
            <a:endParaRPr lang="en-US" sz="3300" dirty="0" smtClean="0">
              <a:solidFill>
                <a:srgbClr val="00B0F0"/>
              </a:solidFill>
            </a:endParaRPr>
          </a:p>
          <a:p>
            <a:pPr marL="420624" indent="-384048" fontAlgn="auto">
              <a:spcAft>
                <a:spcPts val="0"/>
              </a:spcAft>
              <a:buFont typeface="Wingdings 2"/>
              <a:buChar char=""/>
              <a:defRPr/>
            </a:pPr>
            <a:r>
              <a:rPr lang="en-US" sz="3300" dirty="0" smtClean="0">
                <a:solidFill>
                  <a:srgbClr val="00B0F0"/>
                </a:solidFill>
              </a:rPr>
              <a:t> FEATURES-</a:t>
            </a:r>
          </a:p>
          <a:p>
            <a:pPr marL="420624" indent="-384048" fontAlgn="auto">
              <a:spcAft>
                <a:spcPts val="0"/>
              </a:spcAft>
              <a:buFont typeface="Wingdings 2"/>
              <a:buNone/>
              <a:defRPr/>
            </a:pPr>
            <a:r>
              <a:rPr lang="en-US" sz="3300" dirty="0" smtClean="0"/>
              <a:t>            </a:t>
            </a:r>
            <a:r>
              <a:rPr lang="en-US" sz="3300" dirty="0" smtClean="0">
                <a:solidFill>
                  <a:srgbClr val="00B0F0"/>
                </a:solidFill>
              </a:rPr>
              <a:t>3 Borders-</a:t>
            </a:r>
          </a:p>
          <a:p>
            <a:pPr marL="420624" indent="-384048" fontAlgn="auto">
              <a:spcAft>
                <a:spcPts val="0"/>
              </a:spcAft>
              <a:buFont typeface="Wingdings 2"/>
              <a:buNone/>
              <a:defRPr/>
            </a:pPr>
            <a:r>
              <a:rPr lang="en-US" sz="3300" dirty="0" smtClean="0"/>
              <a:t>                  </a:t>
            </a:r>
            <a:r>
              <a:rPr lang="en-US" sz="3300" dirty="0" smtClean="0">
                <a:solidFill>
                  <a:srgbClr val="CCFF66"/>
                </a:solidFill>
              </a:rPr>
              <a:t>1.Superior b./upper b.</a:t>
            </a:r>
          </a:p>
          <a:p>
            <a:pPr marL="420624" indent="-384048" fontAlgn="auto">
              <a:spcAft>
                <a:spcPts val="0"/>
              </a:spcAft>
              <a:buFont typeface="Wingdings 2"/>
              <a:buNone/>
              <a:defRPr/>
            </a:pPr>
            <a:r>
              <a:rPr lang="en-US" sz="3300" dirty="0" smtClean="0"/>
              <a:t>                          Relation-1</a:t>
            </a:r>
            <a:r>
              <a:rPr lang="en-US" sz="3300" baseline="30000" dirty="0" smtClean="0"/>
              <a:t>st</a:t>
            </a:r>
            <a:r>
              <a:rPr lang="en-US" sz="3300" dirty="0" smtClean="0"/>
              <a:t> part of duodenum</a:t>
            </a:r>
          </a:p>
          <a:p>
            <a:pPr marL="420624" indent="-384048" fontAlgn="auto">
              <a:spcAft>
                <a:spcPts val="0"/>
              </a:spcAft>
              <a:buFont typeface="Wingdings 2"/>
              <a:buNone/>
              <a:defRPr/>
            </a:pPr>
            <a:r>
              <a:rPr lang="en-US" sz="3300" dirty="0" smtClean="0"/>
              <a:t>                  </a:t>
            </a:r>
            <a:r>
              <a:rPr lang="en-US" sz="3300" dirty="0" smtClean="0">
                <a:solidFill>
                  <a:srgbClr val="CCFF66"/>
                </a:solidFill>
              </a:rPr>
              <a:t>2.Inferior b./lower b.</a:t>
            </a:r>
          </a:p>
          <a:p>
            <a:pPr marL="420624" indent="-384048" fontAlgn="auto">
              <a:spcAft>
                <a:spcPts val="0"/>
              </a:spcAft>
              <a:buFont typeface="Wingdings 2"/>
              <a:buNone/>
              <a:defRPr/>
            </a:pPr>
            <a:r>
              <a:rPr lang="en-US" sz="3300" dirty="0" smtClean="0"/>
              <a:t>                          Relation-</a:t>
            </a:r>
            <a:r>
              <a:rPr lang="en-US" sz="3300" dirty="0" err="1" smtClean="0"/>
              <a:t>Uncinate</a:t>
            </a:r>
            <a:r>
              <a:rPr lang="en-US" sz="3300" dirty="0" smtClean="0"/>
              <a:t> process</a:t>
            </a:r>
          </a:p>
          <a:p>
            <a:pPr marL="420624" indent="-384048" fontAlgn="auto">
              <a:spcAft>
                <a:spcPts val="0"/>
              </a:spcAft>
              <a:buFont typeface="Wingdings 2"/>
              <a:buNone/>
              <a:defRPr/>
            </a:pPr>
            <a:r>
              <a:rPr lang="en-US" sz="3300" dirty="0" smtClean="0"/>
              <a:t>                                         3</a:t>
            </a:r>
            <a:r>
              <a:rPr lang="en-US" sz="3300" baseline="30000" dirty="0" smtClean="0"/>
              <a:t>rd</a:t>
            </a:r>
            <a:r>
              <a:rPr lang="en-US" sz="3300" dirty="0" smtClean="0"/>
              <a:t> part of duodenum</a:t>
            </a:r>
          </a:p>
          <a:p>
            <a:pPr marL="420624" indent="-384048" fontAlgn="auto">
              <a:spcAft>
                <a:spcPts val="0"/>
              </a:spcAft>
              <a:buFont typeface="Wingdings 2"/>
              <a:buNone/>
              <a:defRPr/>
            </a:pPr>
            <a:r>
              <a:rPr lang="en-US" sz="3300" dirty="0" smtClean="0"/>
              <a:t>                  </a:t>
            </a:r>
            <a:r>
              <a:rPr lang="en-US" sz="3300" dirty="0" smtClean="0">
                <a:solidFill>
                  <a:srgbClr val="CCFF66"/>
                </a:solidFill>
              </a:rPr>
              <a:t>3.Right b.</a:t>
            </a:r>
          </a:p>
          <a:p>
            <a:pPr marL="420624" indent="-384048" fontAlgn="auto">
              <a:spcAft>
                <a:spcPts val="0"/>
              </a:spcAft>
              <a:buFont typeface="Wingdings 2"/>
              <a:buNone/>
              <a:defRPr/>
            </a:pPr>
            <a:r>
              <a:rPr lang="en-US" sz="3300" dirty="0" smtClean="0"/>
              <a:t>                           Relation-2</a:t>
            </a:r>
            <a:r>
              <a:rPr lang="en-US" sz="3300" baseline="30000" dirty="0" smtClean="0"/>
              <a:t>nd</a:t>
            </a:r>
            <a:r>
              <a:rPr lang="en-US" sz="3300" dirty="0" smtClean="0"/>
              <a:t> part of duodenum</a:t>
            </a:r>
          </a:p>
          <a:p>
            <a:pPr marL="420624" indent="-384048" fontAlgn="auto">
              <a:spcAft>
                <a:spcPts val="0"/>
              </a:spcAft>
              <a:buFont typeface="Wingdings 2"/>
              <a:buNone/>
              <a:defRPr/>
            </a:pPr>
            <a:r>
              <a:rPr lang="en-US" sz="3300" dirty="0" smtClean="0"/>
              <a:t>                                       </a:t>
            </a:r>
            <a:r>
              <a:rPr lang="en-US" sz="3300" dirty="0" err="1" smtClean="0"/>
              <a:t>Anastomosis</a:t>
            </a:r>
            <a:r>
              <a:rPr lang="en-US" sz="3300" dirty="0" smtClean="0"/>
              <a:t> </a:t>
            </a:r>
            <a:r>
              <a:rPr lang="en-US" sz="3300" dirty="0" err="1" smtClean="0"/>
              <a:t>betn</a:t>
            </a:r>
            <a:r>
              <a:rPr lang="en-US" sz="3300" dirty="0" smtClean="0"/>
              <a:t> sup.&amp; inf. </a:t>
            </a:r>
            <a:r>
              <a:rPr lang="en-US" sz="3300" dirty="0" err="1" smtClean="0"/>
              <a:t>Pancraticoduodenal</a:t>
            </a:r>
            <a:r>
              <a:rPr lang="en-US" sz="3300" dirty="0" smtClean="0"/>
              <a:t> vessels.</a:t>
            </a:r>
          </a:p>
          <a:p>
            <a:pPr marL="420624" indent="-384048" fontAlgn="auto">
              <a:spcAft>
                <a:spcPts val="0"/>
              </a:spcAft>
              <a:buFont typeface="Wingdings 2"/>
              <a:buNone/>
              <a:defRPr/>
            </a:pPr>
            <a:r>
              <a:rPr lang="en-US" sz="2400" dirty="0" smtClean="0"/>
              <a:t>                       </a:t>
            </a:r>
            <a:endParaRPr lang="en-US" sz="1600" dirty="0"/>
          </a:p>
        </p:txBody>
      </p:sp>
      <p:pic>
        <p:nvPicPr>
          <p:cNvPr id="18435" name="Picture 2" descr="C:\Users\Vijayalxmi\Desktop\photos of organs\IMG_20141202_140641666.jpg"/>
          <p:cNvPicPr>
            <a:picLocks noChangeAspect="1" noChangeArrowheads="1"/>
          </p:cNvPicPr>
          <p:nvPr/>
        </p:nvPicPr>
        <p:blipFill>
          <a:blip r:embed="rId2"/>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6858000"/>
          </a:xfrm>
        </p:spPr>
        <p:txBody>
          <a:bodyPr>
            <a:normAutofit fontScale="92500"/>
          </a:bodyPr>
          <a:lstStyle/>
          <a:p>
            <a:pPr marL="420624" indent="-384048" fontAlgn="auto">
              <a:spcAft>
                <a:spcPts val="0"/>
              </a:spcAft>
              <a:buFont typeface="Wingdings 2"/>
              <a:buChar char=""/>
              <a:defRPr/>
            </a:pPr>
            <a:r>
              <a:rPr lang="en-US" sz="2400" dirty="0" smtClean="0">
                <a:solidFill>
                  <a:srgbClr val="00B0F0"/>
                </a:solidFill>
              </a:rPr>
              <a:t>Surfaces-</a:t>
            </a:r>
          </a:p>
          <a:p>
            <a:pPr marL="420624" indent="-384048" fontAlgn="auto">
              <a:spcAft>
                <a:spcPts val="0"/>
              </a:spcAft>
              <a:buFont typeface="Wingdings 2"/>
              <a:buNone/>
              <a:defRPr/>
            </a:pPr>
            <a:r>
              <a:rPr lang="en-US" sz="2400" dirty="0" smtClean="0">
                <a:solidFill>
                  <a:srgbClr val="CCFF66"/>
                </a:solidFill>
              </a:rPr>
              <a:t> 1.Ant.s.-</a:t>
            </a:r>
          </a:p>
          <a:p>
            <a:pPr marL="420624" indent="-384048" fontAlgn="auto">
              <a:spcAft>
                <a:spcPts val="0"/>
              </a:spcAft>
              <a:buFont typeface="Wingdings 2"/>
              <a:buNone/>
              <a:defRPr/>
            </a:pPr>
            <a:r>
              <a:rPr lang="en-US" sz="2400" dirty="0" smtClean="0"/>
              <a:t>      Direction-</a:t>
            </a:r>
            <a:r>
              <a:rPr lang="en-US" sz="2400" dirty="0" err="1" smtClean="0"/>
              <a:t>Forwards,upwards</a:t>
            </a:r>
            <a:r>
              <a:rPr lang="en-US" sz="2400" dirty="0" smtClean="0"/>
              <a:t> &amp; left.</a:t>
            </a:r>
          </a:p>
          <a:p>
            <a:pPr marL="420624" indent="-384048" fontAlgn="auto">
              <a:spcAft>
                <a:spcPts val="0"/>
              </a:spcAft>
              <a:buFont typeface="Wingdings 2"/>
              <a:buNone/>
              <a:defRPr/>
            </a:pPr>
            <a:r>
              <a:rPr lang="en-US" sz="2400" dirty="0" smtClean="0"/>
              <a:t>      Continuation-with the neck.</a:t>
            </a:r>
          </a:p>
          <a:p>
            <a:pPr marL="420624" indent="-384048" fontAlgn="auto">
              <a:spcAft>
                <a:spcPts val="0"/>
              </a:spcAft>
              <a:buFont typeface="Wingdings 2"/>
              <a:buNone/>
              <a:defRPr/>
            </a:pPr>
            <a:r>
              <a:rPr lang="en-US" sz="2400" dirty="0" smtClean="0"/>
              <a:t>      Relation-</a:t>
            </a:r>
            <a:r>
              <a:rPr lang="en-US" sz="2400" dirty="0" err="1" smtClean="0"/>
              <a:t>Ant.presents</a:t>
            </a:r>
            <a:r>
              <a:rPr lang="en-US" sz="2400" dirty="0" smtClean="0"/>
              <a:t> a groove for </a:t>
            </a:r>
            <a:r>
              <a:rPr lang="en-US" sz="2400" dirty="0" err="1" smtClean="0"/>
              <a:t>gastroduodenal</a:t>
            </a:r>
            <a:r>
              <a:rPr lang="en-US" sz="2400" dirty="0" smtClean="0"/>
              <a:t> artery.</a:t>
            </a:r>
          </a:p>
          <a:p>
            <a:pPr marL="420624" indent="-384048" fontAlgn="auto">
              <a:spcAft>
                <a:spcPts val="0"/>
              </a:spcAft>
              <a:buFont typeface="Wingdings 2"/>
              <a:buNone/>
              <a:defRPr/>
            </a:pPr>
            <a:r>
              <a:rPr lang="en-US" sz="2400" dirty="0" smtClean="0"/>
              <a:t>                    Transverse colon</a:t>
            </a:r>
          </a:p>
          <a:p>
            <a:pPr marL="420624" indent="-384048" fontAlgn="auto">
              <a:spcAft>
                <a:spcPts val="0"/>
              </a:spcAft>
              <a:buFont typeface="Wingdings 2"/>
              <a:buNone/>
              <a:defRPr/>
            </a:pPr>
            <a:r>
              <a:rPr lang="en-US" sz="2400" dirty="0" smtClean="0"/>
              <a:t>                     Loose connective tissue</a:t>
            </a:r>
          </a:p>
          <a:p>
            <a:pPr marL="420624" indent="-384048" fontAlgn="auto">
              <a:spcAft>
                <a:spcPts val="0"/>
              </a:spcAft>
              <a:buFont typeface="Wingdings 2"/>
              <a:buNone/>
              <a:defRPr/>
            </a:pPr>
            <a:r>
              <a:rPr lang="en-US" sz="2400" dirty="0" smtClean="0"/>
              <a:t>                     Coils of jejunum</a:t>
            </a:r>
          </a:p>
          <a:p>
            <a:pPr marL="420624" indent="-384048" fontAlgn="auto">
              <a:spcAft>
                <a:spcPts val="0"/>
              </a:spcAft>
              <a:buFont typeface="Wingdings 2"/>
              <a:buNone/>
              <a:defRPr/>
            </a:pPr>
            <a:r>
              <a:rPr lang="en-US" sz="2400" dirty="0" smtClean="0"/>
              <a:t>       Peritoneal relation-Upper part is </a:t>
            </a:r>
            <a:r>
              <a:rPr lang="en-US" sz="2400" dirty="0" err="1" smtClean="0"/>
              <a:t>nonperitoneal</a:t>
            </a:r>
            <a:r>
              <a:rPr lang="en-US" sz="2400" dirty="0" smtClean="0"/>
              <a:t> up to the transverse </a:t>
            </a:r>
            <a:r>
              <a:rPr lang="en-US" sz="2400" dirty="0" err="1" smtClean="0"/>
              <a:t>colon,below</a:t>
            </a:r>
            <a:r>
              <a:rPr lang="en-US" sz="2400" dirty="0" smtClean="0"/>
              <a:t> that it is peritoneal.</a:t>
            </a:r>
          </a:p>
          <a:p>
            <a:pPr marL="420624" indent="-384048" fontAlgn="auto">
              <a:spcAft>
                <a:spcPts val="0"/>
              </a:spcAft>
              <a:buFont typeface="Wingdings 2"/>
              <a:buNone/>
              <a:defRPr/>
            </a:pPr>
            <a:r>
              <a:rPr lang="en-US" sz="2400" dirty="0" smtClean="0">
                <a:solidFill>
                  <a:srgbClr val="CCFF66"/>
                </a:solidFill>
              </a:rPr>
              <a:t>  2.Post.s.-</a:t>
            </a:r>
          </a:p>
          <a:p>
            <a:pPr marL="420624" indent="-384048" fontAlgn="auto">
              <a:spcAft>
                <a:spcPts val="0"/>
              </a:spcAft>
              <a:buFont typeface="Wingdings 2"/>
              <a:buNone/>
              <a:defRPr/>
            </a:pPr>
            <a:r>
              <a:rPr lang="en-US" sz="2400" dirty="0" smtClean="0"/>
              <a:t>       </a:t>
            </a:r>
            <a:r>
              <a:rPr lang="en-US" sz="2400" dirty="0" err="1" smtClean="0"/>
              <a:t>Inf.vena</a:t>
            </a:r>
            <a:r>
              <a:rPr lang="en-US" sz="2400" dirty="0" smtClean="0"/>
              <a:t> cava</a:t>
            </a:r>
          </a:p>
          <a:p>
            <a:pPr marL="420624" indent="-384048" fontAlgn="auto">
              <a:spcAft>
                <a:spcPts val="0"/>
              </a:spcAft>
              <a:buFont typeface="Wingdings 2"/>
              <a:buNone/>
              <a:defRPr/>
            </a:pPr>
            <a:r>
              <a:rPr lang="en-US" sz="2400" dirty="0" smtClean="0"/>
              <a:t>      Terminal parts renal veins</a:t>
            </a:r>
          </a:p>
          <a:p>
            <a:pPr marL="420624" indent="-384048" fontAlgn="auto">
              <a:spcAft>
                <a:spcPts val="0"/>
              </a:spcAft>
              <a:buFont typeface="Wingdings 2"/>
              <a:buNone/>
              <a:defRPr/>
            </a:pPr>
            <a:r>
              <a:rPr lang="en-US" sz="2400" dirty="0" smtClean="0"/>
              <a:t>       </a:t>
            </a:r>
            <a:r>
              <a:rPr lang="en-US" sz="2400" dirty="0" err="1" smtClean="0"/>
              <a:t>Rt.crus</a:t>
            </a:r>
            <a:r>
              <a:rPr lang="en-US" sz="2400" dirty="0" smtClean="0"/>
              <a:t> of the </a:t>
            </a:r>
            <a:r>
              <a:rPr lang="en-US" sz="2400" dirty="0" err="1" smtClean="0"/>
              <a:t>diaphargm</a:t>
            </a:r>
            <a:endParaRPr lang="en-US" sz="2400" dirty="0" smtClean="0"/>
          </a:p>
          <a:p>
            <a:pPr marL="420624" indent="-384048" fontAlgn="auto">
              <a:spcAft>
                <a:spcPts val="0"/>
              </a:spcAft>
              <a:buFont typeface="Wingdings 2"/>
              <a:buNone/>
              <a:defRPr/>
            </a:pPr>
            <a:r>
              <a:rPr lang="en-US" sz="2400" dirty="0" smtClean="0"/>
              <a:t>       Bile duct it may </a:t>
            </a:r>
            <a:r>
              <a:rPr lang="en-US" sz="2400" dirty="0" err="1" smtClean="0"/>
              <a:t>embeded</a:t>
            </a:r>
            <a:r>
              <a:rPr lang="en-US" sz="2400" dirty="0" smtClean="0"/>
              <a:t> into the pancreatic substance</a:t>
            </a:r>
          </a:p>
          <a:p>
            <a:pPr marL="420624" indent="-384048" fontAlgn="auto">
              <a:spcAft>
                <a:spcPts val="0"/>
              </a:spcAft>
              <a:buFont typeface="Wingdings 2"/>
              <a:buNone/>
              <a:defRPr/>
            </a:pPr>
            <a:r>
              <a:rPr lang="en-US" sz="2400" dirty="0" smtClean="0"/>
              <a:t>       Peritoneal </a:t>
            </a:r>
            <a:r>
              <a:rPr lang="en-US" sz="2400" dirty="0" err="1" smtClean="0"/>
              <a:t>reln.:Non</a:t>
            </a:r>
            <a:r>
              <a:rPr lang="en-US" sz="2400" dirty="0" smtClean="0"/>
              <a:t> </a:t>
            </a:r>
            <a:r>
              <a:rPr lang="en-US" sz="2400" dirty="0" err="1" smtClean="0"/>
              <a:t>perotoneal</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Users\Vijayalxmi\Desktop\IMG_20141202_174638435.jpg"/>
          <p:cNvPicPr>
            <a:picLocks noGrp="1" noChangeAspect="1" noChangeArrowheads="1"/>
          </p:cNvPicPr>
          <p:nvPr>
            <p:ph idx="1"/>
          </p:nvPr>
        </p:nvPicPr>
        <p:blipFill>
          <a:blip r:embed="rId2"/>
          <a:srcRect/>
          <a:stretch>
            <a:fillRect/>
          </a:stretch>
        </p:blipFill>
        <p:spPr>
          <a:xfrm>
            <a:off x="0" y="228600"/>
            <a:ext cx="4343400" cy="6400800"/>
          </a:xfrm>
        </p:spPr>
      </p:pic>
      <p:pic>
        <p:nvPicPr>
          <p:cNvPr id="20482" name="Picture 3" descr="C:\Users\Vijayalxmi\Desktop\IMG_20141202_174719920.jpg"/>
          <p:cNvPicPr>
            <a:picLocks noChangeAspect="1" noChangeArrowheads="1"/>
          </p:cNvPicPr>
          <p:nvPr/>
        </p:nvPicPr>
        <p:blipFill>
          <a:blip r:embed="rId3"/>
          <a:srcRect/>
          <a:stretch>
            <a:fillRect/>
          </a:stretch>
        </p:blipFill>
        <p:spPr bwMode="auto">
          <a:xfrm>
            <a:off x="4241800" y="76200"/>
            <a:ext cx="49022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1143000" y="0"/>
            <a:ext cx="7391400" cy="2286000"/>
          </a:xfrm>
        </p:spPr>
        <p:txBody>
          <a:bodyPr/>
          <a:lstStyle/>
          <a:p>
            <a:r>
              <a:rPr lang="en-US" sz="2400" smtClean="0">
                <a:solidFill>
                  <a:srgbClr val="00B0F0"/>
                </a:solidFill>
              </a:rPr>
              <a:t>Arterial supply-</a:t>
            </a:r>
          </a:p>
          <a:p>
            <a:pPr>
              <a:buFont typeface="Wingdings 2" pitchFamily="18" charset="2"/>
              <a:buNone/>
            </a:pPr>
            <a:r>
              <a:rPr lang="en-US" sz="2400" smtClean="0"/>
              <a:t>             Sup.&amp; Inf.pancreticoduenal artery.</a:t>
            </a:r>
          </a:p>
          <a:p>
            <a:endParaRPr lang="en-US" smtClean="0"/>
          </a:p>
        </p:txBody>
      </p:sp>
      <p:pic>
        <p:nvPicPr>
          <p:cNvPr id="21506" name="Picture 2" descr="C:\Users\Vijayalxmi\Desktop\IMG_20141202_174846578.jpg"/>
          <p:cNvPicPr>
            <a:picLocks noChangeAspect="1" noChangeArrowheads="1"/>
          </p:cNvPicPr>
          <p:nvPr/>
        </p:nvPicPr>
        <p:blipFill>
          <a:blip r:embed="rId2"/>
          <a:srcRect/>
          <a:stretch>
            <a:fillRect/>
          </a:stretch>
        </p:blipFill>
        <p:spPr bwMode="auto">
          <a:xfrm>
            <a:off x="0" y="1524000"/>
            <a:ext cx="8763000" cy="533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609600"/>
          </a:xfrm>
        </p:spPr>
        <p:txBody>
          <a:bodyPr>
            <a:normAutofit fontScale="90000"/>
          </a:bodyPr>
          <a:lstStyle/>
          <a:p>
            <a:pPr fontAlgn="auto">
              <a:spcAft>
                <a:spcPts val="0"/>
              </a:spcAft>
              <a:defRPr/>
            </a:pPr>
            <a:r>
              <a:rPr lang="en-US" u="sng" dirty="0" smtClean="0">
                <a:solidFill>
                  <a:srgbClr val="92D050"/>
                </a:solidFill>
              </a:rPr>
              <a:t>UNCINATE PROCESS</a:t>
            </a:r>
            <a:endParaRPr lang="en-US" u="sng" dirty="0">
              <a:solidFill>
                <a:srgbClr val="92D050"/>
              </a:solidFill>
            </a:endParaRPr>
          </a:p>
        </p:txBody>
      </p:sp>
      <p:sp>
        <p:nvSpPr>
          <p:cNvPr id="22530" name="Content Placeholder 2"/>
          <p:cNvSpPr>
            <a:spLocks noGrp="1"/>
          </p:cNvSpPr>
          <p:nvPr>
            <p:ph idx="1"/>
          </p:nvPr>
        </p:nvSpPr>
        <p:spPr>
          <a:xfrm>
            <a:off x="0" y="685800"/>
            <a:ext cx="4114800" cy="6172200"/>
          </a:xfrm>
        </p:spPr>
        <p:txBody>
          <a:bodyPr/>
          <a:lstStyle/>
          <a:p>
            <a:r>
              <a:rPr lang="en-US" smtClean="0"/>
              <a:t> </a:t>
            </a:r>
            <a:r>
              <a:rPr lang="en-US" sz="2400" smtClean="0"/>
              <a:t>The head consist of a process named as uncinate process.</a:t>
            </a:r>
          </a:p>
          <a:p>
            <a:r>
              <a:rPr lang="en-US" sz="2400" smtClean="0"/>
              <a:t>It projects from the lower part of the head directed upwards &amp; medially.</a:t>
            </a:r>
          </a:p>
          <a:p>
            <a:r>
              <a:rPr lang="en-US" sz="2400" smtClean="0"/>
              <a:t>Relation- </a:t>
            </a:r>
          </a:p>
          <a:p>
            <a:pPr>
              <a:buFont typeface="Wingdings 2" pitchFamily="18" charset="2"/>
              <a:buNone/>
            </a:pPr>
            <a:r>
              <a:rPr lang="en-US" sz="2400" smtClean="0"/>
              <a:t>         Ant.-Sup.mesenteric vessels.</a:t>
            </a:r>
          </a:p>
          <a:p>
            <a:pPr>
              <a:buFont typeface="Wingdings 2" pitchFamily="18" charset="2"/>
              <a:buNone/>
            </a:pPr>
            <a:r>
              <a:rPr lang="en-US" sz="2400" smtClean="0"/>
              <a:t>        Post.-Abd.aorta.</a:t>
            </a:r>
          </a:p>
        </p:txBody>
      </p:sp>
      <p:pic>
        <p:nvPicPr>
          <p:cNvPr id="22531" name="Picture 2" descr="C:\Users\Vijayalxmi\Desktop\photos of organs\IMG_20141202_140641666.jpg"/>
          <p:cNvPicPr>
            <a:picLocks noChangeAspect="1" noChangeArrowheads="1"/>
          </p:cNvPicPr>
          <p:nvPr/>
        </p:nvPicPr>
        <p:blipFill>
          <a:blip r:embed="rId2"/>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485</TotalTime>
  <Words>1435</Words>
  <Application>Microsoft Office PowerPoint</Application>
  <PresentationFormat>On-screen Show (4:3)</PresentationFormat>
  <Paragraphs>257</Paragraphs>
  <Slides>39</Slides>
  <Notes>2</Notes>
  <HiddenSlides>0</HiddenSlides>
  <MMClips>0</MMClips>
  <ScaleCrop>false</ScaleCrop>
  <HeadingPairs>
    <vt:vector size="6" baseType="variant">
      <vt:variant>
        <vt:lpstr>Fonts Used</vt:lpstr>
      </vt:variant>
      <vt:variant>
        <vt:i4>6</vt:i4>
      </vt:variant>
      <vt:variant>
        <vt:lpstr>Design Template</vt:lpstr>
      </vt:variant>
      <vt:variant>
        <vt:i4>6</vt:i4>
      </vt:variant>
      <vt:variant>
        <vt:lpstr>Slide Titles</vt:lpstr>
      </vt:variant>
      <vt:variant>
        <vt:i4>39</vt:i4>
      </vt:variant>
    </vt:vector>
  </HeadingPairs>
  <TitlesOfParts>
    <vt:vector size="51" baseType="lpstr">
      <vt:lpstr>Arial</vt:lpstr>
      <vt:lpstr>Franklin Gothic Book</vt:lpstr>
      <vt:lpstr>Wingdings 2</vt:lpstr>
      <vt:lpstr>Calibri</vt:lpstr>
      <vt:lpstr>ＭＳ Ｐゴシック</vt:lpstr>
      <vt:lpstr>Georgia</vt:lpstr>
      <vt:lpstr>Technic</vt:lpstr>
      <vt:lpstr>Technic</vt:lpstr>
      <vt:lpstr>Technic</vt:lpstr>
      <vt:lpstr>Technic</vt:lpstr>
      <vt:lpstr>Technic</vt:lpstr>
      <vt:lpstr>Technic</vt:lpstr>
      <vt:lpstr>ANATOMY OF  PANCREAS</vt:lpstr>
      <vt:lpstr>Slide 2</vt:lpstr>
      <vt:lpstr>        SURFACE ANATOMY</vt:lpstr>
      <vt:lpstr>                     PARTS</vt:lpstr>
      <vt:lpstr>                    HEAD</vt:lpstr>
      <vt:lpstr>Slide 6</vt:lpstr>
      <vt:lpstr>Slide 7</vt:lpstr>
      <vt:lpstr>Slide 8</vt:lpstr>
      <vt:lpstr>UNCINATE PROCESS</vt:lpstr>
      <vt:lpstr>                     NECK</vt:lpstr>
      <vt:lpstr>Slide 11</vt:lpstr>
      <vt:lpstr>                         BODY</vt:lpstr>
      <vt:lpstr>Slide 13</vt:lpstr>
      <vt:lpstr>Slide 14</vt:lpstr>
      <vt:lpstr>Slide 15</vt:lpstr>
      <vt:lpstr>                           TAIL</vt:lpstr>
      <vt:lpstr>Slide 17</vt:lpstr>
      <vt:lpstr>             DUCTS OF PANCREAS</vt:lpstr>
      <vt:lpstr>Slide 19</vt:lpstr>
      <vt:lpstr>                  DEVELOPMENT</vt:lpstr>
      <vt:lpstr>                  FUNCTIONS</vt:lpstr>
      <vt:lpstr>                   HISTOLOGY</vt:lpstr>
      <vt:lpstr>            Exocrine function</vt:lpstr>
      <vt:lpstr>                 Endocrine function </vt:lpstr>
      <vt:lpstr>Pancreatic Hormones, Insulin and Glucagon, Regulate Metabolism</vt:lpstr>
      <vt:lpstr>Pancreas</vt:lpstr>
      <vt:lpstr>Slide 27</vt:lpstr>
      <vt:lpstr>          CYSTS IN PANCREAS</vt:lpstr>
      <vt:lpstr>        TRAUMA IN PANCREAS</vt:lpstr>
      <vt:lpstr>      RUPTURE OF THE PANCREAS</vt:lpstr>
      <vt:lpstr>DAMAGE OF THE PANCREATIC TAIL</vt:lpstr>
      <vt:lpstr>          ACUTE PANCREATITIS</vt:lpstr>
      <vt:lpstr>                 PANCREATITIS</vt:lpstr>
      <vt:lpstr>   ACCESSORY PANCREATIC TISSUE</vt:lpstr>
      <vt:lpstr>BLOCKAGE OF THE AMPULLA OF VATER</vt:lpstr>
      <vt:lpstr>        DIABETES MELLITUS</vt:lpstr>
      <vt:lpstr>                CARCINOMA</vt:lpstr>
      <vt:lpstr>         PANCREATECTOMIES</vt:lpstr>
      <vt:lpstr>Slide 39</vt:lpstr>
    </vt:vector>
  </TitlesOfParts>
  <Company>0wn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0wner</dc:creator>
  <cp:lastModifiedBy>manikeshwari</cp:lastModifiedBy>
  <cp:revision>55</cp:revision>
  <dcterms:created xsi:type="dcterms:W3CDTF">2014-12-01T04:30:49Z</dcterms:created>
  <dcterms:modified xsi:type="dcterms:W3CDTF">2020-04-20T09:59:41Z</dcterms:modified>
</cp:coreProperties>
</file>