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sldIdLst>
    <p:sldId id="296" r:id="rId2"/>
    <p:sldId id="294" r:id="rId3"/>
    <p:sldId id="257" r:id="rId4"/>
    <p:sldId id="258" r:id="rId5"/>
    <p:sldId id="259" r:id="rId6"/>
    <p:sldId id="260" r:id="rId7"/>
    <p:sldId id="261" r:id="rId8"/>
    <p:sldId id="286" r:id="rId9"/>
    <p:sldId id="262" r:id="rId10"/>
    <p:sldId id="263" r:id="rId11"/>
    <p:sldId id="287" r:id="rId12"/>
    <p:sldId id="264" r:id="rId13"/>
    <p:sldId id="288" r:id="rId14"/>
    <p:sldId id="265" r:id="rId15"/>
    <p:sldId id="289" r:id="rId16"/>
    <p:sldId id="266" r:id="rId17"/>
    <p:sldId id="267" r:id="rId18"/>
    <p:sldId id="268" r:id="rId19"/>
    <p:sldId id="269" r:id="rId20"/>
    <p:sldId id="270" r:id="rId21"/>
    <p:sldId id="271" r:id="rId22"/>
    <p:sldId id="290" r:id="rId23"/>
    <p:sldId id="272" r:id="rId24"/>
    <p:sldId id="273" r:id="rId25"/>
    <p:sldId id="274" r:id="rId26"/>
    <p:sldId id="275" r:id="rId27"/>
    <p:sldId id="297" r:id="rId28"/>
    <p:sldId id="291" r:id="rId29"/>
    <p:sldId id="278" r:id="rId30"/>
    <p:sldId id="279" r:id="rId31"/>
    <p:sldId id="292" r:id="rId32"/>
    <p:sldId id="281" r:id="rId33"/>
    <p:sldId id="282" r:id="rId34"/>
    <p:sldId id="283" r:id="rId35"/>
    <p:sldId id="293" r:id="rId36"/>
    <p:sldId id="285"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3" d="100"/>
          <a:sy n="73" d="100"/>
        </p:scale>
        <p:origin x="-1200" y="-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fld id="{7484F931-5B32-489C-8852-CC0DE60B6057}" type="datetimeFigureOut">
              <a:rPr lang="en-IN"/>
              <a:pPr>
                <a:defRPr/>
              </a:pPr>
              <a:t>18-04-2020</a:t>
            </a:fld>
            <a:endParaRPr lang="en-IN"/>
          </a:p>
        </p:txBody>
      </p:sp>
      <p:sp>
        <p:nvSpPr>
          <p:cNvPr id="5" name="Footer Placeholder 18"/>
          <p:cNvSpPr>
            <a:spLocks noGrp="1"/>
          </p:cNvSpPr>
          <p:nvPr>
            <p:ph type="ftr" sz="quarter" idx="11"/>
          </p:nvPr>
        </p:nvSpPr>
        <p:spPr/>
        <p:txBody>
          <a:bodyPr/>
          <a:lstStyle>
            <a:lvl1pPr>
              <a:defRPr/>
            </a:lvl1pPr>
          </a:lstStyle>
          <a:p>
            <a:pPr>
              <a:defRPr/>
            </a:pPr>
            <a:endParaRPr lang="en-IN"/>
          </a:p>
        </p:txBody>
      </p:sp>
      <p:sp>
        <p:nvSpPr>
          <p:cNvPr id="6" name="Slide Number Placeholder 26"/>
          <p:cNvSpPr>
            <a:spLocks noGrp="1"/>
          </p:cNvSpPr>
          <p:nvPr>
            <p:ph type="sldNum" sz="quarter" idx="12"/>
          </p:nvPr>
        </p:nvSpPr>
        <p:spPr/>
        <p:txBody>
          <a:bodyPr/>
          <a:lstStyle>
            <a:lvl1pPr>
              <a:defRPr/>
            </a:lvl1pPr>
          </a:lstStyle>
          <a:p>
            <a:pPr>
              <a:defRPr/>
            </a:pPr>
            <a:fld id="{DDE4012B-9A38-4AC7-8145-AFC949695C1B}" type="slidenum">
              <a:rPr lang="en-IN"/>
              <a:pPr>
                <a:defRPr/>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E7DB6C5-C7C2-4F4E-9838-4DF26F9DEE99}" type="datetimeFigureOut">
              <a:rPr lang="en-IN"/>
              <a:pPr>
                <a:defRPr/>
              </a:pPr>
              <a:t>18-04-2020</a:t>
            </a:fld>
            <a:endParaRPr lang="en-IN"/>
          </a:p>
        </p:txBody>
      </p:sp>
      <p:sp>
        <p:nvSpPr>
          <p:cNvPr id="5" name="Footer Placeholder 21"/>
          <p:cNvSpPr>
            <a:spLocks noGrp="1"/>
          </p:cNvSpPr>
          <p:nvPr>
            <p:ph type="ftr" sz="quarter" idx="11"/>
          </p:nvPr>
        </p:nvSpPr>
        <p:spPr/>
        <p:txBody>
          <a:bodyPr/>
          <a:lstStyle>
            <a:lvl1pPr>
              <a:defRPr/>
            </a:lvl1pPr>
          </a:lstStyle>
          <a:p>
            <a:pPr>
              <a:defRPr/>
            </a:pPr>
            <a:endParaRPr lang="en-IN"/>
          </a:p>
        </p:txBody>
      </p:sp>
      <p:sp>
        <p:nvSpPr>
          <p:cNvPr id="6" name="Slide Number Placeholder 17"/>
          <p:cNvSpPr>
            <a:spLocks noGrp="1"/>
          </p:cNvSpPr>
          <p:nvPr>
            <p:ph type="sldNum" sz="quarter" idx="12"/>
          </p:nvPr>
        </p:nvSpPr>
        <p:spPr/>
        <p:txBody>
          <a:bodyPr/>
          <a:lstStyle>
            <a:lvl1pPr>
              <a:defRPr/>
            </a:lvl1pPr>
          </a:lstStyle>
          <a:p>
            <a:pPr>
              <a:defRPr/>
            </a:pPr>
            <a:fld id="{7A9173D5-FC5D-4140-85FB-C18505BF9438}" type="slidenum">
              <a:rPr lang="en-IN"/>
              <a:pPr>
                <a:defRPr/>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580B6A13-0C48-4052-9DF7-D6F1AECF6120}" type="datetimeFigureOut">
              <a:rPr lang="en-IN"/>
              <a:pPr>
                <a:defRPr/>
              </a:pPr>
              <a:t>18-04-2020</a:t>
            </a:fld>
            <a:endParaRPr lang="en-IN"/>
          </a:p>
        </p:txBody>
      </p:sp>
      <p:sp>
        <p:nvSpPr>
          <p:cNvPr id="5" name="Footer Placeholder 21"/>
          <p:cNvSpPr>
            <a:spLocks noGrp="1"/>
          </p:cNvSpPr>
          <p:nvPr>
            <p:ph type="ftr" sz="quarter" idx="11"/>
          </p:nvPr>
        </p:nvSpPr>
        <p:spPr/>
        <p:txBody>
          <a:bodyPr/>
          <a:lstStyle>
            <a:lvl1pPr>
              <a:defRPr/>
            </a:lvl1pPr>
          </a:lstStyle>
          <a:p>
            <a:pPr>
              <a:defRPr/>
            </a:pPr>
            <a:endParaRPr lang="en-IN"/>
          </a:p>
        </p:txBody>
      </p:sp>
      <p:sp>
        <p:nvSpPr>
          <p:cNvPr id="6" name="Slide Number Placeholder 17"/>
          <p:cNvSpPr>
            <a:spLocks noGrp="1"/>
          </p:cNvSpPr>
          <p:nvPr>
            <p:ph type="sldNum" sz="quarter" idx="12"/>
          </p:nvPr>
        </p:nvSpPr>
        <p:spPr/>
        <p:txBody>
          <a:bodyPr/>
          <a:lstStyle>
            <a:lvl1pPr>
              <a:defRPr/>
            </a:lvl1pPr>
          </a:lstStyle>
          <a:p>
            <a:pPr>
              <a:defRPr/>
            </a:pPr>
            <a:fld id="{8B7BE58C-1E70-4C07-94D7-AB1F9EC56F82}" type="slidenum">
              <a:rPr lang="en-IN"/>
              <a:pPr>
                <a:defRPr/>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40EBB178-FA1A-4457-8F0F-43EFD74B4C78}" type="datetimeFigureOut">
              <a:rPr lang="en-IN"/>
              <a:pPr>
                <a:defRPr/>
              </a:pPr>
              <a:t>18-04-2020</a:t>
            </a:fld>
            <a:endParaRPr lang="en-IN"/>
          </a:p>
        </p:txBody>
      </p:sp>
      <p:sp>
        <p:nvSpPr>
          <p:cNvPr id="5" name="Footer Placeholder 21"/>
          <p:cNvSpPr>
            <a:spLocks noGrp="1"/>
          </p:cNvSpPr>
          <p:nvPr>
            <p:ph type="ftr" sz="quarter" idx="11"/>
          </p:nvPr>
        </p:nvSpPr>
        <p:spPr/>
        <p:txBody>
          <a:bodyPr/>
          <a:lstStyle>
            <a:lvl1pPr>
              <a:defRPr/>
            </a:lvl1pPr>
          </a:lstStyle>
          <a:p>
            <a:pPr>
              <a:defRPr/>
            </a:pPr>
            <a:endParaRPr lang="en-IN"/>
          </a:p>
        </p:txBody>
      </p:sp>
      <p:sp>
        <p:nvSpPr>
          <p:cNvPr id="6" name="Slide Number Placeholder 17"/>
          <p:cNvSpPr>
            <a:spLocks noGrp="1"/>
          </p:cNvSpPr>
          <p:nvPr>
            <p:ph type="sldNum" sz="quarter" idx="12"/>
          </p:nvPr>
        </p:nvSpPr>
        <p:spPr/>
        <p:txBody>
          <a:bodyPr/>
          <a:lstStyle>
            <a:lvl1pPr>
              <a:defRPr/>
            </a:lvl1pPr>
          </a:lstStyle>
          <a:p>
            <a:pPr>
              <a:defRPr/>
            </a:pPr>
            <a:fld id="{B9F06F77-A42D-48AD-8AF0-28700C419384}" type="slidenum">
              <a:rPr lang="en-IN"/>
              <a:pPr>
                <a:defRPr/>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1C1271-FA54-4BE4-AA85-4EE9C4E7EB73}" type="datetimeFigureOut">
              <a:rPr lang="en-IN"/>
              <a:pPr>
                <a:defRPr/>
              </a:pPr>
              <a:t>18-04-2020</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17756B5B-62C4-4D82-A260-7E7134A58226}" type="slidenum">
              <a:rPr lang="en-IN"/>
              <a:pPr>
                <a:defRPr/>
              </a:pPr>
              <a:t>‹#›</a:t>
            </a:fld>
            <a:endParaRPr lang="en-I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BEA8F20A-8A09-48F1-8C9B-3303B1CFB030}" type="datetimeFigureOut">
              <a:rPr lang="en-IN"/>
              <a:pPr>
                <a:defRPr/>
              </a:pPr>
              <a:t>18-04-2020</a:t>
            </a:fld>
            <a:endParaRPr lang="en-IN"/>
          </a:p>
        </p:txBody>
      </p:sp>
      <p:sp>
        <p:nvSpPr>
          <p:cNvPr id="6" name="Footer Placeholder 21"/>
          <p:cNvSpPr>
            <a:spLocks noGrp="1"/>
          </p:cNvSpPr>
          <p:nvPr>
            <p:ph type="ftr" sz="quarter" idx="11"/>
          </p:nvPr>
        </p:nvSpPr>
        <p:spPr/>
        <p:txBody>
          <a:bodyPr/>
          <a:lstStyle>
            <a:lvl1pPr>
              <a:defRPr/>
            </a:lvl1pPr>
          </a:lstStyle>
          <a:p>
            <a:pPr>
              <a:defRPr/>
            </a:pPr>
            <a:endParaRPr lang="en-IN"/>
          </a:p>
        </p:txBody>
      </p:sp>
      <p:sp>
        <p:nvSpPr>
          <p:cNvPr id="7" name="Slide Number Placeholder 17"/>
          <p:cNvSpPr>
            <a:spLocks noGrp="1"/>
          </p:cNvSpPr>
          <p:nvPr>
            <p:ph type="sldNum" sz="quarter" idx="12"/>
          </p:nvPr>
        </p:nvSpPr>
        <p:spPr/>
        <p:txBody>
          <a:bodyPr/>
          <a:lstStyle>
            <a:lvl1pPr>
              <a:defRPr/>
            </a:lvl1pPr>
          </a:lstStyle>
          <a:p>
            <a:pPr>
              <a:defRPr/>
            </a:pPr>
            <a:fld id="{883C25C2-33C0-4BDD-A1F2-B131D3B76432}" type="slidenum">
              <a:rPr lang="en-IN"/>
              <a:pPr>
                <a:defRPr/>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5F6E9C47-F44D-41F9-A862-179E57C8224B}" type="datetimeFigureOut">
              <a:rPr lang="en-IN"/>
              <a:pPr>
                <a:defRPr/>
              </a:pPr>
              <a:t>18-04-2020</a:t>
            </a:fld>
            <a:endParaRPr lang="en-IN"/>
          </a:p>
        </p:txBody>
      </p:sp>
      <p:sp>
        <p:nvSpPr>
          <p:cNvPr id="8" name="Footer Placeholder 21"/>
          <p:cNvSpPr>
            <a:spLocks noGrp="1"/>
          </p:cNvSpPr>
          <p:nvPr>
            <p:ph type="ftr" sz="quarter" idx="11"/>
          </p:nvPr>
        </p:nvSpPr>
        <p:spPr/>
        <p:txBody>
          <a:bodyPr/>
          <a:lstStyle>
            <a:lvl1pPr>
              <a:defRPr/>
            </a:lvl1pPr>
          </a:lstStyle>
          <a:p>
            <a:pPr>
              <a:defRPr/>
            </a:pPr>
            <a:endParaRPr lang="en-IN"/>
          </a:p>
        </p:txBody>
      </p:sp>
      <p:sp>
        <p:nvSpPr>
          <p:cNvPr id="9" name="Slide Number Placeholder 17"/>
          <p:cNvSpPr>
            <a:spLocks noGrp="1"/>
          </p:cNvSpPr>
          <p:nvPr>
            <p:ph type="sldNum" sz="quarter" idx="12"/>
          </p:nvPr>
        </p:nvSpPr>
        <p:spPr/>
        <p:txBody>
          <a:bodyPr/>
          <a:lstStyle>
            <a:lvl1pPr>
              <a:defRPr/>
            </a:lvl1pPr>
          </a:lstStyle>
          <a:p>
            <a:pPr>
              <a:defRPr/>
            </a:pPr>
            <a:fld id="{87CA5809-49E6-4579-83DA-95BB3563F364}" type="slidenum">
              <a:rPr lang="en-IN"/>
              <a:pPr>
                <a:defRPr/>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EAFD653A-B015-4111-9706-96D1F4D0810C}" type="datetimeFigureOut">
              <a:rPr lang="en-IN"/>
              <a:pPr>
                <a:defRPr/>
              </a:pPr>
              <a:t>18-04-2020</a:t>
            </a:fld>
            <a:endParaRPr lang="en-IN"/>
          </a:p>
        </p:txBody>
      </p:sp>
      <p:sp>
        <p:nvSpPr>
          <p:cNvPr id="4" name="Footer Placeholder 21"/>
          <p:cNvSpPr>
            <a:spLocks noGrp="1"/>
          </p:cNvSpPr>
          <p:nvPr>
            <p:ph type="ftr" sz="quarter" idx="11"/>
          </p:nvPr>
        </p:nvSpPr>
        <p:spPr/>
        <p:txBody>
          <a:bodyPr/>
          <a:lstStyle>
            <a:lvl1pPr>
              <a:defRPr/>
            </a:lvl1pPr>
          </a:lstStyle>
          <a:p>
            <a:pPr>
              <a:defRPr/>
            </a:pPr>
            <a:endParaRPr lang="en-IN"/>
          </a:p>
        </p:txBody>
      </p:sp>
      <p:sp>
        <p:nvSpPr>
          <p:cNvPr id="5" name="Slide Number Placeholder 17"/>
          <p:cNvSpPr>
            <a:spLocks noGrp="1"/>
          </p:cNvSpPr>
          <p:nvPr>
            <p:ph type="sldNum" sz="quarter" idx="12"/>
          </p:nvPr>
        </p:nvSpPr>
        <p:spPr/>
        <p:txBody>
          <a:bodyPr/>
          <a:lstStyle>
            <a:lvl1pPr>
              <a:defRPr/>
            </a:lvl1pPr>
          </a:lstStyle>
          <a:p>
            <a:pPr>
              <a:defRPr/>
            </a:pPr>
            <a:fld id="{15BE331A-87B8-43A9-9873-50C676DDA638}" type="slidenum">
              <a:rPr lang="en-IN"/>
              <a:pPr>
                <a:defRPr/>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915BB8D2-2495-4F15-BABB-340D5EB93404}" type="datetimeFigureOut">
              <a:rPr lang="en-IN"/>
              <a:pPr>
                <a:defRPr/>
              </a:pPr>
              <a:t>18-04-2020</a:t>
            </a:fld>
            <a:endParaRPr lang="en-IN"/>
          </a:p>
        </p:txBody>
      </p:sp>
      <p:sp>
        <p:nvSpPr>
          <p:cNvPr id="3" name="Footer Placeholder 21"/>
          <p:cNvSpPr>
            <a:spLocks noGrp="1"/>
          </p:cNvSpPr>
          <p:nvPr>
            <p:ph type="ftr" sz="quarter" idx="11"/>
          </p:nvPr>
        </p:nvSpPr>
        <p:spPr/>
        <p:txBody>
          <a:bodyPr/>
          <a:lstStyle>
            <a:lvl1pPr>
              <a:defRPr/>
            </a:lvl1pPr>
          </a:lstStyle>
          <a:p>
            <a:pPr>
              <a:defRPr/>
            </a:pPr>
            <a:endParaRPr lang="en-IN"/>
          </a:p>
        </p:txBody>
      </p:sp>
      <p:sp>
        <p:nvSpPr>
          <p:cNvPr id="4" name="Slide Number Placeholder 17"/>
          <p:cNvSpPr>
            <a:spLocks noGrp="1"/>
          </p:cNvSpPr>
          <p:nvPr>
            <p:ph type="sldNum" sz="quarter" idx="12"/>
          </p:nvPr>
        </p:nvSpPr>
        <p:spPr/>
        <p:txBody>
          <a:bodyPr/>
          <a:lstStyle>
            <a:lvl1pPr>
              <a:defRPr/>
            </a:lvl1pPr>
          </a:lstStyle>
          <a:p>
            <a:pPr>
              <a:defRPr/>
            </a:pPr>
            <a:fld id="{C1844BC8-245B-4432-BC6B-D5DCE5BED38D}" type="slidenum">
              <a:rPr lang="en-IN"/>
              <a:pPr>
                <a:defRPr/>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8BA3AA61-14B2-49B3-98D7-05A111AAEB42}" type="datetimeFigureOut">
              <a:rPr lang="en-IN"/>
              <a:pPr>
                <a:defRPr/>
              </a:pPr>
              <a:t>18-04-2020</a:t>
            </a:fld>
            <a:endParaRPr lang="en-IN"/>
          </a:p>
        </p:txBody>
      </p:sp>
      <p:sp>
        <p:nvSpPr>
          <p:cNvPr id="6" name="Footer Placeholder 21"/>
          <p:cNvSpPr>
            <a:spLocks noGrp="1"/>
          </p:cNvSpPr>
          <p:nvPr>
            <p:ph type="ftr" sz="quarter" idx="11"/>
          </p:nvPr>
        </p:nvSpPr>
        <p:spPr/>
        <p:txBody>
          <a:bodyPr/>
          <a:lstStyle>
            <a:lvl1pPr>
              <a:defRPr/>
            </a:lvl1pPr>
          </a:lstStyle>
          <a:p>
            <a:pPr>
              <a:defRPr/>
            </a:pPr>
            <a:endParaRPr lang="en-IN"/>
          </a:p>
        </p:txBody>
      </p:sp>
      <p:sp>
        <p:nvSpPr>
          <p:cNvPr id="7" name="Slide Number Placeholder 17"/>
          <p:cNvSpPr>
            <a:spLocks noGrp="1"/>
          </p:cNvSpPr>
          <p:nvPr>
            <p:ph type="sldNum" sz="quarter" idx="12"/>
          </p:nvPr>
        </p:nvSpPr>
        <p:spPr/>
        <p:txBody>
          <a:bodyPr/>
          <a:lstStyle>
            <a:lvl1pPr>
              <a:defRPr/>
            </a:lvl1pPr>
          </a:lstStyle>
          <a:p>
            <a:pPr>
              <a:defRPr/>
            </a:pPr>
            <a:fld id="{042879A5-7BEB-4ED3-BB2D-C1B35C4729CF}" type="slidenum">
              <a:rPr lang="en-IN"/>
              <a:pPr>
                <a:defRPr/>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03DCD437-B968-4CD6-B438-B02E7A597DDA}" type="datetimeFigureOut">
              <a:rPr lang="en-IN"/>
              <a:pPr>
                <a:defRPr/>
              </a:pPr>
              <a:t>18-04-2020</a:t>
            </a:fld>
            <a:endParaRPr lang="en-IN"/>
          </a:p>
        </p:txBody>
      </p:sp>
      <p:sp>
        <p:nvSpPr>
          <p:cNvPr id="10" name="Footer Placeholder 5"/>
          <p:cNvSpPr>
            <a:spLocks noGrp="1"/>
          </p:cNvSpPr>
          <p:nvPr>
            <p:ph type="ftr" sz="quarter" idx="11"/>
          </p:nvPr>
        </p:nvSpPr>
        <p:spPr/>
        <p:txBody>
          <a:bodyPr/>
          <a:lstStyle>
            <a:lvl1pPr>
              <a:defRPr/>
            </a:lvl1pPr>
          </a:lstStyle>
          <a:p>
            <a:pPr>
              <a:defRPr/>
            </a:pPr>
            <a:endParaRPr lang="en-IN"/>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E04497AE-7239-493B-BB3F-9768582D94AC}" type="slidenum">
              <a:rPr lang="en-IN"/>
              <a:pPr>
                <a:defRPr/>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241C13E3-7090-4B04-8CA6-7942AB3E48E4}" type="datetimeFigureOut">
              <a:rPr lang="en-IN"/>
              <a:pPr>
                <a:defRPr/>
              </a:pPr>
              <a:t>18-04-2020</a:t>
            </a:fld>
            <a:endParaRPr lang="en-IN"/>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IN"/>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cs typeface="+mn-cs"/>
              </a:defRPr>
            </a:lvl1pPr>
          </a:lstStyle>
          <a:p>
            <a:pPr>
              <a:defRPr/>
            </a:pPr>
            <a:fld id="{4A278A48-72AD-47A0-AC72-0D50905794C1}" type="slidenum">
              <a:rPr lang="en-IN"/>
              <a:pPr>
                <a:defRPr/>
              </a:pPr>
              <a:t>‹#›</a:t>
            </a:fld>
            <a:endParaRPr lang="en-IN"/>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3876" r:id="rId1"/>
    <p:sldLayoutId id="2147483875" r:id="rId2"/>
    <p:sldLayoutId id="2147483877" r:id="rId3"/>
    <p:sldLayoutId id="2147483874" r:id="rId4"/>
    <p:sldLayoutId id="2147483873" r:id="rId5"/>
    <p:sldLayoutId id="2147483872" r:id="rId6"/>
    <p:sldLayoutId id="2147483871" r:id="rId7"/>
    <p:sldLayoutId id="2147483870" r:id="rId8"/>
    <p:sldLayoutId id="2147483878" r:id="rId9"/>
    <p:sldLayoutId id="2147483869" r:id="rId10"/>
    <p:sldLayoutId id="2147483868"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85000" lnSpcReduction="10000"/>
          </a:bodyPr>
          <a:lstStyle/>
          <a:p>
            <a:pPr marL="0" indent="0" fontAlgn="auto">
              <a:spcAft>
                <a:spcPts val="0"/>
              </a:spcAft>
              <a:buClr>
                <a:schemeClr val="accent3"/>
              </a:buClr>
              <a:buFont typeface="Wingdings 2"/>
              <a:buNone/>
              <a:defRPr/>
            </a:pPr>
            <a:r>
              <a:rPr lang="en-IN" dirty="0" smtClean="0"/>
              <a:t>                                            </a:t>
            </a:r>
          </a:p>
          <a:p>
            <a:pPr marL="0" indent="0" fontAlgn="auto">
              <a:spcAft>
                <a:spcPts val="0"/>
              </a:spcAft>
              <a:buClr>
                <a:schemeClr val="accent3"/>
              </a:buClr>
              <a:buFont typeface="Wingdings 2"/>
              <a:buNone/>
              <a:defRPr/>
            </a:pPr>
            <a:endParaRPr lang="en-IN" dirty="0"/>
          </a:p>
          <a:p>
            <a:pPr marL="0" indent="0" fontAlgn="auto">
              <a:spcAft>
                <a:spcPts val="0"/>
              </a:spcAft>
              <a:buClr>
                <a:schemeClr val="accent3"/>
              </a:buClr>
              <a:buFont typeface="Wingdings 2"/>
              <a:buNone/>
              <a:defRPr/>
            </a:pPr>
            <a:endParaRPr lang="en-IN" dirty="0" smtClean="0"/>
          </a:p>
          <a:p>
            <a:pPr marL="0" indent="0" fontAlgn="auto">
              <a:spcAft>
                <a:spcPts val="0"/>
              </a:spcAft>
              <a:buClr>
                <a:schemeClr val="accent3"/>
              </a:buClr>
              <a:buFont typeface="Wingdings 2"/>
              <a:buNone/>
              <a:defRPr/>
            </a:pPr>
            <a:endParaRPr lang="en-IN" dirty="0"/>
          </a:p>
          <a:p>
            <a:pPr marL="0" indent="0" fontAlgn="auto">
              <a:spcAft>
                <a:spcPts val="0"/>
              </a:spcAft>
              <a:buClr>
                <a:schemeClr val="accent3"/>
              </a:buClr>
              <a:buFont typeface="Wingdings 2"/>
              <a:buNone/>
              <a:defRPr/>
            </a:pPr>
            <a:endParaRPr lang="en-IN" dirty="0" smtClean="0"/>
          </a:p>
          <a:p>
            <a:pPr marL="0" indent="0" fontAlgn="auto">
              <a:spcAft>
                <a:spcPts val="0"/>
              </a:spcAft>
              <a:buClr>
                <a:schemeClr val="accent3"/>
              </a:buClr>
              <a:buFont typeface="Wingdings 2"/>
              <a:buNone/>
              <a:defRPr/>
            </a:pPr>
            <a:r>
              <a:rPr lang="en-IN" sz="12000" b="1" dirty="0" smtClean="0">
                <a:solidFill>
                  <a:schemeClr val="accent1">
                    <a:lumMod val="75000"/>
                  </a:schemeClr>
                </a:solidFill>
              </a:rPr>
              <a:t> </a:t>
            </a:r>
            <a:r>
              <a:rPr lang="en-IN" sz="15000" b="1" dirty="0" smtClean="0">
                <a:solidFill>
                  <a:schemeClr val="accent1">
                    <a:lumMod val="75000"/>
                  </a:schemeClr>
                </a:solidFill>
              </a:rPr>
              <a:t>WELCOME</a:t>
            </a:r>
            <a:endParaRPr lang="en-IN" sz="150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pPr marL="0" indent="0" eaLnBrk="0" hangingPunct="0">
              <a:lnSpc>
                <a:spcPct val="115000"/>
              </a:lnSpc>
              <a:spcAft>
                <a:spcPts val="1000"/>
              </a:spcAft>
              <a:buClr>
                <a:schemeClr val="accent3"/>
              </a:buClr>
              <a:buFont typeface="Wingdings 2"/>
              <a:buNone/>
              <a:defRPr/>
            </a:pPr>
            <a:endParaRPr lang="en-US" altLang="en-US" sz="2800" kern="0" dirty="0" smtClean="0">
              <a:solidFill>
                <a:srgbClr val="FF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FF0000"/>
                </a:solidFill>
                <a:latin typeface="Arial" panose="020B0604020202020204" pitchFamily="34" charset="0"/>
                <a:ea typeface="Calibri" pitchFamily="34" charset="0"/>
                <a:cs typeface="Arial" panose="020B0604020202020204" pitchFamily="34" charset="0"/>
              </a:rPr>
              <a:t>RELATIONS IN FEMORAL TRIANGLE </a:t>
            </a:r>
            <a:endParaRPr lang="en-IN" altLang="en-US" sz="2800" kern="0" dirty="0" smtClean="0">
              <a:solidFill>
                <a:srgbClr val="FF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Anterior - </a:t>
            </a:r>
            <a:r>
              <a:rPr lang="en-US" altLang="en-US" sz="2800" kern="0" dirty="0" err="1" smtClean="0">
                <a:solidFill>
                  <a:srgbClr val="000000"/>
                </a:solidFill>
                <a:latin typeface="Arial" panose="020B0604020202020204" pitchFamily="34" charset="0"/>
                <a:ea typeface="Calibri" pitchFamily="34" charset="0"/>
                <a:cs typeface="Arial" panose="020B0604020202020204" pitchFamily="34" charset="0"/>
              </a:rPr>
              <a:t>skin,superficial</a:t>
            </a: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fascia, deep fascia and anterior wall of femoral sheath </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Posterior - rests on psoas major, </a:t>
            </a:r>
            <a:r>
              <a:rPr lang="en-US" altLang="en-US" sz="2800" kern="0" dirty="0" err="1" smtClean="0">
                <a:solidFill>
                  <a:srgbClr val="000000"/>
                </a:solidFill>
                <a:latin typeface="Arial" panose="020B0604020202020204" pitchFamily="34" charset="0"/>
                <a:ea typeface="Calibri" pitchFamily="34" charset="0"/>
                <a:cs typeface="Arial" panose="020B0604020202020204" pitchFamily="34" charset="0"/>
              </a:rPr>
              <a:t>pectineus</a:t>
            </a: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and adductor </a:t>
            </a:r>
            <a:r>
              <a:rPr lang="en-US" altLang="en-US" sz="2800" kern="0" dirty="0" err="1" smtClean="0">
                <a:solidFill>
                  <a:srgbClr val="000000"/>
                </a:solidFill>
                <a:latin typeface="Arial" panose="020B0604020202020204" pitchFamily="34" charset="0"/>
                <a:ea typeface="Calibri" pitchFamily="34" charset="0"/>
                <a:cs typeface="Arial" panose="020B0604020202020204" pitchFamily="34" charset="0"/>
              </a:rPr>
              <a:t>longus</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Medially - Femoral vein </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Laterally - Femoral nerve and its branches, nerve to </a:t>
            </a:r>
            <a:r>
              <a:rPr lang="en-US" altLang="en-US" sz="2800" kern="0" dirty="0" err="1" smtClean="0">
                <a:solidFill>
                  <a:srgbClr val="000000"/>
                </a:solidFill>
                <a:latin typeface="Arial" panose="020B0604020202020204" pitchFamily="34" charset="0"/>
                <a:ea typeface="Calibri" pitchFamily="34" charset="0"/>
                <a:cs typeface="Arial" panose="020B0604020202020204" pitchFamily="34" charset="0"/>
              </a:rPr>
              <a:t>pectineus</a:t>
            </a: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femoral branch of </a:t>
            </a:r>
            <a:r>
              <a:rPr lang="en-US" altLang="en-US" sz="2800" kern="0" dirty="0" err="1" smtClean="0">
                <a:solidFill>
                  <a:srgbClr val="000000"/>
                </a:solidFill>
                <a:latin typeface="Arial" panose="020B0604020202020204" pitchFamily="34" charset="0"/>
                <a:ea typeface="Calibri" pitchFamily="34" charset="0"/>
                <a:cs typeface="Arial" panose="020B0604020202020204" pitchFamily="34" charset="0"/>
              </a:rPr>
              <a:t>genito</a:t>
            </a: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femoral nerve, lateral cutaneous nerve of thigh.</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274320" indent="-274320" eaLnBrk="0" hangingPunct="0">
              <a:buClr>
                <a:schemeClr val="accent3"/>
              </a:buClr>
              <a:buFontTx/>
              <a:buChar char="•"/>
              <a:defRPr/>
            </a:pPr>
            <a:endParaRPr lang="en-IN" altLang="en-US" sz="1400" kern="0" dirty="0" smtClean="0">
              <a:solidFill>
                <a:srgbClr val="000000"/>
              </a:solidFill>
              <a:latin typeface="Arial"/>
            </a:endParaRPr>
          </a:p>
          <a:p>
            <a:pPr marL="274320" indent="-274320" fontAlgn="auto">
              <a:spcAft>
                <a:spcPts val="0"/>
              </a:spcAft>
              <a:buClr>
                <a:schemeClr val="accent3"/>
              </a:buClr>
              <a:buFont typeface="Wingdings 2"/>
              <a:buChar char=""/>
              <a:defRPr/>
            </a:pPr>
            <a:endParaRPr lang="en-I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0" y="0"/>
            <a:ext cx="9144000" cy="1052513"/>
          </a:xfrm>
        </p:spPr>
        <p:txBody>
          <a:bodyPr/>
          <a:lstStyle/>
          <a:p>
            <a:r>
              <a:rPr lang="en-IN" smtClean="0"/>
              <a:t>RELATIONS</a:t>
            </a:r>
          </a:p>
        </p:txBody>
      </p:sp>
      <p:pic>
        <p:nvPicPr>
          <p:cNvPr id="23554" name="Picture 2" descr="C:\Users\User\Desktop\Fem tri images\WP_20140314_020.jpg"/>
          <p:cNvPicPr>
            <a:picLocks noGrp="1" noChangeAspect="1" noChangeArrowheads="1"/>
          </p:cNvPicPr>
          <p:nvPr>
            <p:ph idx="1"/>
          </p:nvPr>
        </p:nvPicPr>
        <p:blipFill>
          <a:blip r:embed="rId2"/>
          <a:srcRect/>
          <a:stretch>
            <a:fillRect/>
          </a:stretch>
        </p:blipFill>
        <p:spPr>
          <a:xfrm>
            <a:off x="0" y="1268413"/>
            <a:ext cx="9144000" cy="5589587"/>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0" y="0"/>
            <a:ext cx="9144000" cy="1052513"/>
          </a:xfrm>
        </p:spPr>
        <p:txBody>
          <a:bodyPr/>
          <a:lstStyle/>
          <a:p>
            <a:r>
              <a:rPr lang="en-IN" smtClean="0"/>
              <a:t>BRANCHES</a:t>
            </a:r>
          </a:p>
        </p:txBody>
      </p:sp>
      <p:sp>
        <p:nvSpPr>
          <p:cNvPr id="3" name="Content Placeholder 2"/>
          <p:cNvSpPr>
            <a:spLocks noGrp="1"/>
          </p:cNvSpPr>
          <p:nvPr>
            <p:ph idx="1"/>
          </p:nvPr>
        </p:nvSpPr>
        <p:spPr>
          <a:xfrm>
            <a:off x="0" y="1196975"/>
            <a:ext cx="9144000" cy="5661025"/>
          </a:xfrm>
        </p:spPr>
        <p:txBody>
          <a:bodyPr>
            <a:normAutofit/>
          </a:bodyPr>
          <a:lstStyle/>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Gives 3 superficial and 3 deep branches in femoral triangle </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3200" kern="0" dirty="0" smtClean="0">
                <a:solidFill>
                  <a:srgbClr val="FF0000"/>
                </a:solidFill>
                <a:latin typeface="Arial" panose="020B0604020202020204" pitchFamily="34" charset="0"/>
                <a:ea typeface="Calibri" pitchFamily="34" charset="0"/>
                <a:cs typeface="Arial" panose="020B0604020202020204" pitchFamily="34" charset="0"/>
              </a:rPr>
              <a:t>SUPERFICIAL BRANCHES </a:t>
            </a:r>
            <a:endParaRPr lang="en-IN" altLang="en-US" sz="3200" kern="0" dirty="0" smtClean="0">
              <a:solidFill>
                <a:srgbClr val="FF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Superficial external </a:t>
            </a:r>
            <a:r>
              <a:rPr lang="en-US" altLang="en-US" sz="2800" kern="0" dirty="0" err="1" smtClean="0">
                <a:solidFill>
                  <a:srgbClr val="000000"/>
                </a:solidFill>
                <a:latin typeface="Arial" panose="020B0604020202020204" pitchFamily="34" charset="0"/>
                <a:ea typeface="Calibri" pitchFamily="34" charset="0"/>
                <a:cs typeface="Arial" panose="020B0604020202020204" pitchFamily="34" charset="0"/>
              </a:rPr>
              <a:t>pudendal</a:t>
            </a: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 supplies skin and external genital organs</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Superficial epigastric for skin and fasciae of lower part of anterior abdominal wall </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Superficial circumflex iliac for skin along iliac crest</a:t>
            </a:r>
            <a:endParaRPr lang="en-IN" altLang="en-US" sz="2800" kern="0" dirty="0" smtClean="0">
              <a:solidFill>
                <a:srgbClr val="000000"/>
              </a:solidFill>
              <a:latin typeface="Arial" panose="020B0604020202020204" pitchFamily="34" charset="0"/>
              <a:cs typeface="Arial" panose="020B0604020202020204" pitchFamily="34" charset="0"/>
            </a:endParaRPr>
          </a:p>
          <a:p>
            <a:pPr marL="274320" indent="-274320" fontAlgn="auto">
              <a:spcAft>
                <a:spcPts val="0"/>
              </a:spcAft>
              <a:buClr>
                <a:schemeClr val="accent3"/>
              </a:buClr>
              <a:buFont typeface="Wingdings 2"/>
              <a:buChar char=""/>
              <a:defRPr/>
            </a:pPr>
            <a:endParaRPr lang="en-IN" dirty="0">
              <a:latin typeface="Arial" panose="020B0604020202020204" pitchFamily="34" charset="0"/>
              <a:cs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0" y="0"/>
            <a:ext cx="9144000" cy="1052513"/>
          </a:xfrm>
        </p:spPr>
        <p:txBody>
          <a:bodyPr/>
          <a:lstStyle/>
          <a:p>
            <a:r>
              <a:rPr lang="en-IN" smtClean="0"/>
              <a:t>BRANCHES</a:t>
            </a:r>
          </a:p>
        </p:txBody>
      </p:sp>
      <p:pic>
        <p:nvPicPr>
          <p:cNvPr id="25602" name="Picture 2"/>
          <p:cNvPicPr>
            <a:picLocks noGrp="1" noChangeAspect="1" noChangeArrowheads="1"/>
          </p:cNvPicPr>
          <p:nvPr>
            <p:ph idx="1"/>
          </p:nvPr>
        </p:nvPicPr>
        <p:blipFill>
          <a:blip r:embed="rId2"/>
          <a:srcRect/>
          <a:stretch>
            <a:fillRect/>
          </a:stretch>
        </p:blipFill>
        <p:spPr>
          <a:xfrm>
            <a:off x="0" y="1412875"/>
            <a:ext cx="9144000" cy="544512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62500" lnSpcReduction="20000"/>
          </a:bodyPr>
          <a:lstStyle/>
          <a:p>
            <a:pPr marL="0" indent="0" eaLnBrk="0" hangingPunct="0">
              <a:lnSpc>
                <a:spcPct val="115000"/>
              </a:lnSpc>
              <a:spcAft>
                <a:spcPts val="1000"/>
              </a:spcAft>
              <a:buClr>
                <a:schemeClr val="accent3"/>
              </a:buClr>
              <a:buFont typeface="Wingdings 2"/>
              <a:buNone/>
              <a:defRPr/>
            </a:pPr>
            <a:r>
              <a:rPr lang="en-US" altLang="en-US" sz="5800" kern="0" dirty="0" smtClean="0">
                <a:solidFill>
                  <a:srgbClr val="FF0000"/>
                </a:solidFill>
                <a:latin typeface="Arial" panose="020B0604020202020204" pitchFamily="34" charset="0"/>
                <a:ea typeface="Calibri" pitchFamily="34" charset="0"/>
                <a:cs typeface="Arial" panose="020B0604020202020204" pitchFamily="34" charset="0"/>
              </a:rPr>
              <a:t>DEEP BRANCHES </a:t>
            </a:r>
            <a:endParaRPr lang="en-IN" altLang="en-US" sz="5800" kern="0" dirty="0" smtClean="0">
              <a:solidFill>
                <a:srgbClr val="FF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rPr>
              <a:t>     </a:t>
            </a:r>
            <a:r>
              <a:rPr lang="en-US" altLang="en-US" sz="5100" kern="0" dirty="0" err="1" smtClean="0">
                <a:solidFill>
                  <a:srgbClr val="FF0000"/>
                </a:solidFill>
                <a:latin typeface="Arial" panose="020B0604020202020204" pitchFamily="34" charset="0"/>
                <a:ea typeface="Calibri" pitchFamily="34" charset="0"/>
                <a:cs typeface="Arial" panose="020B0604020202020204" pitchFamily="34" charset="0"/>
              </a:rPr>
              <a:t>Profunda</a:t>
            </a:r>
            <a:r>
              <a:rPr lang="en-US" altLang="en-US" sz="5100" kern="0" dirty="0" smtClean="0">
                <a:solidFill>
                  <a:srgbClr val="FF0000"/>
                </a:solidFill>
                <a:latin typeface="Arial" panose="020B0604020202020204" pitchFamily="34" charset="0"/>
                <a:ea typeface="Calibri" pitchFamily="34" charset="0"/>
                <a:cs typeface="Arial" panose="020B0604020202020204" pitchFamily="34" charset="0"/>
              </a:rPr>
              <a:t> </a:t>
            </a:r>
            <a:r>
              <a:rPr lang="en-US" altLang="en-US" sz="5100" kern="0" dirty="0" err="1" smtClean="0">
                <a:solidFill>
                  <a:srgbClr val="FF0000"/>
                </a:solidFill>
                <a:latin typeface="Arial" panose="020B0604020202020204" pitchFamily="34" charset="0"/>
                <a:ea typeface="Calibri" pitchFamily="34" charset="0"/>
                <a:cs typeface="Arial" panose="020B0604020202020204" pitchFamily="34" charset="0"/>
              </a:rPr>
              <a:t>femoris</a:t>
            </a:r>
            <a:r>
              <a:rPr lang="en-US" altLang="en-US" sz="5100" kern="0" dirty="0" smtClean="0">
                <a:solidFill>
                  <a:srgbClr val="FF0000"/>
                </a:solidFill>
                <a:latin typeface="Arial" panose="020B0604020202020204" pitchFamily="34" charset="0"/>
                <a:ea typeface="Calibri" pitchFamily="34" charset="0"/>
                <a:cs typeface="Arial" panose="020B0604020202020204" pitchFamily="34" charset="0"/>
              </a:rPr>
              <a:t> </a:t>
            </a:r>
            <a:r>
              <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rPr>
              <a:t>- largest branch </a:t>
            </a:r>
            <a:endParaRPr lang="en-IN" altLang="en-US" sz="51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rPr>
              <a:t>     Arises from lateral side of femoral artery 4cm below inguinal ligament, supplies all 3 compartments of thigh </a:t>
            </a:r>
            <a:endParaRPr lang="en-IN" altLang="en-US" sz="51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endPar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rPr>
              <a:t>     </a:t>
            </a:r>
            <a:r>
              <a:rPr lang="en-US" altLang="en-US" sz="5100" kern="0" dirty="0" smtClean="0">
                <a:solidFill>
                  <a:srgbClr val="FF0000"/>
                </a:solidFill>
                <a:latin typeface="Arial" panose="020B0604020202020204" pitchFamily="34" charset="0"/>
                <a:ea typeface="Calibri" pitchFamily="34" charset="0"/>
                <a:cs typeface="Arial" panose="020B0604020202020204" pitchFamily="34" charset="0"/>
              </a:rPr>
              <a:t>Branches </a:t>
            </a:r>
            <a:endParaRPr lang="en-IN" altLang="en-US" sz="5100" kern="0" dirty="0" smtClean="0">
              <a:solidFill>
                <a:srgbClr val="FF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rPr>
              <a:t>Medial circumflex femoral artery Supplies adductor muscles and head of femur </a:t>
            </a:r>
            <a:endParaRPr lang="en-IN" altLang="en-US" sz="51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rPr>
              <a:t>Lateral circumflex femoral artery Supplies Sartorius, rectus </a:t>
            </a:r>
            <a:r>
              <a:rPr lang="en-US" altLang="en-US" sz="5100" kern="0" dirty="0" err="1" smtClean="0">
                <a:solidFill>
                  <a:srgbClr val="000000"/>
                </a:solidFill>
                <a:latin typeface="Arial" panose="020B0604020202020204" pitchFamily="34" charset="0"/>
                <a:ea typeface="Calibri" pitchFamily="34" charset="0"/>
                <a:cs typeface="Arial" panose="020B0604020202020204" pitchFamily="34" charset="0"/>
              </a:rPr>
              <a:t>femoris</a:t>
            </a:r>
            <a:r>
              <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rPr>
              <a:t>, </a:t>
            </a:r>
            <a:r>
              <a:rPr lang="en-US" altLang="en-US" sz="5100" kern="0" dirty="0" err="1" smtClean="0">
                <a:solidFill>
                  <a:srgbClr val="000000"/>
                </a:solidFill>
                <a:latin typeface="Arial" panose="020B0604020202020204" pitchFamily="34" charset="0"/>
                <a:ea typeface="Calibri" pitchFamily="34" charset="0"/>
                <a:cs typeface="Arial" panose="020B0604020202020204" pitchFamily="34" charset="0"/>
              </a:rPr>
              <a:t>vastis</a:t>
            </a:r>
            <a:r>
              <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rPr>
              <a:t> </a:t>
            </a:r>
            <a:r>
              <a:rPr lang="en-US" altLang="en-US" sz="5100" kern="0" dirty="0" err="1" smtClean="0">
                <a:solidFill>
                  <a:srgbClr val="000000"/>
                </a:solidFill>
                <a:latin typeface="Arial" panose="020B0604020202020204" pitchFamily="34" charset="0"/>
                <a:ea typeface="Calibri" pitchFamily="34" charset="0"/>
                <a:cs typeface="Arial" panose="020B0604020202020204" pitchFamily="34" charset="0"/>
              </a:rPr>
              <a:t>lateralis</a:t>
            </a:r>
            <a:r>
              <a:rPr lang="en-US" altLang="en-US" sz="5100" kern="0" dirty="0" smtClean="0">
                <a:solidFill>
                  <a:srgbClr val="000000"/>
                </a:solidFill>
                <a:latin typeface="Arial" panose="020B0604020202020204" pitchFamily="34" charset="0"/>
                <a:ea typeface="Calibri" pitchFamily="34" charset="0"/>
                <a:cs typeface="Arial" panose="020B0604020202020204" pitchFamily="34" charset="0"/>
              </a:rPr>
              <a:t>.</a:t>
            </a:r>
            <a:endParaRPr lang="en-IN" altLang="en-US" sz="5100" kern="0" dirty="0" smtClean="0">
              <a:solidFill>
                <a:srgbClr val="000000"/>
              </a:solidFill>
              <a:latin typeface="Arial" panose="020B0604020202020204" pitchFamily="34" charset="0"/>
              <a:ea typeface="Calibri" pitchFamily="34" charset="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4932363" cy="6858000"/>
          </a:xfrm>
        </p:spPr>
        <p:txBody>
          <a:bodyPr>
            <a:normAutofit/>
          </a:bodyPr>
          <a:lstStyle/>
          <a:p>
            <a:pPr marL="0" indent="0" eaLnBrk="0" hangingPunct="0">
              <a:lnSpc>
                <a:spcPct val="115000"/>
              </a:lnSpc>
              <a:spcAft>
                <a:spcPts val="1000"/>
              </a:spcAft>
              <a:buFont typeface="Wingdings 2"/>
              <a:buNone/>
              <a:defRPr/>
            </a:pPr>
            <a:endParaRPr lang="en-US" altLang="en-US" sz="24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Font typeface="Wingdings 2"/>
              <a:buNone/>
              <a:defRPr/>
            </a:pPr>
            <a:r>
              <a:rPr lang="en-US" altLang="en-US" sz="2400" kern="0" dirty="0" smtClean="0">
                <a:solidFill>
                  <a:srgbClr val="000000"/>
                </a:solidFill>
                <a:latin typeface="Arial" panose="020B0604020202020204" pitchFamily="34" charset="0"/>
                <a:ea typeface="Calibri" pitchFamily="34" charset="0"/>
                <a:cs typeface="Arial" panose="020B0604020202020204" pitchFamily="34" charset="0"/>
              </a:rPr>
              <a:t>Four </a:t>
            </a:r>
            <a:r>
              <a:rPr lang="en-US" altLang="en-US" sz="2400" kern="0" dirty="0">
                <a:solidFill>
                  <a:srgbClr val="000000"/>
                </a:solidFill>
                <a:latin typeface="Arial" panose="020B0604020202020204" pitchFamily="34" charset="0"/>
                <a:ea typeface="Calibri" pitchFamily="34" charset="0"/>
                <a:cs typeface="Arial" panose="020B0604020202020204" pitchFamily="34" charset="0"/>
              </a:rPr>
              <a:t>perforating arteries arise in front of thigh. Second perforating artery gives rise to nutrient artery to femur </a:t>
            </a:r>
            <a:endParaRPr lang="en-IN" altLang="en-US" sz="2400" kern="0" dirty="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Font typeface="Wingdings 2"/>
              <a:buNone/>
              <a:defRPr/>
            </a:pPr>
            <a:r>
              <a:rPr lang="en-US" altLang="en-US" sz="2400" kern="0" dirty="0" smtClean="0">
                <a:solidFill>
                  <a:srgbClr val="000000"/>
                </a:solidFill>
                <a:latin typeface="Arial" panose="020B0604020202020204" pitchFamily="34" charset="0"/>
                <a:ea typeface="Calibri" pitchFamily="34" charset="0"/>
                <a:cs typeface="Arial" panose="020B0604020202020204" pitchFamily="34" charset="0"/>
              </a:rPr>
              <a:t>1st </a:t>
            </a:r>
            <a:r>
              <a:rPr lang="en-US" altLang="en-US" sz="2400" kern="0" dirty="0">
                <a:solidFill>
                  <a:srgbClr val="000000"/>
                </a:solidFill>
                <a:latin typeface="Arial" panose="020B0604020202020204" pitchFamily="34" charset="0"/>
                <a:ea typeface="Calibri" pitchFamily="34" charset="0"/>
                <a:cs typeface="Arial" panose="020B0604020202020204" pitchFamily="34" charset="0"/>
              </a:rPr>
              <a:t>at upper border of adductor </a:t>
            </a:r>
            <a:r>
              <a:rPr lang="en-US" altLang="en-US" sz="2400" kern="0" dirty="0" err="1">
                <a:solidFill>
                  <a:srgbClr val="000000"/>
                </a:solidFill>
                <a:latin typeface="Arial" panose="020B0604020202020204" pitchFamily="34" charset="0"/>
                <a:ea typeface="Calibri" pitchFamily="34" charset="0"/>
                <a:cs typeface="Arial" panose="020B0604020202020204" pitchFamily="34" charset="0"/>
              </a:rPr>
              <a:t>brevis</a:t>
            </a:r>
            <a:r>
              <a:rPr lang="en-US" altLang="en-US" sz="2400" kern="0" dirty="0">
                <a:solidFill>
                  <a:srgbClr val="000000"/>
                </a:solidFill>
                <a:latin typeface="Arial" panose="020B0604020202020204" pitchFamily="34" charset="0"/>
                <a:ea typeface="Calibri" pitchFamily="34" charset="0"/>
                <a:cs typeface="Arial" panose="020B0604020202020204" pitchFamily="34" charset="0"/>
              </a:rPr>
              <a:t> </a:t>
            </a:r>
            <a:endParaRPr lang="en-IN" altLang="en-US" sz="2400" kern="0" dirty="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Font typeface="Wingdings 2"/>
              <a:buNone/>
              <a:defRPr/>
            </a:pPr>
            <a:r>
              <a:rPr lang="en-US" altLang="en-US" sz="2400" kern="0" dirty="0" smtClean="0">
                <a:solidFill>
                  <a:srgbClr val="000000"/>
                </a:solidFill>
                <a:latin typeface="Arial" panose="020B0604020202020204" pitchFamily="34" charset="0"/>
                <a:ea typeface="Calibri" pitchFamily="34" charset="0"/>
                <a:cs typeface="Arial" panose="020B0604020202020204" pitchFamily="34" charset="0"/>
              </a:rPr>
              <a:t>2nd </a:t>
            </a:r>
            <a:r>
              <a:rPr lang="en-US" altLang="en-US" sz="2400" kern="0" dirty="0">
                <a:solidFill>
                  <a:srgbClr val="000000"/>
                </a:solidFill>
                <a:latin typeface="Arial" panose="020B0604020202020204" pitchFamily="34" charset="0"/>
                <a:ea typeface="Calibri" pitchFamily="34" charset="0"/>
                <a:cs typeface="Arial" panose="020B0604020202020204" pitchFamily="34" charset="0"/>
              </a:rPr>
              <a:t>in front of adductor </a:t>
            </a:r>
            <a:r>
              <a:rPr lang="en-US" altLang="en-US" sz="2400" kern="0" dirty="0" err="1">
                <a:solidFill>
                  <a:srgbClr val="000000"/>
                </a:solidFill>
                <a:latin typeface="Arial" panose="020B0604020202020204" pitchFamily="34" charset="0"/>
                <a:ea typeface="Calibri" pitchFamily="34" charset="0"/>
                <a:cs typeface="Arial" panose="020B0604020202020204" pitchFamily="34" charset="0"/>
              </a:rPr>
              <a:t>brevis</a:t>
            </a:r>
            <a:endParaRPr lang="en-IN" altLang="en-US" sz="2400" kern="0" dirty="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Font typeface="Wingdings 2"/>
              <a:buNone/>
              <a:defRPr/>
            </a:pPr>
            <a:r>
              <a:rPr lang="en-US" altLang="en-US" sz="2400" kern="0" dirty="0" smtClean="0">
                <a:solidFill>
                  <a:srgbClr val="000000"/>
                </a:solidFill>
                <a:latin typeface="Arial" panose="020B0604020202020204" pitchFamily="34" charset="0"/>
                <a:ea typeface="Calibri" pitchFamily="34" charset="0"/>
                <a:cs typeface="Arial" panose="020B0604020202020204" pitchFamily="34" charset="0"/>
              </a:rPr>
              <a:t>3rd </a:t>
            </a:r>
            <a:r>
              <a:rPr lang="en-US" altLang="en-US" sz="2400" kern="0" dirty="0">
                <a:solidFill>
                  <a:srgbClr val="000000"/>
                </a:solidFill>
                <a:latin typeface="Arial" panose="020B0604020202020204" pitchFamily="34" charset="0"/>
                <a:ea typeface="Calibri" pitchFamily="34" charset="0"/>
                <a:cs typeface="Arial" panose="020B0604020202020204" pitchFamily="34" charset="0"/>
              </a:rPr>
              <a:t>immediately below adductor </a:t>
            </a:r>
            <a:r>
              <a:rPr lang="en-US" altLang="en-US" sz="2400" kern="0" dirty="0" err="1">
                <a:solidFill>
                  <a:srgbClr val="000000"/>
                </a:solidFill>
                <a:latin typeface="Arial" panose="020B0604020202020204" pitchFamily="34" charset="0"/>
                <a:ea typeface="Calibri" pitchFamily="34" charset="0"/>
                <a:cs typeface="Arial" panose="020B0604020202020204" pitchFamily="34" charset="0"/>
              </a:rPr>
              <a:t>brevis</a:t>
            </a:r>
            <a:endParaRPr lang="en-IN" altLang="en-US" sz="2400" kern="0" dirty="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Font typeface="Wingdings 2"/>
              <a:buNone/>
              <a:defRPr/>
            </a:pPr>
            <a:r>
              <a:rPr lang="en-US" altLang="en-US" sz="2400" kern="0" dirty="0" smtClean="0">
                <a:solidFill>
                  <a:srgbClr val="000000"/>
                </a:solidFill>
                <a:latin typeface="Arial" panose="020B0604020202020204" pitchFamily="34" charset="0"/>
                <a:ea typeface="Calibri" pitchFamily="34" charset="0"/>
                <a:cs typeface="Arial" panose="020B0604020202020204" pitchFamily="34" charset="0"/>
              </a:rPr>
              <a:t>4th </a:t>
            </a:r>
            <a:r>
              <a:rPr lang="en-US" altLang="en-US" sz="2400" kern="0" dirty="0">
                <a:solidFill>
                  <a:srgbClr val="000000"/>
                </a:solidFill>
                <a:latin typeface="Arial" panose="020B0604020202020204" pitchFamily="34" charset="0"/>
                <a:ea typeface="Calibri" pitchFamily="34" charset="0"/>
                <a:cs typeface="Arial" panose="020B0604020202020204" pitchFamily="34" charset="0"/>
              </a:rPr>
              <a:t>is the termination of </a:t>
            </a:r>
            <a:r>
              <a:rPr lang="en-US" altLang="en-US" sz="2400" kern="0" dirty="0" err="1">
                <a:solidFill>
                  <a:srgbClr val="000000"/>
                </a:solidFill>
                <a:latin typeface="Arial" panose="020B0604020202020204" pitchFamily="34" charset="0"/>
                <a:ea typeface="Calibri" pitchFamily="34" charset="0"/>
                <a:cs typeface="Arial" panose="020B0604020202020204" pitchFamily="34" charset="0"/>
              </a:rPr>
              <a:t>profunda</a:t>
            </a:r>
            <a:r>
              <a:rPr lang="en-US" altLang="en-US" sz="2400" kern="0" dirty="0">
                <a:solidFill>
                  <a:srgbClr val="000000"/>
                </a:solidFill>
                <a:latin typeface="Arial" panose="020B0604020202020204" pitchFamily="34" charset="0"/>
                <a:ea typeface="Calibri" pitchFamily="34" charset="0"/>
                <a:cs typeface="Arial" panose="020B0604020202020204" pitchFamily="34" charset="0"/>
              </a:rPr>
              <a:t> </a:t>
            </a:r>
            <a:r>
              <a:rPr lang="en-US" altLang="en-US" sz="2400" kern="0" dirty="0" err="1">
                <a:solidFill>
                  <a:srgbClr val="000000"/>
                </a:solidFill>
                <a:latin typeface="Arial" panose="020B0604020202020204" pitchFamily="34" charset="0"/>
                <a:ea typeface="Calibri" pitchFamily="34" charset="0"/>
                <a:cs typeface="Arial" panose="020B0604020202020204" pitchFamily="34" charset="0"/>
              </a:rPr>
              <a:t>femoris</a:t>
            </a:r>
            <a:r>
              <a:rPr lang="en-US" altLang="en-US" sz="2400" kern="0" dirty="0">
                <a:solidFill>
                  <a:srgbClr val="000000"/>
                </a:solidFill>
                <a:latin typeface="Arial" panose="020B0604020202020204" pitchFamily="34" charset="0"/>
                <a:ea typeface="Calibri" pitchFamily="34" charset="0"/>
                <a:cs typeface="Arial" panose="020B0604020202020204" pitchFamily="34" charset="0"/>
              </a:rPr>
              <a:t> artery </a:t>
            </a:r>
            <a:endParaRPr lang="en-IN" altLang="en-US" sz="2400" kern="0" dirty="0">
              <a:solidFill>
                <a:srgbClr val="000000"/>
              </a:solidFill>
              <a:latin typeface="Arial" panose="020B0604020202020204" pitchFamily="34" charset="0"/>
              <a:ea typeface="Calibri" pitchFamily="34" charset="0"/>
              <a:cs typeface="Arial" panose="020B0604020202020204" pitchFamily="34" charset="0"/>
            </a:endParaRPr>
          </a:p>
          <a:p>
            <a:pPr marL="274320" indent="-274320" fontAlgn="auto">
              <a:spcAft>
                <a:spcPts val="0"/>
              </a:spcAft>
              <a:buFont typeface="Wingdings 2"/>
              <a:buChar char=""/>
              <a:defRPr/>
            </a:pPr>
            <a:endParaRPr lang="en-IN" sz="2400" dirty="0">
              <a:solidFill>
                <a:prstClr val="black"/>
              </a:solidFill>
              <a:latin typeface="Arial" panose="020B0604020202020204" pitchFamily="34" charset="0"/>
              <a:cs typeface="Arial" panose="020B0604020202020204" pitchFamily="34" charset="0"/>
            </a:endParaRPr>
          </a:p>
          <a:p>
            <a:pPr marL="274320" indent="-274320" fontAlgn="auto">
              <a:spcAft>
                <a:spcPts val="0"/>
              </a:spcAft>
              <a:buClr>
                <a:schemeClr val="accent3"/>
              </a:buClr>
              <a:buFont typeface="Wingdings 2"/>
              <a:buChar char=""/>
              <a:defRPr/>
            </a:pPr>
            <a:endParaRPr lang="en-IN" sz="2400" dirty="0"/>
          </a:p>
        </p:txBody>
      </p:sp>
      <p:pic>
        <p:nvPicPr>
          <p:cNvPr id="27650" name="Picture 2" descr="C:\Users\User\Desktop\Fem tri images\WP_20140314_038.jpg"/>
          <p:cNvPicPr>
            <a:picLocks noChangeAspect="1" noChangeArrowheads="1"/>
          </p:cNvPicPr>
          <p:nvPr/>
        </p:nvPicPr>
        <p:blipFill>
          <a:blip r:embed="rId2"/>
          <a:srcRect/>
          <a:stretch>
            <a:fillRect/>
          </a:stretch>
        </p:blipFill>
        <p:spPr bwMode="auto">
          <a:xfrm>
            <a:off x="4572000" y="765175"/>
            <a:ext cx="4572000" cy="60928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08050"/>
            <a:ext cx="9144000" cy="5949950"/>
          </a:xfrm>
        </p:spPr>
        <p:txBody>
          <a:bodyPr>
            <a:normAutofit/>
          </a:bodyPr>
          <a:lstStyle/>
          <a:p>
            <a:pPr marL="0" indent="0" eaLnBrk="0" hangingPunct="0">
              <a:lnSpc>
                <a:spcPct val="115000"/>
              </a:lnSpc>
              <a:spcAft>
                <a:spcPts val="1000"/>
              </a:spcAft>
              <a:buClr>
                <a:schemeClr val="accent3"/>
              </a:buClr>
              <a:buFont typeface="Wingdings 2"/>
              <a:buNone/>
              <a:defRPr/>
            </a:pPr>
            <a:endParaRPr lang="en-US" altLang="en-US" sz="24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FF0000"/>
                </a:solidFill>
                <a:latin typeface="Arial" panose="020B0604020202020204" pitchFamily="34" charset="0"/>
                <a:ea typeface="Calibri" pitchFamily="34" charset="0"/>
                <a:cs typeface="Arial" panose="020B0604020202020204" pitchFamily="34" charset="0"/>
              </a:rPr>
              <a:t>Deep external </a:t>
            </a:r>
            <a:r>
              <a:rPr lang="en-US" altLang="en-US" sz="2800" kern="0" dirty="0" err="1" smtClean="0">
                <a:solidFill>
                  <a:srgbClr val="FF0000"/>
                </a:solidFill>
                <a:latin typeface="Arial" panose="020B0604020202020204" pitchFamily="34" charset="0"/>
                <a:ea typeface="Calibri" pitchFamily="34" charset="0"/>
                <a:cs typeface="Arial" panose="020B0604020202020204" pitchFamily="34" charset="0"/>
              </a:rPr>
              <a:t>pudendal</a:t>
            </a:r>
            <a:r>
              <a:rPr lang="en-US" altLang="en-US" sz="2800" kern="0" dirty="0" smtClean="0">
                <a:solidFill>
                  <a:srgbClr val="FF0000"/>
                </a:solidFill>
                <a:latin typeface="Arial" panose="020B0604020202020204" pitchFamily="34" charset="0"/>
                <a:ea typeface="Calibri" pitchFamily="34" charset="0"/>
                <a:cs typeface="Arial" panose="020B0604020202020204" pitchFamily="34" charset="0"/>
              </a:rPr>
              <a:t> artery </a:t>
            </a:r>
            <a:endParaRPr lang="en-IN" altLang="en-US" sz="2800" kern="0" dirty="0" smtClean="0">
              <a:solidFill>
                <a:srgbClr val="FF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Pass deep to spermatic cord / round ligament of uterus supplies scrotum or labium major</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endPar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FF0000"/>
                </a:solidFill>
                <a:latin typeface="Arial" panose="020B0604020202020204" pitchFamily="34" charset="0"/>
                <a:ea typeface="Calibri" pitchFamily="34" charset="0"/>
                <a:cs typeface="Arial" panose="020B0604020202020204" pitchFamily="34" charset="0"/>
              </a:rPr>
              <a:t>Muscular branches</a:t>
            </a:r>
            <a:endParaRPr lang="en-IN" altLang="en-US" sz="2800" kern="0" dirty="0" smtClean="0">
              <a:solidFill>
                <a:srgbClr val="FF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Arise from femoral and </a:t>
            </a:r>
            <a:r>
              <a:rPr lang="en-US" altLang="en-US" sz="2800" kern="0" dirty="0" err="1" smtClean="0">
                <a:solidFill>
                  <a:srgbClr val="000000"/>
                </a:solidFill>
                <a:latin typeface="Arial" panose="020B0604020202020204" pitchFamily="34" charset="0"/>
                <a:ea typeface="Calibri" pitchFamily="34" charset="0"/>
                <a:cs typeface="Arial" panose="020B0604020202020204" pitchFamily="34" charset="0"/>
              </a:rPr>
              <a:t>profunda</a:t>
            </a: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a:t>
            </a:r>
            <a:r>
              <a:rPr lang="en-US" altLang="en-US" sz="2800" kern="0" dirty="0" err="1" smtClean="0">
                <a:solidFill>
                  <a:srgbClr val="000000"/>
                </a:solidFill>
                <a:latin typeface="Arial" panose="020B0604020202020204" pitchFamily="34" charset="0"/>
                <a:ea typeface="Calibri" pitchFamily="34" charset="0"/>
                <a:cs typeface="Arial" panose="020B0604020202020204" pitchFamily="34" charset="0"/>
              </a:rPr>
              <a:t>femoris</a:t>
            </a: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artery or its branches to supply muscles of thigh</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274320" indent="-274320" fontAlgn="auto">
              <a:spcAft>
                <a:spcPts val="0"/>
              </a:spcAft>
              <a:buClr>
                <a:schemeClr val="accent3"/>
              </a:buClr>
              <a:buFont typeface="Wingdings 2"/>
              <a:buChar char=""/>
              <a:defRPr/>
            </a:pPr>
            <a:endParaRPr lang="en-IN" sz="240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a:xfrm>
            <a:off x="0" y="0"/>
            <a:ext cx="9144000" cy="1052513"/>
          </a:xfrm>
        </p:spPr>
        <p:txBody>
          <a:bodyPr/>
          <a:lstStyle/>
          <a:p>
            <a:r>
              <a:rPr lang="en-IN" smtClean="0"/>
              <a:t>FEMORAL VEIN</a:t>
            </a:r>
          </a:p>
        </p:txBody>
      </p:sp>
      <p:sp>
        <p:nvSpPr>
          <p:cNvPr id="3" name="Content Placeholder 2"/>
          <p:cNvSpPr>
            <a:spLocks noGrp="1"/>
          </p:cNvSpPr>
          <p:nvPr>
            <p:ph idx="1"/>
          </p:nvPr>
        </p:nvSpPr>
        <p:spPr>
          <a:xfrm>
            <a:off x="0" y="1196975"/>
            <a:ext cx="9144000" cy="5661025"/>
          </a:xfrm>
        </p:spPr>
        <p:txBody>
          <a:bodyPr>
            <a:normAutofit fontScale="92500" lnSpcReduction="10000"/>
          </a:bodyPr>
          <a:lstStyle/>
          <a:p>
            <a:pPr marL="0" indent="0" fontAlgn="auto">
              <a:lnSpc>
                <a:spcPct val="115000"/>
              </a:lnSpc>
              <a:spcAft>
                <a:spcPts val="1000"/>
              </a:spcAft>
              <a:buClr>
                <a:schemeClr val="accent3"/>
              </a:buClr>
              <a:buFont typeface="Wingdings 2"/>
              <a:buNone/>
              <a:defRPr/>
            </a:pPr>
            <a:r>
              <a:rPr lang="en-US" sz="2800" dirty="0" smtClean="0">
                <a:solidFill>
                  <a:srgbClr val="FF0000"/>
                </a:solidFill>
                <a:latin typeface="Arial" panose="020B0604020202020204" pitchFamily="34" charset="0"/>
                <a:ea typeface="Calibri"/>
                <a:cs typeface="Arial" panose="020B0604020202020204" pitchFamily="34" charset="0"/>
              </a:rPr>
              <a:t>ORIGIN </a:t>
            </a:r>
            <a:endParaRPr lang="en-IN" sz="2400" dirty="0" smtClean="0">
              <a:solidFill>
                <a:srgbClr val="FF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800" dirty="0" smtClean="0">
                <a:solidFill>
                  <a:srgbClr val="000000"/>
                </a:solidFill>
                <a:latin typeface="Arial" panose="020B0604020202020204" pitchFamily="34" charset="0"/>
                <a:ea typeface="Calibri"/>
                <a:cs typeface="Arial" panose="020B0604020202020204" pitchFamily="34" charset="0"/>
              </a:rPr>
              <a:t>     Begins </a:t>
            </a:r>
            <a:r>
              <a:rPr lang="en-US" sz="2800" dirty="0">
                <a:solidFill>
                  <a:srgbClr val="000000"/>
                </a:solidFill>
                <a:latin typeface="Arial" panose="020B0604020202020204" pitchFamily="34" charset="0"/>
                <a:ea typeface="Calibri"/>
                <a:cs typeface="Arial" panose="020B0604020202020204" pitchFamily="34" charset="0"/>
              </a:rPr>
              <a:t>as an upward continuation of the </a:t>
            </a:r>
            <a:r>
              <a:rPr lang="en-US" sz="2800" dirty="0" err="1">
                <a:solidFill>
                  <a:srgbClr val="000000"/>
                </a:solidFill>
                <a:latin typeface="Arial" panose="020B0604020202020204" pitchFamily="34" charset="0"/>
                <a:ea typeface="Calibri"/>
                <a:cs typeface="Arial" panose="020B0604020202020204" pitchFamily="34" charset="0"/>
              </a:rPr>
              <a:t>popleteal</a:t>
            </a:r>
            <a:r>
              <a:rPr lang="en-US" sz="2800" dirty="0">
                <a:solidFill>
                  <a:srgbClr val="000000"/>
                </a:solidFill>
                <a:latin typeface="Arial" panose="020B0604020202020204" pitchFamily="34" charset="0"/>
                <a:ea typeface="Calibri"/>
                <a:cs typeface="Arial" panose="020B0604020202020204" pitchFamily="34" charset="0"/>
              </a:rPr>
              <a:t> vein at the lower end of adductor canal.</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800" dirty="0" smtClean="0">
                <a:solidFill>
                  <a:srgbClr val="FF0000"/>
                </a:solidFill>
                <a:latin typeface="Arial" panose="020B0604020202020204" pitchFamily="34" charset="0"/>
                <a:ea typeface="Calibri"/>
                <a:cs typeface="Arial" panose="020B0604020202020204" pitchFamily="34" charset="0"/>
              </a:rPr>
              <a:t>TERMINATION</a:t>
            </a:r>
            <a:r>
              <a:rPr lang="en-US" sz="2800" dirty="0" smtClean="0">
                <a:solidFill>
                  <a:srgbClr val="000000"/>
                </a:solidFill>
                <a:latin typeface="Arial" panose="020B0604020202020204" pitchFamily="34" charset="0"/>
                <a:ea typeface="Calibri"/>
                <a:cs typeface="Arial" panose="020B0604020202020204" pitchFamily="34" charset="0"/>
              </a:rPr>
              <a:t> </a:t>
            </a:r>
            <a:endParaRPr lang="en-IN" sz="2400" dirty="0" smtClean="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800" dirty="0" smtClean="0">
                <a:solidFill>
                  <a:srgbClr val="000000"/>
                </a:solidFill>
                <a:latin typeface="Arial" panose="020B0604020202020204" pitchFamily="34" charset="0"/>
                <a:ea typeface="Calibri"/>
                <a:cs typeface="Arial" panose="020B0604020202020204" pitchFamily="34" charset="0"/>
              </a:rPr>
              <a:t>     Ends </a:t>
            </a:r>
            <a:r>
              <a:rPr lang="en-US" sz="2800" dirty="0">
                <a:solidFill>
                  <a:srgbClr val="000000"/>
                </a:solidFill>
                <a:latin typeface="Arial" panose="020B0604020202020204" pitchFamily="34" charset="0"/>
                <a:ea typeface="Calibri"/>
                <a:cs typeface="Arial" panose="020B0604020202020204" pitchFamily="34" charset="0"/>
              </a:rPr>
              <a:t>by becoming continuous with the external iliac vein behind the inguinal ligament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tabLst>
                <a:tab pos="1371600" algn="l"/>
              </a:tabLst>
              <a:defRPr/>
            </a:pPr>
            <a:r>
              <a:rPr lang="en-US" sz="2800" dirty="0" smtClean="0">
                <a:solidFill>
                  <a:srgbClr val="FF0000"/>
                </a:solidFill>
                <a:latin typeface="Arial" panose="020B0604020202020204" pitchFamily="34" charset="0"/>
                <a:ea typeface="Calibri"/>
                <a:cs typeface="Arial" panose="020B0604020202020204" pitchFamily="34" charset="0"/>
              </a:rPr>
              <a:t>COURSE	</a:t>
            </a:r>
            <a:endParaRPr lang="en-IN" sz="2400" dirty="0" smtClean="0">
              <a:solidFill>
                <a:srgbClr val="FF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800" dirty="0" smtClean="0">
                <a:solidFill>
                  <a:srgbClr val="000000"/>
                </a:solidFill>
                <a:latin typeface="Arial" panose="020B0604020202020204" pitchFamily="34" charset="0"/>
                <a:ea typeface="Calibri"/>
                <a:cs typeface="Arial" panose="020B0604020202020204" pitchFamily="34" charset="0"/>
              </a:rPr>
              <a:t>     Accompanies </a:t>
            </a:r>
            <a:r>
              <a:rPr lang="en-US" sz="2800" dirty="0">
                <a:solidFill>
                  <a:srgbClr val="000000"/>
                </a:solidFill>
                <a:latin typeface="Arial" panose="020B0604020202020204" pitchFamily="34" charset="0"/>
                <a:ea typeface="Calibri"/>
                <a:cs typeface="Arial" panose="020B0604020202020204" pitchFamily="34" charset="0"/>
              </a:rPr>
              <a:t>the femoral artery, the vein is medial to artery in the base of the triangle ends at lower end of adductor canal.</a:t>
            </a:r>
            <a:endParaRPr lang="en-IN" sz="24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sz="2800"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77500" lnSpcReduction="20000"/>
          </a:bodyPr>
          <a:lstStyle/>
          <a:p>
            <a:pPr marL="0" indent="0" fontAlgn="auto">
              <a:lnSpc>
                <a:spcPct val="115000"/>
              </a:lnSpc>
              <a:spcAft>
                <a:spcPts val="1000"/>
              </a:spcAft>
              <a:buClr>
                <a:schemeClr val="accent3"/>
              </a:buClr>
              <a:buFont typeface="Wingdings 2"/>
              <a:buNone/>
              <a:defRPr/>
            </a:pPr>
            <a:r>
              <a:rPr lang="en-US" sz="4100" dirty="0" smtClean="0">
                <a:solidFill>
                  <a:srgbClr val="FF0000"/>
                </a:solidFill>
                <a:ea typeface="Calibri"/>
                <a:cs typeface="Calibri"/>
              </a:rPr>
              <a:t>TRIBUTARIES </a:t>
            </a:r>
            <a:endParaRPr lang="en-IN" sz="4100" dirty="0" smtClean="0">
              <a:solidFill>
                <a:srgbClr val="FF0000"/>
              </a:solidFill>
              <a:ea typeface="Calibri"/>
              <a:cs typeface="Times New Roman"/>
            </a:endParaRPr>
          </a:p>
          <a:p>
            <a:pPr marL="0" indent="0" fontAlgn="auto">
              <a:lnSpc>
                <a:spcPct val="115000"/>
              </a:lnSpc>
              <a:spcAft>
                <a:spcPts val="1000"/>
              </a:spcAft>
              <a:buClr>
                <a:schemeClr val="accent3"/>
              </a:buClr>
              <a:buFont typeface="Wingdings 2"/>
              <a:buNone/>
              <a:defRPr/>
            </a:pPr>
            <a:endParaRPr lang="en-US" sz="2800"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3100" dirty="0" smtClean="0">
                <a:solidFill>
                  <a:srgbClr val="000000"/>
                </a:solidFill>
                <a:latin typeface="Arial" panose="020B0604020202020204" pitchFamily="34" charset="0"/>
                <a:ea typeface="Calibri"/>
                <a:cs typeface="Arial" panose="020B0604020202020204" pitchFamily="34" charset="0"/>
              </a:rPr>
              <a:t>It </a:t>
            </a:r>
            <a:r>
              <a:rPr lang="en-US" sz="3100" dirty="0">
                <a:solidFill>
                  <a:srgbClr val="000000"/>
                </a:solidFill>
                <a:latin typeface="Arial" panose="020B0604020202020204" pitchFamily="34" charset="0"/>
                <a:ea typeface="Calibri"/>
                <a:cs typeface="Arial" panose="020B0604020202020204" pitchFamily="34" charset="0"/>
              </a:rPr>
              <a:t>receives great </a:t>
            </a:r>
            <a:r>
              <a:rPr lang="en-US" sz="3100" dirty="0" err="1">
                <a:solidFill>
                  <a:srgbClr val="000000"/>
                </a:solidFill>
                <a:latin typeface="Arial" panose="020B0604020202020204" pitchFamily="34" charset="0"/>
                <a:ea typeface="Calibri"/>
                <a:cs typeface="Arial" panose="020B0604020202020204" pitchFamily="34" charset="0"/>
              </a:rPr>
              <a:t>sephenous</a:t>
            </a:r>
            <a:r>
              <a:rPr lang="en-US" sz="3100" dirty="0">
                <a:solidFill>
                  <a:srgbClr val="000000"/>
                </a:solidFill>
                <a:latin typeface="Arial" panose="020B0604020202020204" pitchFamily="34" charset="0"/>
                <a:ea typeface="Calibri"/>
                <a:cs typeface="Arial" panose="020B0604020202020204" pitchFamily="34" charset="0"/>
              </a:rPr>
              <a:t> vein </a:t>
            </a:r>
            <a:endParaRPr lang="en-IN" sz="31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endParaRPr lang="en-US" sz="3100"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3100" dirty="0" smtClean="0">
                <a:solidFill>
                  <a:srgbClr val="000000"/>
                </a:solidFill>
                <a:latin typeface="Arial" panose="020B0604020202020204" pitchFamily="34" charset="0"/>
                <a:ea typeface="Calibri"/>
                <a:cs typeface="Arial" panose="020B0604020202020204" pitchFamily="34" charset="0"/>
              </a:rPr>
              <a:t>Veins </a:t>
            </a:r>
            <a:r>
              <a:rPr lang="en-US" sz="3100" dirty="0">
                <a:solidFill>
                  <a:srgbClr val="000000"/>
                </a:solidFill>
                <a:latin typeface="Arial" panose="020B0604020202020204" pitchFamily="34" charset="0"/>
                <a:ea typeface="Calibri"/>
                <a:cs typeface="Arial" panose="020B0604020202020204" pitchFamily="34" charset="0"/>
              </a:rPr>
              <a:t>accompanying three deep branches of femoral artery in femoral triangle, deep external </a:t>
            </a:r>
            <a:r>
              <a:rPr lang="en-US" sz="3100" dirty="0" err="1">
                <a:solidFill>
                  <a:srgbClr val="000000"/>
                </a:solidFill>
                <a:latin typeface="Arial" panose="020B0604020202020204" pitchFamily="34" charset="0"/>
                <a:ea typeface="Calibri"/>
                <a:cs typeface="Arial" panose="020B0604020202020204" pitchFamily="34" charset="0"/>
              </a:rPr>
              <a:t>pudendal</a:t>
            </a:r>
            <a:r>
              <a:rPr lang="en-US" sz="3100" dirty="0">
                <a:solidFill>
                  <a:srgbClr val="000000"/>
                </a:solidFill>
                <a:latin typeface="Arial" panose="020B0604020202020204" pitchFamily="34" charset="0"/>
                <a:ea typeface="Calibri"/>
                <a:cs typeface="Arial" panose="020B0604020202020204" pitchFamily="34" charset="0"/>
              </a:rPr>
              <a:t> and muscular.</a:t>
            </a:r>
            <a:endParaRPr lang="en-IN" sz="31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endParaRPr lang="en-US" sz="3100"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3100" dirty="0" smtClean="0">
                <a:solidFill>
                  <a:srgbClr val="000000"/>
                </a:solidFill>
                <a:latin typeface="Arial" panose="020B0604020202020204" pitchFamily="34" charset="0"/>
                <a:ea typeface="Calibri"/>
                <a:cs typeface="Arial" panose="020B0604020202020204" pitchFamily="34" charset="0"/>
              </a:rPr>
              <a:t>Lateral </a:t>
            </a:r>
            <a:r>
              <a:rPr lang="en-US" sz="3100" dirty="0">
                <a:solidFill>
                  <a:srgbClr val="000000"/>
                </a:solidFill>
                <a:latin typeface="Arial" panose="020B0604020202020204" pitchFamily="34" charset="0"/>
                <a:ea typeface="Calibri"/>
                <a:cs typeface="Arial" panose="020B0604020202020204" pitchFamily="34" charset="0"/>
              </a:rPr>
              <a:t>and medial circumflex femoral veins </a:t>
            </a:r>
            <a:endParaRPr lang="en-IN" sz="31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endParaRPr lang="en-US" sz="3100"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3100" dirty="0" smtClean="0">
                <a:solidFill>
                  <a:srgbClr val="000000"/>
                </a:solidFill>
                <a:latin typeface="Arial" panose="020B0604020202020204" pitchFamily="34" charset="0"/>
                <a:ea typeface="Calibri"/>
                <a:cs typeface="Arial" panose="020B0604020202020204" pitchFamily="34" charset="0"/>
              </a:rPr>
              <a:t>The </a:t>
            </a:r>
            <a:r>
              <a:rPr lang="en-US" sz="3100" dirty="0">
                <a:solidFill>
                  <a:srgbClr val="000000"/>
                </a:solidFill>
                <a:latin typeface="Arial" panose="020B0604020202020204" pitchFamily="34" charset="0"/>
                <a:ea typeface="Calibri"/>
                <a:cs typeface="Arial" panose="020B0604020202020204" pitchFamily="34" charset="0"/>
              </a:rPr>
              <a:t>descending </a:t>
            </a:r>
            <a:r>
              <a:rPr lang="en-US" sz="3100" dirty="0" err="1">
                <a:solidFill>
                  <a:srgbClr val="000000"/>
                </a:solidFill>
                <a:latin typeface="Arial" panose="020B0604020202020204" pitchFamily="34" charset="0"/>
                <a:ea typeface="Calibri"/>
                <a:cs typeface="Arial" panose="020B0604020202020204" pitchFamily="34" charset="0"/>
              </a:rPr>
              <a:t>genicular</a:t>
            </a:r>
            <a:r>
              <a:rPr lang="en-US" sz="3100" dirty="0">
                <a:solidFill>
                  <a:srgbClr val="000000"/>
                </a:solidFill>
                <a:latin typeface="Arial" panose="020B0604020202020204" pitchFamily="34" charset="0"/>
                <a:ea typeface="Calibri"/>
                <a:cs typeface="Arial" panose="020B0604020202020204" pitchFamily="34" charset="0"/>
              </a:rPr>
              <a:t> and muscular veins in adductor canal.</a:t>
            </a:r>
            <a:endParaRPr lang="en-IN" sz="31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3100" dirty="0">
                <a:solidFill>
                  <a:srgbClr val="000000"/>
                </a:solidFill>
                <a:latin typeface="Arial" panose="020B0604020202020204" pitchFamily="34" charset="0"/>
                <a:ea typeface="Calibri"/>
                <a:cs typeface="Arial" panose="020B0604020202020204" pitchFamily="34" charset="0"/>
              </a:rPr>
              <a:t> </a:t>
            </a:r>
            <a:endParaRPr lang="en-IN" sz="31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3100" dirty="0">
                <a:ea typeface="Calibri"/>
                <a:cs typeface="Times New Roman"/>
              </a:rPr>
              <a:t> </a:t>
            </a:r>
            <a:endParaRPr lang="en-IN" sz="3100" dirty="0">
              <a:ea typeface="Calibri"/>
              <a:cs typeface="Times New Roman"/>
            </a:endParaRPr>
          </a:p>
          <a:p>
            <a:pPr marL="274320" indent="-274320" fontAlgn="auto">
              <a:spcAft>
                <a:spcPts val="0"/>
              </a:spcAft>
              <a:buClr>
                <a:schemeClr val="accent3"/>
              </a:buClr>
              <a:buFont typeface="Wingdings 2"/>
              <a:buChar char=""/>
              <a:defRPr/>
            </a:pPr>
            <a:endParaRPr lang="en-I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0" y="0"/>
            <a:ext cx="9144000" cy="981075"/>
          </a:xfrm>
        </p:spPr>
        <p:txBody>
          <a:bodyPr/>
          <a:lstStyle/>
          <a:p>
            <a:r>
              <a:rPr lang="en-IN" smtClean="0"/>
              <a:t>NERVES</a:t>
            </a:r>
          </a:p>
        </p:txBody>
      </p:sp>
      <p:sp>
        <p:nvSpPr>
          <p:cNvPr id="3" name="Content Placeholder 2"/>
          <p:cNvSpPr>
            <a:spLocks noGrp="1"/>
          </p:cNvSpPr>
          <p:nvPr>
            <p:ph idx="1"/>
          </p:nvPr>
        </p:nvSpPr>
        <p:spPr>
          <a:xfrm>
            <a:off x="0" y="1268413"/>
            <a:ext cx="9131300" cy="5589587"/>
          </a:xfrm>
        </p:spPr>
        <p:txBody>
          <a:bodyPr>
            <a:normAutofit/>
          </a:bodyPr>
          <a:lstStyle/>
          <a:p>
            <a:pPr marL="0" indent="0" fontAlgn="auto">
              <a:lnSpc>
                <a:spcPct val="115000"/>
              </a:lnSpc>
              <a:spcAft>
                <a:spcPts val="1000"/>
              </a:spcAft>
              <a:buClr>
                <a:schemeClr val="accent3"/>
              </a:buClr>
              <a:buFont typeface="Wingdings 2"/>
              <a:buNone/>
              <a:defRPr/>
            </a:pPr>
            <a:r>
              <a:rPr lang="en-US" sz="2400" dirty="0" smtClean="0">
                <a:solidFill>
                  <a:srgbClr val="FF0000"/>
                </a:solidFill>
                <a:latin typeface="Arial" panose="020B0604020202020204" pitchFamily="34" charset="0"/>
                <a:ea typeface="Calibri"/>
                <a:cs typeface="Arial" panose="020B0604020202020204" pitchFamily="34" charset="0"/>
              </a:rPr>
              <a:t>Femoral </a:t>
            </a:r>
            <a:r>
              <a:rPr lang="en-US" sz="2400" dirty="0">
                <a:solidFill>
                  <a:srgbClr val="FF0000"/>
                </a:solidFill>
                <a:latin typeface="Arial" panose="020B0604020202020204" pitchFamily="34" charset="0"/>
                <a:ea typeface="Calibri"/>
                <a:cs typeface="Arial" panose="020B0604020202020204" pitchFamily="34" charset="0"/>
              </a:rPr>
              <a:t>nerve </a:t>
            </a:r>
            <a:endParaRPr lang="en-IN" sz="2400" dirty="0">
              <a:solidFill>
                <a:srgbClr val="FF0000"/>
              </a:solidFill>
              <a:latin typeface="Arial" panose="020B0604020202020204" pitchFamily="34" charset="0"/>
              <a:ea typeface="Calibri"/>
              <a:cs typeface="Arial" panose="020B0604020202020204" pitchFamily="34" charset="0"/>
            </a:endParaRPr>
          </a:p>
          <a:p>
            <a:pPr marL="274320" indent="-274320">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Lies </a:t>
            </a:r>
            <a:r>
              <a:rPr lang="en-US" sz="2400" dirty="0">
                <a:solidFill>
                  <a:srgbClr val="000000"/>
                </a:solidFill>
                <a:latin typeface="Arial" panose="020B0604020202020204" pitchFamily="34" charset="0"/>
                <a:ea typeface="Calibri"/>
                <a:cs typeface="Arial" panose="020B0604020202020204" pitchFamily="34" charset="0"/>
              </a:rPr>
              <a:t>lateral to femoral artery, outside the femoral sheath, in the groove between </a:t>
            </a:r>
            <a:r>
              <a:rPr lang="en-US" sz="2400" dirty="0" err="1">
                <a:solidFill>
                  <a:srgbClr val="000000"/>
                </a:solidFill>
                <a:latin typeface="Arial" panose="020B0604020202020204" pitchFamily="34" charset="0"/>
                <a:ea typeface="Calibri"/>
                <a:cs typeface="Arial" panose="020B0604020202020204" pitchFamily="34" charset="0"/>
              </a:rPr>
              <a:t>ilicus</a:t>
            </a:r>
            <a:r>
              <a:rPr lang="en-US" sz="2400" dirty="0">
                <a:solidFill>
                  <a:srgbClr val="000000"/>
                </a:solidFill>
                <a:latin typeface="Arial" panose="020B0604020202020204" pitchFamily="34" charset="0"/>
                <a:ea typeface="Calibri"/>
                <a:cs typeface="Arial" panose="020B0604020202020204" pitchFamily="34" charset="0"/>
              </a:rPr>
              <a:t> and psoas major muscles</a:t>
            </a:r>
            <a:r>
              <a:rPr lang="en-US" sz="2400" dirty="0" smtClean="0">
                <a:solidFill>
                  <a:srgbClr val="000000"/>
                </a:solidFill>
                <a:latin typeface="Arial" panose="020B0604020202020204" pitchFamily="34" charset="0"/>
                <a:ea typeface="Calibri"/>
                <a:cs typeface="Arial" panose="020B0604020202020204" pitchFamily="34" charset="0"/>
              </a:rPr>
              <a:t>.</a:t>
            </a:r>
            <a:r>
              <a:rPr lang="en-US" altLang="en-US" sz="2400" kern="0" dirty="0" smtClean="0">
                <a:solidFill>
                  <a:srgbClr val="000000"/>
                </a:solidFill>
                <a:latin typeface="Arial" panose="020B0604020202020204" pitchFamily="34" charset="0"/>
                <a:cs typeface="Arial" panose="020B0604020202020204" pitchFamily="34" charset="0"/>
              </a:rPr>
              <a:t> </a:t>
            </a:r>
          </a:p>
          <a:p>
            <a:pPr marL="274320" indent="-274320">
              <a:buClr>
                <a:schemeClr val="accent3"/>
              </a:buClr>
              <a:buFont typeface="Wingdings 2"/>
              <a:buNone/>
              <a:defRPr/>
            </a:pPr>
            <a:endParaRPr lang="en-US" altLang="en-US" sz="2400" kern="0" dirty="0" smtClean="0">
              <a:solidFill>
                <a:srgbClr val="000000"/>
              </a:solidFill>
              <a:latin typeface="Arial" panose="020B0604020202020204" pitchFamily="34" charset="0"/>
              <a:cs typeface="Arial" panose="020B0604020202020204" pitchFamily="34" charset="0"/>
            </a:endParaRPr>
          </a:p>
          <a:p>
            <a:pPr marL="274320" indent="-274320">
              <a:buClr>
                <a:schemeClr val="accent3"/>
              </a:buClr>
              <a:buFont typeface="Wingdings 2"/>
              <a:buNone/>
              <a:defRPr/>
            </a:pPr>
            <a:r>
              <a:rPr lang="en-US" altLang="en-US" sz="2400" kern="0" dirty="0" smtClean="0">
                <a:solidFill>
                  <a:srgbClr val="FF0000"/>
                </a:solidFill>
                <a:latin typeface="Arial" panose="020B0604020202020204" pitchFamily="34" charset="0"/>
                <a:cs typeface="Arial" panose="020B0604020202020204" pitchFamily="34" charset="0"/>
              </a:rPr>
              <a:t>Branches-</a:t>
            </a:r>
          </a:p>
          <a:p>
            <a:pPr marL="274320" indent="-274320">
              <a:buClr>
                <a:schemeClr val="accent3"/>
              </a:buClr>
              <a:buFont typeface="Wingdings 2"/>
              <a:buNone/>
              <a:defRPr/>
            </a:pPr>
            <a:r>
              <a:rPr lang="en-US" altLang="en-US" sz="2400" kern="0" dirty="0" smtClean="0">
                <a:solidFill>
                  <a:srgbClr val="000000"/>
                </a:solidFill>
                <a:latin typeface="Arial" panose="020B0604020202020204" pitchFamily="34" charset="0"/>
                <a:cs typeface="Arial" panose="020B0604020202020204" pitchFamily="34" charset="0"/>
              </a:rPr>
              <a:t>        Muscular- ant supplies- </a:t>
            </a:r>
            <a:r>
              <a:rPr lang="en-US" altLang="en-US" sz="2400" kern="0" dirty="0" err="1" smtClean="0">
                <a:solidFill>
                  <a:srgbClr val="000000"/>
                </a:solidFill>
                <a:latin typeface="Arial" panose="020B0604020202020204" pitchFamily="34" charset="0"/>
                <a:cs typeface="Arial" panose="020B0604020202020204" pitchFamily="34" charset="0"/>
              </a:rPr>
              <a:t>sartorius</a:t>
            </a:r>
            <a:r>
              <a:rPr lang="en-US" altLang="en-US" sz="2400" kern="0" dirty="0" smtClean="0">
                <a:solidFill>
                  <a:srgbClr val="000000"/>
                </a:solidFill>
                <a:latin typeface="Arial" panose="020B0604020202020204" pitchFamily="34" charset="0"/>
                <a:cs typeface="Arial" panose="020B0604020202020204" pitchFamily="34" charset="0"/>
              </a:rPr>
              <a:t> &amp; post supplies all the </a:t>
            </a:r>
            <a:r>
              <a:rPr lang="en-US" altLang="en-US" sz="2400" kern="0" dirty="0" err="1" smtClean="0">
                <a:solidFill>
                  <a:srgbClr val="000000"/>
                </a:solidFill>
                <a:latin typeface="Arial" panose="020B0604020202020204" pitchFamily="34" charset="0"/>
                <a:cs typeface="Arial" panose="020B0604020202020204" pitchFamily="34" charset="0"/>
              </a:rPr>
              <a:t>vasti</a:t>
            </a:r>
            <a:r>
              <a:rPr lang="en-US" altLang="en-US" sz="2400" kern="0" dirty="0" smtClean="0">
                <a:solidFill>
                  <a:srgbClr val="000000"/>
                </a:solidFill>
                <a:latin typeface="Arial" panose="020B0604020202020204" pitchFamily="34" charset="0"/>
                <a:cs typeface="Arial" panose="020B0604020202020204" pitchFamily="34" charset="0"/>
              </a:rPr>
              <a:t> and rectus </a:t>
            </a:r>
            <a:r>
              <a:rPr lang="en-US" altLang="en-US" sz="2400" kern="0" dirty="0" err="1" smtClean="0">
                <a:solidFill>
                  <a:srgbClr val="000000"/>
                </a:solidFill>
                <a:latin typeface="Arial" panose="020B0604020202020204" pitchFamily="34" charset="0"/>
                <a:cs typeface="Arial" panose="020B0604020202020204" pitchFamily="34" charset="0"/>
              </a:rPr>
              <a:t>femoris</a:t>
            </a:r>
            <a:endParaRPr lang="en-US" altLang="en-US" sz="2400" kern="0" dirty="0" smtClean="0">
              <a:solidFill>
                <a:srgbClr val="000000"/>
              </a:solidFill>
              <a:latin typeface="Arial" panose="020B0604020202020204" pitchFamily="34" charset="0"/>
              <a:cs typeface="Arial" panose="020B0604020202020204" pitchFamily="34" charset="0"/>
            </a:endParaRPr>
          </a:p>
          <a:p>
            <a:pPr marL="274320" indent="-274320">
              <a:buClr>
                <a:schemeClr val="accent3"/>
              </a:buClr>
              <a:buFont typeface="Wingdings 2"/>
              <a:buNone/>
              <a:defRPr/>
            </a:pPr>
            <a:r>
              <a:rPr lang="en-US" altLang="en-US" sz="2400" kern="0" dirty="0" smtClean="0">
                <a:solidFill>
                  <a:srgbClr val="000000"/>
                </a:solidFill>
                <a:latin typeface="Arial" panose="020B0604020202020204" pitchFamily="34" charset="0"/>
                <a:cs typeface="Arial" panose="020B0604020202020204" pitchFamily="34" charset="0"/>
              </a:rPr>
              <a:t>        Cutaneous- ant div gives 2 cut </a:t>
            </a:r>
            <a:r>
              <a:rPr lang="en-US" altLang="en-US" sz="2400" kern="0" dirty="0" err="1" smtClean="0">
                <a:solidFill>
                  <a:srgbClr val="000000"/>
                </a:solidFill>
                <a:latin typeface="Arial" panose="020B0604020202020204" pitchFamily="34" charset="0"/>
                <a:cs typeface="Arial" panose="020B0604020202020204" pitchFamily="34" charset="0"/>
              </a:rPr>
              <a:t>i</a:t>
            </a:r>
            <a:r>
              <a:rPr lang="en-US" altLang="en-US" sz="2400" kern="0" dirty="0" smtClean="0">
                <a:solidFill>
                  <a:srgbClr val="000000"/>
                </a:solidFill>
                <a:latin typeface="Arial" panose="020B0604020202020204" pitchFamily="34" charset="0"/>
                <a:cs typeface="Arial" panose="020B0604020202020204" pitchFamily="34" charset="0"/>
              </a:rPr>
              <a:t>.e intermediate &amp; medial cut nerve of thigh and post div gives 1 </a:t>
            </a:r>
            <a:r>
              <a:rPr lang="en-US" altLang="en-US" sz="2400" kern="0" dirty="0" err="1" smtClean="0">
                <a:solidFill>
                  <a:srgbClr val="000000"/>
                </a:solidFill>
                <a:latin typeface="Arial" panose="020B0604020202020204" pitchFamily="34" charset="0"/>
                <a:cs typeface="Arial" panose="020B0604020202020204" pitchFamily="34" charset="0"/>
              </a:rPr>
              <a:t>i.e</a:t>
            </a:r>
            <a:r>
              <a:rPr lang="en-US" altLang="en-US" sz="2400" kern="0" dirty="0" smtClean="0">
                <a:solidFill>
                  <a:srgbClr val="000000"/>
                </a:solidFill>
                <a:latin typeface="Arial" panose="020B0604020202020204" pitchFamily="34" charset="0"/>
                <a:cs typeface="Arial" panose="020B0604020202020204" pitchFamily="34" charset="0"/>
              </a:rPr>
              <a:t> saphenous nerve</a:t>
            </a:r>
          </a:p>
          <a:p>
            <a:pPr marL="274320" indent="-274320">
              <a:buClr>
                <a:schemeClr val="accent3"/>
              </a:buClr>
              <a:buFont typeface="Wingdings 2"/>
              <a:buNone/>
              <a:defRPr/>
            </a:pPr>
            <a:r>
              <a:rPr lang="en-US" altLang="en-US" sz="2400" kern="0" dirty="0" smtClean="0">
                <a:solidFill>
                  <a:srgbClr val="000000"/>
                </a:solidFill>
                <a:latin typeface="Arial" panose="020B0604020202020204" pitchFamily="34" charset="0"/>
                <a:cs typeface="Arial" panose="020B0604020202020204" pitchFamily="34" charset="0"/>
              </a:rPr>
              <a:t>        Articular branches- hip </a:t>
            </a:r>
            <a:r>
              <a:rPr lang="en-US" altLang="en-US" sz="2400" kern="0" dirty="0" err="1" smtClean="0">
                <a:solidFill>
                  <a:srgbClr val="000000"/>
                </a:solidFill>
                <a:latin typeface="Arial" panose="020B0604020202020204" pitchFamily="34" charset="0"/>
                <a:cs typeface="Arial" panose="020B0604020202020204" pitchFamily="34" charset="0"/>
              </a:rPr>
              <a:t>jt</a:t>
            </a:r>
            <a:r>
              <a:rPr lang="en-US" altLang="en-US" sz="2400" kern="0" dirty="0" smtClean="0">
                <a:solidFill>
                  <a:srgbClr val="000000"/>
                </a:solidFill>
                <a:latin typeface="Arial" panose="020B0604020202020204" pitchFamily="34" charset="0"/>
                <a:cs typeface="Arial" panose="020B0604020202020204" pitchFamily="34" charset="0"/>
              </a:rPr>
              <a:t> &amp; knee </a:t>
            </a:r>
            <a:r>
              <a:rPr lang="en-US" altLang="en-US" sz="2400" kern="0" dirty="0" err="1" smtClean="0">
                <a:solidFill>
                  <a:srgbClr val="000000"/>
                </a:solidFill>
                <a:latin typeface="Arial" panose="020B0604020202020204" pitchFamily="34" charset="0"/>
                <a:cs typeface="Arial" panose="020B0604020202020204" pitchFamily="34" charset="0"/>
              </a:rPr>
              <a:t>jt</a:t>
            </a:r>
            <a:endParaRPr lang="en-US" altLang="en-US" sz="2400" kern="0" dirty="0" smtClean="0">
              <a:solidFill>
                <a:srgbClr val="000000"/>
              </a:solidFill>
              <a:latin typeface="Arial" panose="020B0604020202020204" pitchFamily="34" charset="0"/>
              <a:cs typeface="Arial" panose="020B0604020202020204" pitchFamily="34" charset="0"/>
            </a:endParaRPr>
          </a:p>
          <a:p>
            <a:pPr marL="274320" indent="-274320">
              <a:buClr>
                <a:schemeClr val="accent3"/>
              </a:buClr>
              <a:buFont typeface="Wingdings 2"/>
              <a:buNone/>
              <a:defRPr/>
            </a:pPr>
            <a:r>
              <a:rPr lang="en-US" altLang="en-US" sz="2400" kern="0" dirty="0" smtClean="0">
                <a:solidFill>
                  <a:srgbClr val="000000"/>
                </a:solidFill>
                <a:latin typeface="Arial" panose="020B0604020202020204" pitchFamily="34" charset="0"/>
                <a:cs typeface="Arial" panose="020B0604020202020204" pitchFamily="34" charset="0"/>
              </a:rPr>
              <a:t>        Vascular branches to femoral artery &amp; its branches</a:t>
            </a:r>
          </a:p>
          <a:p>
            <a:pPr marL="274320" indent="-274320" fontAlgn="auto">
              <a:lnSpc>
                <a:spcPct val="115000"/>
              </a:lnSpc>
              <a:spcAft>
                <a:spcPts val="1000"/>
              </a:spcAft>
              <a:buClr>
                <a:schemeClr val="accent3"/>
              </a:buClr>
              <a:buFont typeface="Wingdings 2"/>
              <a:buChar char=""/>
              <a:defRPr/>
            </a:pPr>
            <a:endParaRPr lang="en-IN" sz="2800" dirty="0">
              <a:ea typeface="Calibri"/>
              <a:cs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4292600"/>
          </a:xfrm>
        </p:spPr>
        <p:txBody>
          <a:bodyPr>
            <a:normAutofit/>
          </a:bodyPr>
          <a:lstStyle/>
          <a:p>
            <a:pPr algn="ctr"/>
            <a:r>
              <a:rPr lang="en-IN" sz="7200" b="1" smtClean="0"/>
              <a:t>ANATOMY OF </a:t>
            </a:r>
            <a:br>
              <a:rPr lang="en-IN" sz="7200" b="1" smtClean="0"/>
            </a:br>
            <a:r>
              <a:rPr lang="en-IN" sz="7200" b="1" smtClean="0"/>
              <a:t>  FEMORAL TRIANGLE</a:t>
            </a:r>
            <a:r>
              <a:rPr lang="en-IN" sz="7200" smtClean="0"/>
              <a:t/>
            </a:r>
            <a:br>
              <a:rPr lang="en-IN" sz="7200" smtClean="0"/>
            </a:br>
            <a:endParaRPr lang="en-IN" sz="7200" smtClean="0"/>
          </a:p>
        </p:txBody>
      </p:sp>
      <p:sp>
        <p:nvSpPr>
          <p:cNvPr id="14338" name="Content Placeholder 2"/>
          <p:cNvSpPr>
            <a:spLocks noGrp="1"/>
          </p:cNvSpPr>
          <p:nvPr>
            <p:ph idx="1"/>
          </p:nvPr>
        </p:nvSpPr>
        <p:spPr>
          <a:xfrm>
            <a:off x="0" y="4365625"/>
            <a:ext cx="9144000" cy="2492375"/>
          </a:xfrm>
        </p:spPr>
        <p:txBody>
          <a:bodyPr/>
          <a:lstStyle/>
          <a:p>
            <a:pPr marL="0" indent="0">
              <a:buFont typeface="Wingdings 2" pitchFamily="18" charset="2"/>
              <a:buNone/>
            </a:pPr>
            <a:r>
              <a:rPr lang="en-IN" smtClean="0"/>
              <a:t>                                                  </a:t>
            </a:r>
            <a:r>
              <a:rPr lang="en-IN" smtClean="0">
                <a:solidFill>
                  <a:srgbClr val="FF0000"/>
                </a:solidFill>
              </a:rPr>
              <a:t>BY:</a:t>
            </a:r>
          </a:p>
          <a:p>
            <a:pPr marL="0" indent="0" algn="ctr">
              <a:buFont typeface="Wingdings 2" pitchFamily="18" charset="2"/>
              <a:buNone/>
            </a:pPr>
            <a:r>
              <a:rPr lang="en-IN" sz="2000" smtClean="0">
                <a:solidFill>
                  <a:srgbClr val="FF0000"/>
                </a:solidFill>
              </a:rPr>
              <a:t>Dr. Manjula Vastrad</a:t>
            </a:r>
          </a:p>
          <a:p>
            <a:pPr marL="0" indent="0" algn="ctr">
              <a:buFont typeface="Wingdings 2" pitchFamily="18" charset="2"/>
              <a:buNone/>
            </a:pPr>
            <a:r>
              <a:rPr lang="en-IN" sz="2000" smtClean="0">
                <a:solidFill>
                  <a:srgbClr val="FF0000"/>
                </a:solidFill>
              </a:rPr>
              <a:t>Asst Prof</a:t>
            </a:r>
          </a:p>
          <a:p>
            <a:pPr marL="0" indent="0" algn="ctr">
              <a:buFont typeface="Wingdings 2" pitchFamily="18" charset="2"/>
              <a:buNone/>
            </a:pPr>
            <a:r>
              <a:rPr lang="en-IN" sz="2000" smtClean="0">
                <a:solidFill>
                  <a:srgbClr val="FF0000"/>
                </a:solidFill>
              </a:rPr>
              <a:t>Dept of Rachana Shareera</a:t>
            </a:r>
          </a:p>
          <a:p>
            <a:pPr marL="0" indent="0" algn="ctr">
              <a:buFont typeface="Wingdings 2" pitchFamily="18" charset="2"/>
              <a:buNone/>
            </a:pPr>
            <a:r>
              <a:rPr lang="en-IN" sz="2000" smtClean="0">
                <a:solidFill>
                  <a:srgbClr val="FF0000"/>
                </a:solidFill>
              </a:rPr>
              <a:t>SMVVS RKM AMC</a:t>
            </a:r>
          </a:p>
          <a:p>
            <a:pPr marL="0" indent="0" algn="ctr">
              <a:buFont typeface="Wingdings 2" pitchFamily="18" charset="2"/>
              <a:buNone/>
            </a:pPr>
            <a:r>
              <a:rPr lang="en-IN" sz="2000" smtClean="0">
                <a:solidFill>
                  <a:srgbClr val="FF0000"/>
                </a:solidFill>
              </a:rPr>
              <a:t>VIJAYAPURA</a:t>
            </a:r>
          </a:p>
          <a:p>
            <a:pPr marL="0" indent="0">
              <a:buFont typeface="Wingdings 2" pitchFamily="18" charset="2"/>
              <a:buNone/>
            </a:pPr>
            <a:endParaRPr lang="en-IN" smtClean="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88" y="33338"/>
            <a:ext cx="9144001" cy="6858000"/>
          </a:xfrm>
        </p:spPr>
        <p:txBody>
          <a:bodyPr>
            <a:noAutofit/>
          </a:bodyPr>
          <a:lstStyle/>
          <a:p>
            <a:pPr marL="0" indent="0" fontAlgn="auto">
              <a:lnSpc>
                <a:spcPct val="115000"/>
              </a:lnSpc>
              <a:spcAft>
                <a:spcPts val="1000"/>
              </a:spcAft>
              <a:buClr>
                <a:schemeClr val="accent3"/>
              </a:buClr>
              <a:buFont typeface="Wingdings 2"/>
              <a:buNone/>
              <a:defRPr/>
            </a:pPr>
            <a:r>
              <a:rPr lang="en-US" sz="2400" dirty="0">
                <a:solidFill>
                  <a:srgbClr val="FF0000"/>
                </a:solidFill>
                <a:latin typeface="Arial" panose="020B0604020202020204" pitchFamily="34" charset="0"/>
                <a:ea typeface="Calibri"/>
                <a:cs typeface="Arial" panose="020B0604020202020204" pitchFamily="34" charset="0"/>
              </a:rPr>
              <a:t>Nerve to </a:t>
            </a:r>
            <a:r>
              <a:rPr lang="en-US" sz="2400" dirty="0" err="1">
                <a:solidFill>
                  <a:srgbClr val="FF0000"/>
                </a:solidFill>
                <a:latin typeface="Arial" panose="020B0604020202020204" pitchFamily="34" charset="0"/>
                <a:ea typeface="Calibri"/>
                <a:cs typeface="Arial" panose="020B0604020202020204" pitchFamily="34" charset="0"/>
              </a:rPr>
              <a:t>pectineus</a:t>
            </a:r>
            <a:r>
              <a:rPr lang="en-US" sz="2400" dirty="0">
                <a:solidFill>
                  <a:srgbClr val="FF0000"/>
                </a:solidFill>
                <a:latin typeface="Arial" panose="020B0604020202020204" pitchFamily="34" charset="0"/>
                <a:ea typeface="Calibri"/>
                <a:cs typeface="Arial" panose="020B0604020202020204" pitchFamily="34" charset="0"/>
              </a:rPr>
              <a:t> </a:t>
            </a:r>
            <a:endParaRPr lang="en-IN" sz="2400" dirty="0">
              <a:solidFill>
                <a:srgbClr val="FF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Arises </a:t>
            </a:r>
            <a:r>
              <a:rPr lang="en-US" sz="2400" dirty="0">
                <a:solidFill>
                  <a:srgbClr val="000000"/>
                </a:solidFill>
                <a:latin typeface="Arial" panose="020B0604020202020204" pitchFamily="34" charset="0"/>
                <a:ea typeface="Calibri"/>
                <a:cs typeface="Arial" panose="020B0604020202020204" pitchFamily="34" charset="0"/>
              </a:rPr>
              <a:t>from femoral nerve just above the inguinal </a:t>
            </a:r>
            <a:r>
              <a:rPr lang="en-US" sz="2400" dirty="0" smtClean="0">
                <a:solidFill>
                  <a:srgbClr val="000000"/>
                </a:solidFill>
                <a:latin typeface="Arial" panose="020B0604020202020204" pitchFamily="34" charset="0"/>
                <a:ea typeface="Calibri"/>
                <a:cs typeface="Arial" panose="020B0604020202020204" pitchFamily="34" charset="0"/>
              </a:rPr>
              <a:t>ligament. Passes </a:t>
            </a:r>
            <a:r>
              <a:rPr lang="en-US" sz="2400" dirty="0">
                <a:solidFill>
                  <a:srgbClr val="000000"/>
                </a:solidFill>
                <a:latin typeface="Arial" panose="020B0604020202020204" pitchFamily="34" charset="0"/>
                <a:ea typeface="Calibri"/>
                <a:cs typeface="Arial" panose="020B0604020202020204" pitchFamily="34" charset="0"/>
              </a:rPr>
              <a:t>behind femoral sheath to reach the surface of </a:t>
            </a:r>
            <a:r>
              <a:rPr lang="en-US" sz="2400" dirty="0" err="1">
                <a:solidFill>
                  <a:srgbClr val="000000"/>
                </a:solidFill>
                <a:latin typeface="Arial" panose="020B0604020202020204" pitchFamily="34" charset="0"/>
                <a:ea typeface="Calibri"/>
                <a:cs typeface="Arial" panose="020B0604020202020204" pitchFamily="34" charset="0"/>
              </a:rPr>
              <a:t>pectineus</a:t>
            </a:r>
            <a:r>
              <a:rPr lang="en-US" sz="2400" dirty="0">
                <a:solidFill>
                  <a:srgbClr val="000000"/>
                </a:solidFill>
                <a:latin typeface="Arial" panose="020B0604020202020204" pitchFamily="34" charset="0"/>
                <a:ea typeface="Calibri"/>
                <a:cs typeface="Arial" panose="020B0604020202020204" pitchFamily="34" charset="0"/>
              </a:rPr>
              <a:t>.</a:t>
            </a:r>
            <a:endParaRPr lang="en-IN" sz="2400" dirty="0">
              <a:solidFill>
                <a:prstClr val="black"/>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FF0000"/>
                </a:solidFill>
                <a:latin typeface="Arial" panose="020B0604020202020204" pitchFamily="34" charset="0"/>
                <a:ea typeface="Calibri"/>
                <a:cs typeface="Arial" panose="020B0604020202020204" pitchFamily="34" charset="0"/>
              </a:rPr>
              <a:t>Femoral </a:t>
            </a:r>
            <a:r>
              <a:rPr lang="en-US" sz="2400" dirty="0">
                <a:solidFill>
                  <a:srgbClr val="FF0000"/>
                </a:solidFill>
                <a:latin typeface="Arial" panose="020B0604020202020204" pitchFamily="34" charset="0"/>
                <a:ea typeface="Calibri"/>
                <a:cs typeface="Arial" panose="020B0604020202020204" pitchFamily="34" charset="0"/>
              </a:rPr>
              <a:t>branch of </a:t>
            </a:r>
            <a:r>
              <a:rPr lang="en-US" sz="2400" dirty="0" err="1">
                <a:solidFill>
                  <a:srgbClr val="FF0000"/>
                </a:solidFill>
                <a:latin typeface="Arial" panose="020B0604020202020204" pitchFamily="34" charset="0"/>
                <a:ea typeface="Calibri"/>
                <a:cs typeface="Arial" panose="020B0604020202020204" pitchFamily="34" charset="0"/>
              </a:rPr>
              <a:t>genito</a:t>
            </a:r>
            <a:r>
              <a:rPr lang="en-US" sz="2400" dirty="0">
                <a:solidFill>
                  <a:srgbClr val="FF0000"/>
                </a:solidFill>
                <a:latin typeface="Arial" panose="020B0604020202020204" pitchFamily="34" charset="0"/>
                <a:ea typeface="Calibri"/>
                <a:cs typeface="Arial" panose="020B0604020202020204" pitchFamily="34" charset="0"/>
              </a:rPr>
              <a:t> femoral nerve</a:t>
            </a:r>
            <a:r>
              <a:rPr lang="en-US" sz="2400" dirty="0">
                <a:solidFill>
                  <a:srgbClr val="000000"/>
                </a:solidFill>
                <a:latin typeface="Arial" panose="020B0604020202020204" pitchFamily="34" charset="0"/>
                <a:ea typeface="Calibri"/>
                <a:cs typeface="Arial" panose="020B0604020202020204" pitchFamily="34" charset="0"/>
              </a:rPr>
              <a:t>.</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Occupies </a:t>
            </a:r>
            <a:r>
              <a:rPr lang="en-US" sz="2400" dirty="0">
                <a:solidFill>
                  <a:srgbClr val="000000"/>
                </a:solidFill>
                <a:latin typeface="Arial" panose="020B0604020202020204" pitchFamily="34" charset="0"/>
                <a:ea typeface="Calibri"/>
                <a:cs typeface="Arial" panose="020B0604020202020204" pitchFamily="34" charset="0"/>
              </a:rPr>
              <a:t>the lateral compartment of femoral sheath along with femoral </a:t>
            </a:r>
            <a:r>
              <a:rPr lang="en-US" sz="2400" dirty="0" smtClean="0">
                <a:solidFill>
                  <a:srgbClr val="000000"/>
                </a:solidFill>
                <a:latin typeface="Arial" panose="020B0604020202020204" pitchFamily="34" charset="0"/>
                <a:ea typeface="Calibri"/>
                <a:cs typeface="Arial" panose="020B0604020202020204" pitchFamily="34" charset="0"/>
              </a:rPr>
              <a:t>artery.</a:t>
            </a:r>
            <a:r>
              <a:rPr lang="en-IN" sz="2400" dirty="0">
                <a:latin typeface="Arial" panose="020B0604020202020204" pitchFamily="34" charset="0"/>
                <a:ea typeface="Calibri"/>
                <a:cs typeface="Arial" panose="020B0604020202020204" pitchFamily="34" charset="0"/>
              </a:rPr>
              <a:t> </a:t>
            </a:r>
            <a:r>
              <a:rPr lang="en-US" sz="2400" dirty="0" smtClean="0">
                <a:solidFill>
                  <a:srgbClr val="000000"/>
                </a:solidFill>
                <a:latin typeface="Arial" panose="020B0604020202020204" pitchFamily="34" charset="0"/>
                <a:ea typeface="Calibri"/>
                <a:cs typeface="Arial" panose="020B0604020202020204" pitchFamily="34" charset="0"/>
              </a:rPr>
              <a:t>It </a:t>
            </a:r>
            <a:r>
              <a:rPr lang="en-US" sz="2400" dirty="0">
                <a:solidFill>
                  <a:srgbClr val="000000"/>
                </a:solidFill>
                <a:latin typeface="Arial" panose="020B0604020202020204" pitchFamily="34" charset="0"/>
                <a:ea typeface="Calibri"/>
                <a:cs typeface="Arial" panose="020B0604020202020204" pitchFamily="34" charset="0"/>
              </a:rPr>
              <a:t>supplies most of skin over femoral triangle.</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a:solidFill>
                  <a:srgbClr val="FF0000"/>
                </a:solidFill>
                <a:latin typeface="Arial" panose="020B0604020202020204" pitchFamily="34" charset="0"/>
                <a:ea typeface="Calibri"/>
                <a:cs typeface="Arial" panose="020B0604020202020204" pitchFamily="34" charset="0"/>
              </a:rPr>
              <a:t>Lateral cutaneous nerve of thigh</a:t>
            </a:r>
            <a:endParaRPr lang="en-IN" sz="2400" dirty="0">
              <a:solidFill>
                <a:srgbClr val="FF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Crosses </a:t>
            </a:r>
            <a:r>
              <a:rPr lang="en-US" sz="2400" dirty="0">
                <a:solidFill>
                  <a:srgbClr val="000000"/>
                </a:solidFill>
                <a:latin typeface="Arial" panose="020B0604020202020204" pitchFamily="34" charset="0"/>
                <a:ea typeface="Calibri"/>
                <a:cs typeface="Arial" panose="020B0604020202020204" pitchFamily="34" charset="0"/>
              </a:rPr>
              <a:t>lateral angle of triangle </a:t>
            </a:r>
            <a:r>
              <a:rPr lang="en-US" sz="2400" dirty="0" smtClean="0">
                <a:solidFill>
                  <a:srgbClr val="000000"/>
                </a:solidFill>
                <a:latin typeface="Arial" panose="020B0604020202020204" pitchFamily="34" charset="0"/>
                <a:ea typeface="Calibri"/>
                <a:cs typeface="Arial" panose="020B0604020202020204" pitchFamily="34" charset="0"/>
              </a:rPr>
              <a:t>. Runs on lateral side of thigh dividing into anterior and posterior branches. Supplies anterolateral aspect of thigh and lateral aspect of gluteal region respectively</a:t>
            </a:r>
            <a:endParaRPr lang="en-IN" sz="24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sz="2400" dirty="0">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0" y="0"/>
            <a:ext cx="9144000" cy="1125538"/>
          </a:xfrm>
        </p:spPr>
        <p:txBody>
          <a:bodyPr/>
          <a:lstStyle/>
          <a:p>
            <a:r>
              <a:rPr lang="en-IN" smtClean="0"/>
              <a:t>FEMORAL SHEATH</a:t>
            </a:r>
          </a:p>
        </p:txBody>
      </p:sp>
      <p:sp>
        <p:nvSpPr>
          <p:cNvPr id="33794" name="Content Placeholder 2"/>
          <p:cNvSpPr>
            <a:spLocks noGrp="1"/>
          </p:cNvSpPr>
          <p:nvPr>
            <p:ph idx="1"/>
          </p:nvPr>
        </p:nvSpPr>
        <p:spPr>
          <a:xfrm>
            <a:off x="0" y="1341438"/>
            <a:ext cx="9144000" cy="5516562"/>
          </a:xfrm>
        </p:spPr>
        <p:txBody>
          <a:bodyPr/>
          <a:lstStyle/>
          <a:p>
            <a:pPr marL="0" indent="0">
              <a:lnSpc>
                <a:spcPct val="115000"/>
              </a:lnSpc>
              <a:spcAft>
                <a:spcPts val="1000"/>
              </a:spcAft>
              <a:buFont typeface="Wingdings 2" pitchFamily="18" charset="2"/>
              <a:buNone/>
            </a:pPr>
            <a:r>
              <a:rPr lang="en-US" sz="2400" smtClean="0">
                <a:solidFill>
                  <a:srgbClr val="000000"/>
                </a:solidFill>
                <a:latin typeface="Arial" charset="0"/>
                <a:ea typeface="Calibri" pitchFamily="34" charset="0"/>
                <a:cs typeface="Arial" charset="0"/>
              </a:rPr>
              <a:t>    Is a funnel shaped sleeve of fascia enclosing upper 3-4cm of femoral vessels </a:t>
            </a:r>
            <a:endParaRPr lang="en-IN" sz="2400" smtClean="0">
              <a:latin typeface="Arial" charset="0"/>
              <a:ea typeface="Calibri" pitchFamily="34" charset="0"/>
              <a:cs typeface="Arial" charset="0"/>
            </a:endParaRPr>
          </a:p>
          <a:p>
            <a:pPr marL="0" indent="0">
              <a:lnSpc>
                <a:spcPct val="115000"/>
              </a:lnSpc>
              <a:spcAft>
                <a:spcPts val="1000"/>
              </a:spcAft>
              <a:buFont typeface="Wingdings 2" pitchFamily="18" charset="2"/>
              <a:buNone/>
            </a:pPr>
            <a:r>
              <a:rPr lang="en-US" sz="2400" smtClean="0">
                <a:solidFill>
                  <a:srgbClr val="000000"/>
                </a:solidFill>
                <a:latin typeface="Arial" charset="0"/>
                <a:ea typeface="Calibri" pitchFamily="34" charset="0"/>
                <a:cs typeface="Arial" charset="0"/>
              </a:rPr>
              <a:t>    Sheath is formed by downward extension of 2 layers of fascia of abdomen </a:t>
            </a:r>
            <a:endParaRPr lang="en-IN" sz="2400" smtClean="0">
              <a:latin typeface="Arial" charset="0"/>
              <a:ea typeface="Calibri" pitchFamily="34" charset="0"/>
              <a:cs typeface="Arial" charset="0"/>
            </a:endParaRPr>
          </a:p>
          <a:p>
            <a:pPr marL="0" indent="0">
              <a:lnSpc>
                <a:spcPct val="115000"/>
              </a:lnSpc>
              <a:spcAft>
                <a:spcPts val="1000"/>
              </a:spcAft>
              <a:buFont typeface="Wingdings 2" pitchFamily="18" charset="2"/>
              <a:buNone/>
            </a:pPr>
            <a:r>
              <a:rPr lang="en-US" sz="2400" smtClean="0">
                <a:solidFill>
                  <a:srgbClr val="000000"/>
                </a:solidFill>
                <a:latin typeface="Arial" charset="0"/>
                <a:ea typeface="Calibri" pitchFamily="34" charset="0"/>
                <a:cs typeface="Arial" charset="0"/>
              </a:rPr>
              <a:t>    Anterior wall of sheath is formed by fascia transversalis which lies in anterior abdominal wall deep to transversalis abdominis.</a:t>
            </a:r>
            <a:endParaRPr lang="en-IN" sz="2400" smtClean="0">
              <a:latin typeface="Arial" charset="0"/>
              <a:ea typeface="Calibri" pitchFamily="34" charset="0"/>
              <a:cs typeface="Arial" charset="0"/>
            </a:endParaRPr>
          </a:p>
          <a:p>
            <a:pPr marL="0" indent="0">
              <a:lnSpc>
                <a:spcPct val="115000"/>
              </a:lnSpc>
              <a:spcAft>
                <a:spcPts val="1000"/>
              </a:spcAft>
              <a:buFont typeface="Wingdings 2" pitchFamily="18" charset="2"/>
              <a:buNone/>
            </a:pPr>
            <a:r>
              <a:rPr lang="en-US" sz="2400" smtClean="0">
                <a:solidFill>
                  <a:srgbClr val="000000"/>
                </a:solidFill>
                <a:latin typeface="Arial" charset="0"/>
                <a:ea typeface="Calibri" pitchFamily="34" charset="0"/>
                <a:cs typeface="Arial" charset="0"/>
              </a:rPr>
              <a:t>    Posterior wall is formed by fascia iliaca, which covers the iliacus muscle.</a:t>
            </a:r>
            <a:endParaRPr lang="en-IN" sz="2400" smtClean="0">
              <a:latin typeface="Arial" charset="0"/>
              <a:ea typeface="Calibri" pitchFamily="34" charset="0"/>
              <a:cs typeface="Arial" charset="0"/>
            </a:endParaRPr>
          </a:p>
          <a:p>
            <a:pPr marL="0" indent="0">
              <a:lnSpc>
                <a:spcPct val="115000"/>
              </a:lnSpc>
              <a:spcAft>
                <a:spcPts val="1000"/>
              </a:spcAft>
              <a:buFont typeface="Wingdings 2" pitchFamily="18" charset="2"/>
              <a:buNone/>
            </a:pPr>
            <a:r>
              <a:rPr lang="en-US" sz="2400" smtClean="0">
                <a:solidFill>
                  <a:srgbClr val="000000"/>
                </a:solidFill>
                <a:latin typeface="Arial" charset="0"/>
                <a:ea typeface="Calibri" pitchFamily="34" charset="0"/>
                <a:cs typeface="Arial" charset="0"/>
              </a:rPr>
              <a:t>    Inferiorly sheath merges with connective tissue around femoral vessels </a:t>
            </a:r>
            <a:endParaRPr lang="en-IN" sz="2400" smtClean="0">
              <a:latin typeface="Arial" charset="0"/>
              <a:ea typeface="Calibri" pitchFamily="34" charset="0"/>
              <a:cs typeface="Arial" charset="0"/>
            </a:endParaRPr>
          </a:p>
          <a:p>
            <a:pPr marL="0" indent="0">
              <a:lnSpc>
                <a:spcPct val="115000"/>
              </a:lnSpc>
              <a:spcAft>
                <a:spcPts val="1000"/>
              </a:spcAft>
              <a:buFont typeface="Wingdings 2" pitchFamily="18" charset="2"/>
              <a:buNone/>
            </a:pPr>
            <a:endParaRPr lang="en-IN" sz="2400" smtClean="0">
              <a:latin typeface="Arial" charset="0"/>
              <a:ea typeface="Calibri" pitchFamily="34"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C:\Users\User\Desktop\Fem tri images\WP_20140314_007.jpg"/>
          <p:cNvPicPr>
            <a:picLocks noGrp="1" noChangeAspect="1" noChangeArrowheads="1"/>
          </p:cNvPicPr>
          <p:nvPr>
            <p:ph idx="1"/>
          </p:nvPr>
        </p:nvPicPr>
        <p:blipFill>
          <a:blip r:embed="rId2"/>
          <a:srcRect/>
          <a:stretch>
            <a:fillRect/>
          </a:stretch>
        </p:blipFill>
        <p:spPr>
          <a:xfrm>
            <a:off x="0" y="0"/>
            <a:ext cx="9144000" cy="68580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003800" cy="6858000"/>
          </a:xfrm>
        </p:spPr>
        <p:txBody>
          <a:bodyPr>
            <a:normAutofit lnSpcReduction="10000"/>
          </a:bodyPr>
          <a:lstStyle/>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Femoral </a:t>
            </a:r>
            <a:r>
              <a:rPr lang="en-US" sz="2400" dirty="0">
                <a:solidFill>
                  <a:srgbClr val="000000"/>
                </a:solidFill>
                <a:latin typeface="Arial" panose="020B0604020202020204" pitchFamily="34" charset="0"/>
                <a:ea typeface="Calibri"/>
                <a:cs typeface="Arial" panose="020B0604020202020204" pitchFamily="34" charset="0"/>
              </a:rPr>
              <a:t>sheath is asymmetrical</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Lateral </a:t>
            </a:r>
            <a:r>
              <a:rPr lang="en-US" sz="2400" dirty="0">
                <a:solidFill>
                  <a:srgbClr val="000000"/>
                </a:solidFill>
                <a:latin typeface="Arial" panose="020B0604020202020204" pitchFamily="34" charset="0"/>
                <a:ea typeface="Calibri"/>
                <a:cs typeface="Arial" panose="020B0604020202020204" pitchFamily="34" charset="0"/>
              </a:rPr>
              <a:t>wall is vertical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Medial </a:t>
            </a:r>
            <a:r>
              <a:rPr lang="en-US" sz="2400" dirty="0">
                <a:solidFill>
                  <a:srgbClr val="000000"/>
                </a:solidFill>
                <a:latin typeface="Arial" panose="020B0604020202020204" pitchFamily="34" charset="0"/>
                <a:ea typeface="Calibri"/>
                <a:cs typeface="Arial" panose="020B0604020202020204" pitchFamily="34" charset="0"/>
              </a:rPr>
              <a:t>wall is oblique being directed downwards and laterally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Sheath </a:t>
            </a:r>
            <a:r>
              <a:rPr lang="en-US" sz="2400" dirty="0">
                <a:solidFill>
                  <a:srgbClr val="000000"/>
                </a:solidFill>
                <a:latin typeface="Arial" panose="020B0604020202020204" pitchFamily="34" charset="0"/>
                <a:ea typeface="Calibri"/>
                <a:cs typeface="Arial" panose="020B0604020202020204" pitchFamily="34" charset="0"/>
              </a:rPr>
              <a:t>is divided into following 3 compartments by septa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Lateral </a:t>
            </a:r>
            <a:r>
              <a:rPr lang="en-US" sz="2400" dirty="0">
                <a:solidFill>
                  <a:srgbClr val="000000"/>
                </a:solidFill>
                <a:latin typeface="Arial" panose="020B0604020202020204" pitchFamily="34" charset="0"/>
                <a:ea typeface="Calibri"/>
                <a:cs typeface="Arial" panose="020B0604020202020204" pitchFamily="34" charset="0"/>
              </a:rPr>
              <a:t>or arterial - contains femoral artery and femoral branch of </a:t>
            </a:r>
            <a:r>
              <a:rPr lang="en-US" sz="2400" dirty="0" err="1">
                <a:solidFill>
                  <a:srgbClr val="000000"/>
                </a:solidFill>
                <a:latin typeface="Arial" panose="020B0604020202020204" pitchFamily="34" charset="0"/>
                <a:ea typeface="Calibri"/>
                <a:cs typeface="Arial" panose="020B0604020202020204" pitchFamily="34" charset="0"/>
              </a:rPr>
              <a:t>genito</a:t>
            </a:r>
            <a:r>
              <a:rPr lang="en-US" sz="2400" dirty="0">
                <a:solidFill>
                  <a:srgbClr val="000000"/>
                </a:solidFill>
                <a:latin typeface="Arial" panose="020B0604020202020204" pitchFamily="34" charset="0"/>
                <a:ea typeface="Calibri"/>
                <a:cs typeface="Arial" panose="020B0604020202020204" pitchFamily="34" charset="0"/>
              </a:rPr>
              <a:t> femoral nerve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Intermediate </a:t>
            </a:r>
            <a:r>
              <a:rPr lang="en-US" sz="2400" dirty="0">
                <a:solidFill>
                  <a:srgbClr val="000000"/>
                </a:solidFill>
                <a:latin typeface="Arial" panose="020B0604020202020204" pitchFamily="34" charset="0"/>
                <a:ea typeface="Calibri"/>
                <a:cs typeface="Arial" panose="020B0604020202020204" pitchFamily="34" charset="0"/>
              </a:rPr>
              <a:t>or venous - contains femoral vein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Medial </a:t>
            </a:r>
            <a:r>
              <a:rPr lang="en-US" sz="2400" dirty="0">
                <a:solidFill>
                  <a:srgbClr val="000000"/>
                </a:solidFill>
                <a:latin typeface="Arial" panose="020B0604020202020204" pitchFamily="34" charset="0"/>
                <a:ea typeface="Calibri"/>
                <a:cs typeface="Arial" panose="020B0604020202020204" pitchFamily="34" charset="0"/>
              </a:rPr>
              <a:t>or lymphatic - is smallest of all and is known as femoral canal </a:t>
            </a:r>
            <a:endParaRPr lang="en-IN" sz="24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dirty="0"/>
          </a:p>
        </p:txBody>
      </p:sp>
      <p:pic>
        <p:nvPicPr>
          <p:cNvPr id="35842" name="Picture 2" descr="C:\Users\User\Desktop\Fem tri images\WP_20140314_009.jpg"/>
          <p:cNvPicPr>
            <a:picLocks noChangeAspect="1" noChangeArrowheads="1"/>
          </p:cNvPicPr>
          <p:nvPr/>
        </p:nvPicPr>
        <p:blipFill>
          <a:blip r:embed="rId2"/>
          <a:srcRect/>
          <a:stretch>
            <a:fillRect/>
          </a:stretch>
        </p:blipFill>
        <p:spPr bwMode="auto">
          <a:xfrm>
            <a:off x="5003800" y="333375"/>
            <a:ext cx="4140200" cy="60483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0" y="0"/>
            <a:ext cx="9144000" cy="1125538"/>
          </a:xfrm>
        </p:spPr>
        <p:txBody>
          <a:bodyPr/>
          <a:lstStyle/>
          <a:p>
            <a:r>
              <a:rPr lang="en-IN" smtClean="0"/>
              <a:t>FEMORAL CANAL</a:t>
            </a:r>
          </a:p>
        </p:txBody>
      </p:sp>
      <p:sp>
        <p:nvSpPr>
          <p:cNvPr id="3" name="Content Placeholder 2"/>
          <p:cNvSpPr>
            <a:spLocks noGrp="1"/>
          </p:cNvSpPr>
          <p:nvPr>
            <p:ph idx="1"/>
          </p:nvPr>
        </p:nvSpPr>
        <p:spPr>
          <a:xfrm>
            <a:off x="0" y="1341438"/>
            <a:ext cx="4572000" cy="5516562"/>
          </a:xfrm>
        </p:spPr>
        <p:txBody>
          <a:bodyPr>
            <a:normAutofit/>
          </a:bodyPr>
          <a:lstStyle/>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This </a:t>
            </a:r>
            <a:r>
              <a:rPr lang="en-US" sz="2400" dirty="0">
                <a:solidFill>
                  <a:srgbClr val="000000"/>
                </a:solidFill>
                <a:latin typeface="Arial" panose="020B0604020202020204" pitchFamily="34" charset="0"/>
                <a:ea typeface="Calibri"/>
                <a:cs typeface="Arial" panose="020B0604020202020204" pitchFamily="34" charset="0"/>
              </a:rPr>
              <a:t>is medial compartment of femoral sheath, conical in shape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Being </a:t>
            </a:r>
            <a:r>
              <a:rPr lang="en-US" sz="2400" dirty="0">
                <a:solidFill>
                  <a:srgbClr val="000000"/>
                </a:solidFill>
                <a:latin typeface="Arial" panose="020B0604020202020204" pitchFamily="34" charset="0"/>
                <a:ea typeface="Calibri"/>
                <a:cs typeface="Arial" panose="020B0604020202020204" pitchFamily="34" charset="0"/>
              </a:rPr>
              <a:t>wide above or at base and narrow below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Is </a:t>
            </a:r>
            <a:r>
              <a:rPr lang="en-US" sz="2400" dirty="0">
                <a:solidFill>
                  <a:srgbClr val="000000"/>
                </a:solidFill>
                <a:latin typeface="Arial" panose="020B0604020202020204" pitchFamily="34" charset="0"/>
                <a:ea typeface="Calibri"/>
                <a:cs typeface="Arial" panose="020B0604020202020204" pitchFamily="34" charset="0"/>
              </a:rPr>
              <a:t>1.5cm long and 1.5cm wide at its base.</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Base </a:t>
            </a:r>
            <a:r>
              <a:rPr lang="en-US" sz="2400" dirty="0">
                <a:solidFill>
                  <a:srgbClr val="000000"/>
                </a:solidFill>
                <a:latin typeface="Arial" panose="020B0604020202020204" pitchFamily="34" charset="0"/>
                <a:ea typeface="Calibri"/>
                <a:cs typeface="Arial" panose="020B0604020202020204" pitchFamily="34" charset="0"/>
              </a:rPr>
              <a:t>or upper end of femoral canal is called femoral ring </a:t>
            </a:r>
            <a:endParaRPr lang="en-IN" sz="24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sz="2400" dirty="0">
              <a:latin typeface="Arial" panose="020B0604020202020204" pitchFamily="34" charset="0"/>
              <a:cs typeface="Arial" panose="020B0604020202020204" pitchFamily="34" charset="0"/>
            </a:endParaRPr>
          </a:p>
        </p:txBody>
      </p:sp>
      <p:pic>
        <p:nvPicPr>
          <p:cNvPr id="36867" name="Picture 2"/>
          <p:cNvPicPr>
            <a:picLocks noChangeAspect="1" noChangeArrowheads="1"/>
          </p:cNvPicPr>
          <p:nvPr/>
        </p:nvPicPr>
        <p:blipFill>
          <a:blip r:embed="rId2"/>
          <a:srcRect/>
          <a:stretch>
            <a:fillRect/>
          </a:stretch>
        </p:blipFill>
        <p:spPr bwMode="auto">
          <a:xfrm>
            <a:off x="4643438" y="620713"/>
            <a:ext cx="4500562" cy="6237287"/>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0" y="0"/>
            <a:ext cx="9144000" cy="981075"/>
          </a:xfrm>
        </p:spPr>
        <p:txBody>
          <a:bodyPr/>
          <a:lstStyle/>
          <a:p>
            <a:r>
              <a:rPr lang="en-IN" smtClean="0"/>
              <a:t>FEMORAL RING</a:t>
            </a:r>
          </a:p>
        </p:txBody>
      </p:sp>
      <p:sp>
        <p:nvSpPr>
          <p:cNvPr id="3" name="Content Placeholder 2"/>
          <p:cNvSpPr>
            <a:spLocks noGrp="1"/>
          </p:cNvSpPr>
          <p:nvPr>
            <p:ph idx="1"/>
          </p:nvPr>
        </p:nvSpPr>
        <p:spPr>
          <a:xfrm>
            <a:off x="0" y="1196975"/>
            <a:ext cx="9144000" cy="5661025"/>
          </a:xfrm>
        </p:spPr>
        <p:txBody>
          <a:bodyPr>
            <a:noAutofit/>
          </a:bodyPr>
          <a:lstStyle/>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Boundaries </a:t>
            </a:r>
            <a:r>
              <a:rPr lang="en-US" sz="2400" dirty="0">
                <a:solidFill>
                  <a:srgbClr val="000000"/>
                </a:solidFill>
                <a:latin typeface="Arial" panose="020B0604020202020204" pitchFamily="34" charset="0"/>
                <a:ea typeface="Calibri"/>
                <a:cs typeface="Arial" panose="020B0604020202020204" pitchFamily="34" charset="0"/>
              </a:rPr>
              <a:t>of ring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Anteriorly </a:t>
            </a:r>
            <a:r>
              <a:rPr lang="en-US" sz="2400" dirty="0">
                <a:solidFill>
                  <a:srgbClr val="000000"/>
                </a:solidFill>
                <a:latin typeface="Arial" panose="020B0604020202020204" pitchFamily="34" charset="0"/>
                <a:ea typeface="Calibri"/>
                <a:cs typeface="Arial" panose="020B0604020202020204" pitchFamily="34" charset="0"/>
              </a:rPr>
              <a:t>inguinal ligament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Posteriorly </a:t>
            </a:r>
            <a:r>
              <a:rPr lang="en-US" sz="2400" dirty="0" err="1" smtClean="0">
                <a:solidFill>
                  <a:srgbClr val="000000"/>
                </a:solidFill>
                <a:latin typeface="Arial" panose="020B0604020202020204" pitchFamily="34" charset="0"/>
                <a:ea typeface="Calibri"/>
                <a:cs typeface="Arial" panose="020B0604020202020204" pitchFamily="34" charset="0"/>
              </a:rPr>
              <a:t>pectineus</a:t>
            </a:r>
            <a:r>
              <a:rPr lang="en-US" sz="2400" dirty="0" smtClean="0">
                <a:solidFill>
                  <a:srgbClr val="000000"/>
                </a:solidFill>
                <a:latin typeface="Arial" panose="020B0604020202020204" pitchFamily="34" charset="0"/>
                <a:ea typeface="Calibri"/>
                <a:cs typeface="Arial" panose="020B0604020202020204" pitchFamily="34" charset="0"/>
              </a:rPr>
              <a:t> </a:t>
            </a:r>
            <a:r>
              <a:rPr lang="en-US" sz="2400" dirty="0">
                <a:solidFill>
                  <a:srgbClr val="000000"/>
                </a:solidFill>
                <a:latin typeface="Arial" panose="020B0604020202020204" pitchFamily="34" charset="0"/>
                <a:ea typeface="Calibri"/>
                <a:cs typeface="Arial" panose="020B0604020202020204" pitchFamily="34" charset="0"/>
              </a:rPr>
              <a:t>and its covering fascia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Medially </a:t>
            </a:r>
            <a:r>
              <a:rPr lang="en-US" sz="2400" dirty="0">
                <a:solidFill>
                  <a:srgbClr val="000000"/>
                </a:solidFill>
                <a:latin typeface="Arial" panose="020B0604020202020204" pitchFamily="34" charset="0"/>
                <a:ea typeface="Calibri"/>
                <a:cs typeface="Arial" panose="020B0604020202020204" pitchFamily="34" charset="0"/>
              </a:rPr>
              <a:t>concave margin of lacunar ligament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Laterally </a:t>
            </a:r>
            <a:r>
              <a:rPr lang="en-US" sz="2400" dirty="0">
                <a:solidFill>
                  <a:srgbClr val="000000"/>
                </a:solidFill>
                <a:latin typeface="Arial" panose="020B0604020202020204" pitchFamily="34" charset="0"/>
                <a:ea typeface="Calibri"/>
                <a:cs typeface="Arial" panose="020B0604020202020204" pitchFamily="34" charset="0"/>
              </a:rPr>
              <a:t>a septum separating it from femoral vein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endParaRPr lang="en-US" sz="2400"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Femoral </a:t>
            </a:r>
            <a:r>
              <a:rPr lang="en-US" sz="2400" dirty="0">
                <a:solidFill>
                  <a:srgbClr val="000000"/>
                </a:solidFill>
                <a:latin typeface="Arial" panose="020B0604020202020204" pitchFamily="34" charset="0"/>
                <a:ea typeface="Calibri"/>
                <a:cs typeface="Arial" panose="020B0604020202020204" pitchFamily="34" charset="0"/>
              </a:rPr>
              <a:t>canal contains lymph node of </a:t>
            </a:r>
            <a:r>
              <a:rPr lang="en-US" sz="2400" dirty="0" err="1">
                <a:solidFill>
                  <a:srgbClr val="000000"/>
                </a:solidFill>
                <a:latin typeface="Arial" panose="020B0604020202020204" pitchFamily="34" charset="0"/>
                <a:ea typeface="Calibri"/>
                <a:cs typeface="Arial" panose="020B0604020202020204" pitchFamily="34" charset="0"/>
              </a:rPr>
              <a:t>colquet</a:t>
            </a:r>
            <a:r>
              <a:rPr lang="en-US" sz="2400" dirty="0">
                <a:solidFill>
                  <a:srgbClr val="000000"/>
                </a:solidFill>
                <a:latin typeface="Arial" panose="020B0604020202020204" pitchFamily="34" charset="0"/>
                <a:ea typeface="Calibri"/>
                <a:cs typeface="Arial" panose="020B0604020202020204" pitchFamily="34" charset="0"/>
              </a:rPr>
              <a:t> or of Rosen </a:t>
            </a:r>
            <a:r>
              <a:rPr lang="en-US" sz="2400" dirty="0" smtClean="0">
                <a:solidFill>
                  <a:srgbClr val="000000"/>
                </a:solidFill>
                <a:latin typeface="Arial" panose="020B0604020202020204" pitchFamily="34" charset="0"/>
                <a:ea typeface="Calibri"/>
                <a:cs typeface="Arial" panose="020B0604020202020204" pitchFamily="34" charset="0"/>
              </a:rPr>
              <a:t>Muller,</a:t>
            </a:r>
            <a:r>
              <a:rPr lang="en-IN" sz="2400" dirty="0" smtClean="0">
                <a:latin typeface="Arial" panose="020B0604020202020204" pitchFamily="34" charset="0"/>
                <a:ea typeface="Calibri"/>
                <a:cs typeface="Arial" panose="020B0604020202020204" pitchFamily="34" charset="0"/>
              </a:rPr>
              <a:t> </a:t>
            </a:r>
            <a:r>
              <a:rPr lang="en-US" sz="2400" dirty="0" err="1">
                <a:solidFill>
                  <a:srgbClr val="000000"/>
                </a:solidFill>
                <a:latin typeface="Arial" panose="020B0604020202020204" pitchFamily="34" charset="0"/>
                <a:ea typeface="Calibri"/>
                <a:cs typeface="Arial" panose="020B0604020202020204" pitchFamily="34" charset="0"/>
              </a:rPr>
              <a:t>l</a:t>
            </a:r>
            <a:r>
              <a:rPr lang="en-US" sz="2400" dirty="0" err="1" smtClean="0">
                <a:solidFill>
                  <a:srgbClr val="000000"/>
                </a:solidFill>
                <a:latin typeface="Arial" panose="020B0604020202020204" pitchFamily="34" charset="0"/>
                <a:ea typeface="Calibri"/>
                <a:cs typeface="Arial" panose="020B0604020202020204" pitchFamily="34" charset="0"/>
              </a:rPr>
              <a:t>ymphatics</a:t>
            </a:r>
            <a:r>
              <a:rPr lang="en-US" sz="2400" dirty="0" smtClean="0">
                <a:solidFill>
                  <a:srgbClr val="000000"/>
                </a:solidFill>
                <a:latin typeface="Arial" panose="020B0604020202020204" pitchFamily="34" charset="0"/>
                <a:ea typeface="Calibri"/>
                <a:cs typeface="Arial" panose="020B0604020202020204" pitchFamily="34" charset="0"/>
              </a:rPr>
              <a:t> </a:t>
            </a:r>
            <a:r>
              <a:rPr lang="en-US" sz="2400" dirty="0">
                <a:solidFill>
                  <a:srgbClr val="000000"/>
                </a:solidFill>
                <a:latin typeface="Arial" panose="020B0604020202020204" pitchFamily="34" charset="0"/>
                <a:ea typeface="Calibri"/>
                <a:cs typeface="Arial" panose="020B0604020202020204" pitchFamily="34" charset="0"/>
              </a:rPr>
              <a:t>and small amount of areolar </a:t>
            </a:r>
            <a:r>
              <a:rPr lang="en-US" sz="2400" dirty="0" smtClean="0">
                <a:solidFill>
                  <a:srgbClr val="000000"/>
                </a:solidFill>
                <a:latin typeface="Arial" panose="020B0604020202020204" pitchFamily="34" charset="0"/>
                <a:ea typeface="Calibri"/>
                <a:cs typeface="Arial" panose="020B0604020202020204" pitchFamily="34" charset="0"/>
              </a:rPr>
              <a:t>tissue,</a:t>
            </a:r>
            <a:r>
              <a:rPr lang="en-US" sz="2400" dirty="0">
                <a:solidFill>
                  <a:srgbClr val="000000"/>
                </a:solidFill>
                <a:latin typeface="Arial" panose="020B0604020202020204" pitchFamily="34" charset="0"/>
                <a:ea typeface="Calibri"/>
                <a:cs typeface="Arial" panose="020B0604020202020204" pitchFamily="34" charset="0"/>
              </a:rPr>
              <a:t>	</a:t>
            </a:r>
            <a:r>
              <a:rPr lang="en-IN" sz="2400" dirty="0">
                <a:latin typeface="Arial" panose="020B0604020202020204" pitchFamily="34" charset="0"/>
                <a:ea typeface="Calibri"/>
                <a:cs typeface="Arial" panose="020B0604020202020204" pitchFamily="34" charset="0"/>
              </a:rPr>
              <a:t> </a:t>
            </a:r>
            <a:r>
              <a:rPr lang="en-US" sz="2400" dirty="0">
                <a:solidFill>
                  <a:srgbClr val="000000"/>
                </a:solidFill>
                <a:latin typeface="Arial" panose="020B0604020202020204" pitchFamily="34" charset="0"/>
                <a:ea typeface="Calibri"/>
                <a:cs typeface="Arial" panose="020B0604020202020204" pitchFamily="34" charset="0"/>
              </a:rPr>
              <a:t>l</a:t>
            </a:r>
            <a:r>
              <a:rPr lang="en-US" sz="2400" dirty="0" smtClean="0">
                <a:solidFill>
                  <a:srgbClr val="000000"/>
                </a:solidFill>
                <a:latin typeface="Arial" panose="020B0604020202020204" pitchFamily="34" charset="0"/>
                <a:ea typeface="Calibri"/>
                <a:cs typeface="Arial" panose="020B0604020202020204" pitchFamily="34" charset="0"/>
              </a:rPr>
              <a:t>ymph </a:t>
            </a:r>
            <a:r>
              <a:rPr lang="en-US" sz="2400" dirty="0">
                <a:solidFill>
                  <a:srgbClr val="000000"/>
                </a:solidFill>
                <a:latin typeface="Arial" panose="020B0604020202020204" pitchFamily="34" charset="0"/>
                <a:ea typeface="Calibri"/>
                <a:cs typeface="Arial" panose="020B0604020202020204" pitchFamily="34" charset="0"/>
              </a:rPr>
              <a:t>node drains glans penis in males and clitoris in females.</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endParaRPr lang="en-IN" sz="24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sz="2400"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908050"/>
          </a:xfrm>
        </p:spPr>
        <p:txBody>
          <a:bodyPr>
            <a:normAutofit fontScale="90000"/>
          </a:bodyPr>
          <a:lstStyle/>
          <a:p>
            <a:pPr fontAlgn="auto">
              <a:lnSpc>
                <a:spcPct val="115000"/>
              </a:lnSpc>
              <a:spcAft>
                <a:spcPts val="1000"/>
              </a:spcAft>
              <a:defRPr/>
            </a:pPr>
            <a:r>
              <a:rPr lang="en-IN" dirty="0" smtClean="0"/>
              <a:t>DEEP INGUINAL LYMPH NODES</a:t>
            </a:r>
            <a:endParaRPr lang="en-IN" dirty="0"/>
          </a:p>
        </p:txBody>
      </p:sp>
      <p:sp>
        <p:nvSpPr>
          <p:cNvPr id="3" name="Content Placeholder 2"/>
          <p:cNvSpPr>
            <a:spLocks noGrp="1"/>
          </p:cNvSpPr>
          <p:nvPr>
            <p:ph idx="1"/>
          </p:nvPr>
        </p:nvSpPr>
        <p:spPr>
          <a:xfrm>
            <a:off x="26988" y="1125538"/>
            <a:ext cx="4400550" cy="5732462"/>
          </a:xfrm>
        </p:spPr>
        <p:txBody>
          <a:bodyPr>
            <a:normAutofit/>
          </a:bodyPr>
          <a:lstStyle/>
          <a:p>
            <a:pPr marL="0" indent="0" fontAlgn="auto">
              <a:lnSpc>
                <a:spcPct val="115000"/>
              </a:lnSpc>
              <a:spcAft>
                <a:spcPts val="1000"/>
              </a:spcAft>
              <a:buClr>
                <a:schemeClr val="accent3"/>
              </a:buClr>
              <a:buFont typeface="Wingdings 2"/>
              <a:buNone/>
              <a:defRPr/>
            </a:pPr>
            <a:endParaRPr lang="en-US" sz="2400"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800" dirty="0" smtClean="0">
                <a:solidFill>
                  <a:srgbClr val="000000"/>
                </a:solidFill>
                <a:latin typeface="Arial" panose="020B0604020202020204" pitchFamily="34" charset="0"/>
                <a:ea typeface="Calibri"/>
                <a:cs typeface="Arial" panose="020B0604020202020204" pitchFamily="34" charset="0"/>
              </a:rPr>
              <a:t>    Lie </a:t>
            </a:r>
            <a:r>
              <a:rPr lang="en-US" sz="2800" dirty="0">
                <a:solidFill>
                  <a:srgbClr val="000000"/>
                </a:solidFill>
                <a:latin typeface="Arial" panose="020B0604020202020204" pitchFamily="34" charset="0"/>
                <a:ea typeface="Calibri"/>
                <a:cs typeface="Arial" panose="020B0604020202020204" pitchFamily="34" charset="0"/>
              </a:rPr>
              <a:t>deep to deep fascia</a:t>
            </a:r>
            <a:endParaRPr lang="en-IN" sz="28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endParaRPr lang="en-US" sz="2800"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800" dirty="0" smtClean="0">
                <a:solidFill>
                  <a:srgbClr val="000000"/>
                </a:solidFill>
                <a:latin typeface="Arial" panose="020B0604020202020204" pitchFamily="34" charset="0"/>
                <a:ea typeface="Calibri"/>
                <a:cs typeface="Arial" panose="020B0604020202020204" pitchFamily="34" charset="0"/>
              </a:rPr>
              <a:t>    Lie medial </a:t>
            </a:r>
            <a:r>
              <a:rPr lang="en-US" sz="2800" dirty="0">
                <a:solidFill>
                  <a:srgbClr val="000000"/>
                </a:solidFill>
                <a:latin typeface="Arial" panose="020B0604020202020204" pitchFamily="34" charset="0"/>
                <a:ea typeface="Calibri"/>
                <a:cs typeface="Arial" panose="020B0604020202020204" pitchFamily="34" charset="0"/>
              </a:rPr>
              <a:t>to upper part of femoral vein and receives lymph from superficial inguinal lymph nodes from glans penis or clitoris and deep </a:t>
            </a:r>
            <a:r>
              <a:rPr lang="en-US" sz="2800" dirty="0" err="1">
                <a:solidFill>
                  <a:srgbClr val="000000"/>
                </a:solidFill>
                <a:latin typeface="Arial" panose="020B0604020202020204" pitchFamily="34" charset="0"/>
                <a:ea typeface="Calibri"/>
                <a:cs typeface="Arial" panose="020B0604020202020204" pitchFamily="34" charset="0"/>
              </a:rPr>
              <a:t>lymphatics</a:t>
            </a:r>
            <a:r>
              <a:rPr lang="en-US" sz="2800" dirty="0">
                <a:solidFill>
                  <a:srgbClr val="000000"/>
                </a:solidFill>
                <a:latin typeface="Arial" panose="020B0604020202020204" pitchFamily="34" charset="0"/>
                <a:ea typeface="Calibri"/>
                <a:cs typeface="Arial" panose="020B0604020202020204" pitchFamily="34" charset="0"/>
              </a:rPr>
              <a:t> of lower limb </a:t>
            </a:r>
            <a:endParaRPr lang="en-IN" sz="28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dirty="0"/>
          </a:p>
        </p:txBody>
      </p:sp>
      <p:pic>
        <p:nvPicPr>
          <p:cNvPr id="38915" name="Picture 2"/>
          <p:cNvPicPr>
            <a:picLocks noChangeAspect="1" noChangeArrowheads="1"/>
          </p:cNvPicPr>
          <p:nvPr/>
        </p:nvPicPr>
        <p:blipFill>
          <a:blip r:embed="rId2"/>
          <a:srcRect/>
          <a:stretch>
            <a:fillRect/>
          </a:stretch>
        </p:blipFill>
        <p:spPr bwMode="auto">
          <a:xfrm>
            <a:off x="4284663" y="1412875"/>
            <a:ext cx="4892675" cy="544512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a:bodyPr>
          <a:lstStyle/>
          <a:p>
            <a:pPr marL="0" indent="0" fontAlgn="auto">
              <a:spcAft>
                <a:spcPts val="0"/>
              </a:spcAft>
              <a:buClr>
                <a:schemeClr val="accent3"/>
              </a:buClr>
              <a:buFont typeface="Wingdings 2"/>
              <a:buNone/>
              <a:defRPr/>
            </a:pPr>
            <a:endParaRPr lang="en-IN" dirty="0" smtClean="0"/>
          </a:p>
          <a:p>
            <a:pPr marL="0" indent="0" fontAlgn="auto">
              <a:spcAft>
                <a:spcPts val="0"/>
              </a:spcAft>
              <a:buClr>
                <a:schemeClr val="accent3"/>
              </a:buClr>
              <a:buFont typeface="Wingdings 2"/>
              <a:buNone/>
              <a:defRPr/>
            </a:pPr>
            <a:endParaRPr lang="en-IN" dirty="0"/>
          </a:p>
          <a:p>
            <a:pPr marL="0" indent="0" fontAlgn="auto">
              <a:spcAft>
                <a:spcPts val="0"/>
              </a:spcAft>
              <a:buClr>
                <a:schemeClr val="accent3"/>
              </a:buClr>
              <a:buFont typeface="Wingdings 2"/>
              <a:buNone/>
              <a:defRPr/>
            </a:pPr>
            <a:r>
              <a:rPr lang="en-IN" sz="15000" b="1" dirty="0" smtClean="0">
                <a:solidFill>
                  <a:schemeClr val="accent1">
                    <a:lumMod val="75000"/>
                  </a:schemeClr>
                </a:solidFill>
              </a:rPr>
              <a:t>  APPLIED </a:t>
            </a:r>
          </a:p>
          <a:p>
            <a:pPr marL="0" indent="0" fontAlgn="auto">
              <a:spcAft>
                <a:spcPts val="0"/>
              </a:spcAft>
              <a:buClr>
                <a:schemeClr val="accent3"/>
              </a:buClr>
              <a:buFont typeface="Wingdings 2"/>
              <a:buNone/>
              <a:defRPr/>
            </a:pPr>
            <a:r>
              <a:rPr lang="en-IN" sz="15000" b="1" dirty="0" smtClean="0">
                <a:solidFill>
                  <a:schemeClr val="accent1">
                    <a:lumMod val="75000"/>
                  </a:schemeClr>
                </a:solidFill>
              </a:rPr>
              <a:t>ANATOMY</a:t>
            </a:r>
            <a:endParaRPr lang="en-IN" sz="15000" b="1" dirty="0">
              <a:solidFill>
                <a:schemeClr val="accent1">
                  <a:lumMod val="7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5175"/>
          </a:xfrm>
        </p:spPr>
        <p:txBody>
          <a:bodyPr>
            <a:normAutofit fontScale="90000"/>
          </a:bodyPr>
          <a:lstStyle/>
          <a:p>
            <a:pPr fontAlgn="auto">
              <a:spcAft>
                <a:spcPts val="0"/>
              </a:spcAft>
              <a:defRPr/>
            </a:pPr>
            <a:r>
              <a:rPr lang="en-IN" dirty="0" smtClean="0"/>
              <a:t>FEMORAL HERNIA</a:t>
            </a:r>
            <a:endParaRPr lang="en-IN" dirty="0"/>
          </a:p>
        </p:txBody>
      </p:sp>
      <p:sp>
        <p:nvSpPr>
          <p:cNvPr id="3" name="Content Placeholder 2"/>
          <p:cNvSpPr>
            <a:spLocks noGrp="1"/>
          </p:cNvSpPr>
          <p:nvPr>
            <p:ph idx="1"/>
          </p:nvPr>
        </p:nvSpPr>
        <p:spPr>
          <a:xfrm>
            <a:off x="0" y="981075"/>
            <a:ext cx="5076825" cy="5876925"/>
          </a:xfrm>
        </p:spPr>
        <p:txBody>
          <a:bodyPr>
            <a:normAutofit lnSpcReduction="10000"/>
          </a:bodyPr>
          <a:lstStyle/>
          <a:p>
            <a:pPr marL="0" indent="0" fontAlgn="auto">
              <a:lnSpc>
                <a:spcPct val="115000"/>
              </a:lnSpc>
              <a:spcAft>
                <a:spcPts val="1000"/>
              </a:spcAft>
              <a:buFont typeface="Wingdings 2"/>
              <a:buNone/>
              <a:defRPr/>
            </a:pPr>
            <a:r>
              <a:rPr lang="en-US" sz="2200" dirty="0" smtClean="0">
                <a:solidFill>
                  <a:srgbClr val="000000"/>
                </a:solidFill>
                <a:latin typeface="Arial" panose="020B0604020202020204" pitchFamily="34" charset="0"/>
                <a:ea typeface="Calibri"/>
                <a:cs typeface="Arial" panose="020B0604020202020204" pitchFamily="34" charset="0"/>
              </a:rPr>
              <a:t>     Femoral </a:t>
            </a:r>
            <a:r>
              <a:rPr lang="en-US" sz="2200" dirty="0">
                <a:solidFill>
                  <a:srgbClr val="000000"/>
                </a:solidFill>
                <a:latin typeface="Arial" panose="020B0604020202020204" pitchFamily="34" charset="0"/>
                <a:ea typeface="Calibri"/>
                <a:cs typeface="Arial" panose="020B0604020202020204" pitchFamily="34" charset="0"/>
              </a:rPr>
              <a:t>canal is an area of potential weakness in the abdominal wall through which abdominal contents may bulge out forming a femoral hernia.</a:t>
            </a:r>
            <a:endParaRPr lang="en-IN" sz="2400" dirty="0">
              <a:solidFill>
                <a:prstClr val="black"/>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Font typeface="Wingdings 2"/>
              <a:buNone/>
              <a:defRPr/>
            </a:pPr>
            <a:r>
              <a:rPr lang="en-US" sz="2200" dirty="0" smtClean="0">
                <a:solidFill>
                  <a:srgbClr val="000000"/>
                </a:solidFill>
                <a:latin typeface="Arial" panose="020B0604020202020204" pitchFamily="34" charset="0"/>
                <a:ea typeface="Calibri"/>
                <a:cs typeface="Arial" panose="020B0604020202020204" pitchFamily="34" charset="0"/>
              </a:rPr>
              <a:t>     Is </a:t>
            </a:r>
            <a:r>
              <a:rPr lang="en-US" sz="2200" dirty="0">
                <a:solidFill>
                  <a:srgbClr val="000000"/>
                </a:solidFill>
                <a:latin typeface="Arial" panose="020B0604020202020204" pitchFamily="34" charset="0"/>
                <a:ea typeface="Calibri"/>
                <a:cs typeface="Arial" panose="020B0604020202020204" pitchFamily="34" charset="0"/>
              </a:rPr>
              <a:t>more common in females because the femoral canal is wider in them than in males.</a:t>
            </a:r>
            <a:endParaRPr lang="en-IN" sz="2400" dirty="0">
              <a:solidFill>
                <a:prstClr val="black"/>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Font typeface="Wingdings 2"/>
              <a:buNone/>
              <a:defRPr/>
            </a:pPr>
            <a:r>
              <a:rPr lang="en-US" sz="2200" dirty="0" smtClean="0">
                <a:solidFill>
                  <a:srgbClr val="000000"/>
                </a:solidFill>
                <a:latin typeface="Arial" panose="020B0604020202020204" pitchFamily="34" charset="0"/>
                <a:ea typeface="Calibri"/>
                <a:cs typeface="Arial" panose="020B0604020202020204" pitchFamily="34" charset="0"/>
              </a:rPr>
              <a:t>     This </a:t>
            </a:r>
            <a:r>
              <a:rPr lang="en-US" sz="2200" dirty="0">
                <a:solidFill>
                  <a:srgbClr val="000000"/>
                </a:solidFill>
                <a:latin typeface="Arial" panose="020B0604020202020204" pitchFamily="34" charset="0"/>
                <a:ea typeface="Calibri"/>
                <a:cs typeface="Arial" panose="020B0604020202020204" pitchFamily="34" charset="0"/>
              </a:rPr>
              <a:t>is associated with wider pelvis, and the small size of femoral vessels in the females.</a:t>
            </a:r>
            <a:endParaRPr lang="en-IN" sz="2400" dirty="0">
              <a:solidFill>
                <a:prstClr val="black"/>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Font typeface="Wingdings 2"/>
              <a:buNone/>
              <a:defRPr/>
            </a:pPr>
            <a:r>
              <a:rPr lang="en-US" sz="2200" dirty="0" smtClean="0">
                <a:solidFill>
                  <a:srgbClr val="000000"/>
                </a:solidFill>
                <a:latin typeface="Arial" panose="020B0604020202020204" pitchFamily="34" charset="0"/>
                <a:ea typeface="Calibri"/>
                <a:cs typeface="Arial" panose="020B0604020202020204" pitchFamily="34" charset="0"/>
              </a:rPr>
              <a:t>     In </a:t>
            </a:r>
            <a:r>
              <a:rPr lang="en-US" sz="2200" dirty="0">
                <a:solidFill>
                  <a:srgbClr val="000000"/>
                </a:solidFill>
                <a:latin typeface="Arial" panose="020B0604020202020204" pitchFamily="34" charset="0"/>
                <a:ea typeface="Calibri"/>
                <a:cs typeface="Arial" panose="020B0604020202020204" pitchFamily="34" charset="0"/>
              </a:rPr>
              <a:t>cases of strangulation of the femoral hernia, the surgeon has to enlarge the femoral ring.</a:t>
            </a:r>
            <a:endParaRPr lang="en-IN" sz="2400" dirty="0">
              <a:solidFill>
                <a:prstClr val="black"/>
              </a:solidFill>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dirty="0">
              <a:latin typeface="Arial" panose="020B0604020202020204" pitchFamily="34" charset="0"/>
              <a:cs typeface="Arial" panose="020B0604020202020204" pitchFamily="34" charset="0"/>
            </a:endParaRPr>
          </a:p>
        </p:txBody>
      </p:sp>
      <p:pic>
        <p:nvPicPr>
          <p:cNvPr id="40963" name="Picture 2" descr="C:\Users\User\Desktop\Fem tri images\WP_20140314_014.jpg"/>
          <p:cNvPicPr>
            <a:picLocks noChangeAspect="1" noChangeArrowheads="1"/>
          </p:cNvPicPr>
          <p:nvPr/>
        </p:nvPicPr>
        <p:blipFill>
          <a:blip r:embed="rId2"/>
          <a:srcRect/>
          <a:stretch>
            <a:fillRect/>
          </a:stretch>
        </p:blipFill>
        <p:spPr bwMode="auto">
          <a:xfrm>
            <a:off x="5148263" y="1125538"/>
            <a:ext cx="4030662" cy="573246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0" y="0"/>
            <a:ext cx="9144000" cy="981075"/>
          </a:xfrm>
        </p:spPr>
        <p:txBody>
          <a:bodyPr/>
          <a:lstStyle/>
          <a:p>
            <a:r>
              <a:rPr lang="en-IN" smtClean="0"/>
              <a:t>ABNORMAL OBTURATOR ARTERY</a:t>
            </a:r>
          </a:p>
        </p:txBody>
      </p:sp>
      <p:sp>
        <p:nvSpPr>
          <p:cNvPr id="3" name="Content Placeholder 2"/>
          <p:cNvSpPr>
            <a:spLocks noGrp="1"/>
          </p:cNvSpPr>
          <p:nvPr>
            <p:ph idx="1"/>
          </p:nvPr>
        </p:nvSpPr>
        <p:spPr>
          <a:xfrm>
            <a:off x="0" y="1268413"/>
            <a:ext cx="9144000" cy="5589587"/>
          </a:xfrm>
        </p:spPr>
        <p:txBody>
          <a:bodyPr>
            <a:normAutofit/>
          </a:bodyPr>
          <a:lstStyle/>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Normal </a:t>
            </a:r>
            <a:r>
              <a:rPr lang="en-US" sz="2400" dirty="0" err="1">
                <a:solidFill>
                  <a:srgbClr val="000000"/>
                </a:solidFill>
                <a:latin typeface="Arial" panose="020B0604020202020204" pitchFamily="34" charset="0"/>
                <a:ea typeface="Calibri"/>
                <a:cs typeface="Arial" panose="020B0604020202020204" pitchFamily="34" charset="0"/>
              </a:rPr>
              <a:t>obturator</a:t>
            </a:r>
            <a:r>
              <a:rPr lang="en-US" sz="2400" dirty="0">
                <a:solidFill>
                  <a:srgbClr val="000000"/>
                </a:solidFill>
                <a:latin typeface="Arial" panose="020B0604020202020204" pitchFamily="34" charset="0"/>
                <a:ea typeface="Calibri"/>
                <a:cs typeface="Arial" panose="020B0604020202020204" pitchFamily="34" charset="0"/>
              </a:rPr>
              <a:t> artery is the branch of internal iliac, occasionally this appears to be branch of inferior epigastric .</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endParaRPr lang="en-US" sz="2400"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Usually </a:t>
            </a:r>
            <a:r>
              <a:rPr lang="en-US" sz="2400" dirty="0">
                <a:solidFill>
                  <a:srgbClr val="000000"/>
                </a:solidFill>
                <a:latin typeface="Arial" panose="020B0604020202020204" pitchFamily="34" charset="0"/>
                <a:ea typeface="Calibri"/>
                <a:cs typeface="Arial" panose="020B0604020202020204" pitchFamily="34" charset="0"/>
              </a:rPr>
              <a:t>the abnormal artery passes laterally to the femoral canal in contact with the femoral vein and is safe in an operation to enlarge femoral ring </a:t>
            </a:r>
            <a:r>
              <a:rPr lang="en-US" sz="2400" dirty="0" err="1">
                <a:solidFill>
                  <a:srgbClr val="000000"/>
                </a:solidFill>
                <a:latin typeface="Arial" panose="020B0604020202020204" pitchFamily="34" charset="0"/>
                <a:ea typeface="Calibri"/>
                <a:cs typeface="Arial" panose="020B0604020202020204" pitchFamily="34" charset="0"/>
              </a:rPr>
              <a:t>i.e</a:t>
            </a:r>
            <a:r>
              <a:rPr lang="en-US" sz="2400" dirty="0">
                <a:solidFill>
                  <a:srgbClr val="000000"/>
                </a:solidFill>
                <a:latin typeface="Arial" panose="020B0604020202020204" pitchFamily="34" charset="0"/>
                <a:ea typeface="Calibri"/>
                <a:cs typeface="Arial" panose="020B0604020202020204" pitchFamily="34" charset="0"/>
              </a:rPr>
              <a:t> along with the free margin of lacunar ligament.</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endParaRPr lang="en-US" sz="2400"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a:solidFill>
                  <a:srgbClr val="000000"/>
                </a:solidFill>
                <a:latin typeface="Arial" panose="020B0604020202020204" pitchFamily="34" charset="0"/>
                <a:ea typeface="Calibri"/>
                <a:cs typeface="Arial" panose="020B0604020202020204" pitchFamily="34" charset="0"/>
              </a:rPr>
              <a:t> </a:t>
            </a:r>
            <a:r>
              <a:rPr lang="en-US" sz="2400" dirty="0" smtClean="0">
                <a:solidFill>
                  <a:srgbClr val="000000"/>
                </a:solidFill>
                <a:latin typeface="Arial" panose="020B0604020202020204" pitchFamily="34" charset="0"/>
                <a:ea typeface="Calibri"/>
                <a:cs typeface="Arial" panose="020B0604020202020204" pitchFamily="34" charset="0"/>
              </a:rPr>
              <a:t>    Such </a:t>
            </a:r>
            <a:r>
              <a:rPr lang="en-US" sz="2400" dirty="0">
                <a:solidFill>
                  <a:srgbClr val="000000"/>
                </a:solidFill>
                <a:latin typeface="Arial" panose="020B0604020202020204" pitchFamily="34" charset="0"/>
                <a:ea typeface="Calibri"/>
                <a:cs typeface="Arial" panose="020B0604020202020204" pitchFamily="34" charset="0"/>
              </a:rPr>
              <a:t>an artery is likely to cut if an attempt is made to enlarge the femoral ring cutting lacunar ligament.</a:t>
            </a:r>
            <a:endParaRPr lang="en-IN" sz="24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sz="240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0"/>
            <a:ext cx="9144000" cy="908050"/>
          </a:xfrm>
        </p:spPr>
        <p:txBody>
          <a:bodyPr/>
          <a:lstStyle/>
          <a:p>
            <a:r>
              <a:rPr lang="en-IN" smtClean="0"/>
              <a:t>INTRODUCTION</a:t>
            </a:r>
          </a:p>
        </p:txBody>
      </p:sp>
      <p:sp>
        <p:nvSpPr>
          <p:cNvPr id="3" name="Content Placeholder 2"/>
          <p:cNvSpPr>
            <a:spLocks noGrp="1"/>
          </p:cNvSpPr>
          <p:nvPr>
            <p:ph idx="1"/>
          </p:nvPr>
        </p:nvSpPr>
        <p:spPr>
          <a:xfrm>
            <a:off x="26988" y="1268413"/>
            <a:ext cx="4473575" cy="5589587"/>
          </a:xfrm>
        </p:spPr>
        <p:txBody>
          <a:bodyPr>
            <a:normAutofit/>
          </a:bodyPr>
          <a:lstStyle/>
          <a:p>
            <a:pPr marL="0" indent="0">
              <a:buClr>
                <a:schemeClr val="accent3"/>
              </a:buClr>
              <a:buFont typeface="Wingdings 2"/>
              <a:buNone/>
              <a:defRPr/>
            </a:pPr>
            <a:endParaRPr lang="en-IN" altLang="en-US" kern="0" dirty="0">
              <a:solidFill>
                <a:srgbClr val="000000"/>
              </a:solidFill>
              <a:latin typeface="Arial"/>
            </a:endParaRPr>
          </a:p>
          <a:p>
            <a:pPr marL="0" indent="0">
              <a:buClr>
                <a:schemeClr val="accent3"/>
              </a:buClr>
              <a:buFont typeface="Wingdings 2"/>
              <a:buNone/>
              <a:defRPr/>
            </a:pPr>
            <a:endParaRPr lang="en-IN" altLang="en-US" kern="0" dirty="0" smtClean="0">
              <a:solidFill>
                <a:srgbClr val="000000"/>
              </a:solidFill>
              <a:latin typeface="Arial"/>
            </a:endParaRPr>
          </a:p>
          <a:p>
            <a:pPr marL="0" indent="0">
              <a:buClr>
                <a:schemeClr val="accent3"/>
              </a:buClr>
              <a:buFont typeface="Wingdings 2"/>
              <a:buNone/>
              <a:defRPr/>
            </a:pPr>
            <a:r>
              <a:rPr lang="en-IN" altLang="en-US" kern="0" dirty="0">
                <a:solidFill>
                  <a:srgbClr val="000000"/>
                </a:solidFill>
                <a:latin typeface="Arial"/>
              </a:rPr>
              <a:t> </a:t>
            </a:r>
            <a:r>
              <a:rPr lang="en-IN" altLang="en-US" kern="0" dirty="0" smtClean="0">
                <a:solidFill>
                  <a:srgbClr val="000000"/>
                </a:solidFill>
                <a:latin typeface="Arial"/>
              </a:rPr>
              <a:t>     Is </a:t>
            </a:r>
            <a:r>
              <a:rPr lang="en-IN" altLang="en-US" kern="0" dirty="0">
                <a:solidFill>
                  <a:srgbClr val="000000"/>
                </a:solidFill>
                <a:latin typeface="Arial"/>
              </a:rPr>
              <a:t>a triangular depression on the front of upper one </a:t>
            </a:r>
            <a:r>
              <a:rPr lang="en-IN" altLang="en-US" kern="0" dirty="0" smtClean="0">
                <a:solidFill>
                  <a:srgbClr val="000000"/>
                </a:solidFill>
                <a:latin typeface="Arial"/>
              </a:rPr>
              <a:t>third </a:t>
            </a:r>
            <a:r>
              <a:rPr lang="en-IN" altLang="en-US" kern="0" dirty="0">
                <a:solidFill>
                  <a:srgbClr val="000000"/>
                </a:solidFill>
                <a:latin typeface="Arial"/>
              </a:rPr>
              <a:t>of the thigh immediately below the inguinal ligament</a:t>
            </a:r>
          </a:p>
          <a:p>
            <a:pPr marL="274320" indent="-274320" fontAlgn="auto">
              <a:spcAft>
                <a:spcPts val="0"/>
              </a:spcAft>
              <a:buClr>
                <a:schemeClr val="accent3"/>
              </a:buClr>
              <a:buFont typeface="Wingdings 2"/>
              <a:buChar char=""/>
              <a:defRPr/>
            </a:pPr>
            <a:endParaRPr lang="en-IN" dirty="0"/>
          </a:p>
        </p:txBody>
      </p:sp>
      <p:pic>
        <p:nvPicPr>
          <p:cNvPr id="15363" name="Picture 2" descr="C:\Users\User\Desktop\Fem tri images\WP_20140314_029.jpg"/>
          <p:cNvPicPr>
            <a:picLocks noChangeAspect="1" noChangeArrowheads="1"/>
          </p:cNvPicPr>
          <p:nvPr/>
        </p:nvPicPr>
        <p:blipFill>
          <a:blip r:embed="rId2"/>
          <a:srcRect/>
          <a:stretch>
            <a:fillRect/>
          </a:stretch>
        </p:blipFill>
        <p:spPr bwMode="auto">
          <a:xfrm>
            <a:off x="4572000" y="1268413"/>
            <a:ext cx="4572000" cy="5589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a:xfrm>
            <a:off x="0" y="0"/>
            <a:ext cx="9144000" cy="1052513"/>
          </a:xfrm>
        </p:spPr>
        <p:txBody>
          <a:bodyPr/>
          <a:lstStyle/>
          <a:p>
            <a:r>
              <a:rPr lang="en-IN" smtClean="0"/>
              <a:t>NERVE INJURIES</a:t>
            </a:r>
          </a:p>
        </p:txBody>
      </p:sp>
      <p:sp>
        <p:nvSpPr>
          <p:cNvPr id="3" name="Content Placeholder 2"/>
          <p:cNvSpPr>
            <a:spLocks noGrp="1"/>
          </p:cNvSpPr>
          <p:nvPr>
            <p:ph idx="1"/>
          </p:nvPr>
        </p:nvSpPr>
        <p:spPr>
          <a:xfrm>
            <a:off x="0" y="1125538"/>
            <a:ext cx="4643438" cy="5732462"/>
          </a:xfrm>
        </p:spPr>
        <p:txBody>
          <a:bodyPr>
            <a:normAutofit fontScale="92500"/>
          </a:bodyPr>
          <a:lstStyle/>
          <a:p>
            <a:pPr marL="0" indent="0" fontAlgn="auto">
              <a:lnSpc>
                <a:spcPct val="115000"/>
              </a:lnSpc>
              <a:spcAft>
                <a:spcPts val="1000"/>
              </a:spcAft>
              <a:buClr>
                <a:schemeClr val="accent3"/>
              </a:buClr>
              <a:buFont typeface="Wingdings 2"/>
              <a:buNone/>
              <a:defRPr/>
            </a:pPr>
            <a:r>
              <a:rPr lang="en-US" dirty="0" smtClean="0">
                <a:solidFill>
                  <a:srgbClr val="000000"/>
                </a:solidFill>
                <a:latin typeface="Arial" panose="020B0604020202020204" pitchFamily="34" charset="0"/>
                <a:ea typeface="Calibri"/>
                <a:cs typeface="Arial" panose="020B0604020202020204" pitchFamily="34" charset="0"/>
              </a:rPr>
              <a:t>      Injury </a:t>
            </a:r>
            <a:r>
              <a:rPr lang="en-US" dirty="0">
                <a:solidFill>
                  <a:srgbClr val="000000"/>
                </a:solidFill>
                <a:latin typeface="Arial" panose="020B0604020202020204" pitchFamily="34" charset="0"/>
                <a:ea typeface="Calibri"/>
                <a:cs typeface="Arial" panose="020B0604020202020204" pitchFamily="34" charset="0"/>
              </a:rPr>
              <a:t>to femoral nerve by wounds in the groin, though rare, causes paralysis of the quadriceps </a:t>
            </a:r>
            <a:r>
              <a:rPr lang="en-US" dirty="0" err="1">
                <a:solidFill>
                  <a:srgbClr val="000000"/>
                </a:solidFill>
                <a:latin typeface="Arial" panose="020B0604020202020204" pitchFamily="34" charset="0"/>
                <a:ea typeface="Calibri"/>
                <a:cs typeface="Arial" panose="020B0604020202020204" pitchFamily="34" charset="0"/>
              </a:rPr>
              <a:t>femoris</a:t>
            </a:r>
            <a:r>
              <a:rPr lang="en-US" dirty="0">
                <a:solidFill>
                  <a:srgbClr val="000000"/>
                </a:solidFill>
                <a:latin typeface="Arial" panose="020B0604020202020204" pitchFamily="34" charset="0"/>
                <a:ea typeface="Calibri"/>
                <a:cs typeface="Arial" panose="020B0604020202020204" pitchFamily="34" charset="0"/>
              </a:rPr>
              <a:t> and sensory deficit on the anterior and medial sides of thigh </a:t>
            </a:r>
            <a:r>
              <a:rPr lang="en-US" dirty="0" err="1">
                <a:solidFill>
                  <a:srgbClr val="000000"/>
                </a:solidFill>
                <a:latin typeface="Arial" panose="020B0604020202020204" pitchFamily="34" charset="0"/>
                <a:ea typeface="Calibri"/>
                <a:cs typeface="Arial" panose="020B0604020202020204" pitchFamily="34" charset="0"/>
              </a:rPr>
              <a:t>thigh</a:t>
            </a:r>
            <a:r>
              <a:rPr lang="en-US" dirty="0">
                <a:solidFill>
                  <a:srgbClr val="000000"/>
                </a:solidFill>
                <a:latin typeface="Arial" panose="020B0604020202020204" pitchFamily="34" charset="0"/>
                <a:ea typeface="Calibri"/>
                <a:cs typeface="Arial" panose="020B0604020202020204" pitchFamily="34" charset="0"/>
              </a:rPr>
              <a:t> and medial side of leg</a:t>
            </a:r>
            <a:r>
              <a:rPr lang="en-US" dirty="0" smtClean="0">
                <a:solidFill>
                  <a:srgbClr val="000000"/>
                </a:solidFill>
                <a:latin typeface="Arial" panose="020B0604020202020204" pitchFamily="34" charset="0"/>
                <a:ea typeface="Calibri"/>
                <a:cs typeface="Arial" panose="020B0604020202020204" pitchFamily="34" charset="0"/>
              </a:rPr>
              <a:t>.</a:t>
            </a:r>
            <a:r>
              <a:rPr lang="en-US" dirty="0">
                <a:solidFill>
                  <a:srgbClr val="000000"/>
                </a:solidFill>
                <a:latin typeface="Arial" panose="020B0604020202020204" pitchFamily="34" charset="0"/>
                <a:ea typeface="Calibri"/>
                <a:cs typeface="Arial" panose="020B0604020202020204" pitchFamily="34" charset="0"/>
              </a:rPr>
              <a:t> </a:t>
            </a:r>
            <a:endParaRPr lang="en-US" dirty="0" smtClean="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dirty="0" smtClean="0">
                <a:solidFill>
                  <a:srgbClr val="000000"/>
                </a:solidFill>
                <a:latin typeface="Arial" panose="020B0604020202020204" pitchFamily="34" charset="0"/>
                <a:ea typeface="Calibri"/>
                <a:cs typeface="Arial" panose="020B0604020202020204" pitchFamily="34" charset="0"/>
              </a:rPr>
              <a:t>      Lateral </a:t>
            </a:r>
            <a:r>
              <a:rPr lang="en-US" dirty="0">
                <a:solidFill>
                  <a:srgbClr val="000000"/>
                </a:solidFill>
                <a:latin typeface="Arial" panose="020B0604020202020204" pitchFamily="34" charset="0"/>
                <a:ea typeface="Calibri"/>
                <a:cs typeface="Arial" panose="020B0604020202020204" pitchFamily="34" charset="0"/>
              </a:rPr>
              <a:t>cutaneous nerve of thigh </a:t>
            </a:r>
            <a:r>
              <a:rPr lang="en-US" dirty="0" smtClean="0">
                <a:solidFill>
                  <a:srgbClr val="000000"/>
                </a:solidFill>
                <a:latin typeface="Arial" panose="020B0604020202020204" pitchFamily="34" charset="0"/>
                <a:ea typeface="Calibri"/>
                <a:cs typeface="Arial" panose="020B0604020202020204" pitchFamily="34" charset="0"/>
              </a:rPr>
              <a:t>May </a:t>
            </a:r>
            <a:r>
              <a:rPr lang="en-US" dirty="0">
                <a:solidFill>
                  <a:srgbClr val="000000"/>
                </a:solidFill>
                <a:latin typeface="Arial" panose="020B0604020202020204" pitchFamily="34" charset="0"/>
                <a:ea typeface="Calibri"/>
                <a:cs typeface="Arial" panose="020B0604020202020204" pitchFamily="34" charset="0"/>
              </a:rPr>
              <a:t>get enlarged in the inguinal ligament. This leads to pain in on lateral side of thigh. It is called </a:t>
            </a:r>
            <a:r>
              <a:rPr lang="en-US" dirty="0" err="1">
                <a:solidFill>
                  <a:srgbClr val="000000"/>
                </a:solidFill>
                <a:latin typeface="Arial" panose="020B0604020202020204" pitchFamily="34" charset="0"/>
                <a:ea typeface="Calibri"/>
                <a:cs typeface="Arial" panose="020B0604020202020204" pitchFamily="34" charset="0"/>
              </a:rPr>
              <a:t>Meralgia</a:t>
            </a:r>
            <a:r>
              <a:rPr lang="en-US" dirty="0">
                <a:solidFill>
                  <a:srgbClr val="000000"/>
                </a:solidFill>
                <a:latin typeface="Arial" panose="020B0604020202020204" pitchFamily="34" charset="0"/>
                <a:ea typeface="Calibri"/>
                <a:cs typeface="Arial" panose="020B0604020202020204" pitchFamily="34" charset="0"/>
              </a:rPr>
              <a:t> </a:t>
            </a:r>
            <a:r>
              <a:rPr lang="en-US" dirty="0" err="1">
                <a:solidFill>
                  <a:srgbClr val="000000"/>
                </a:solidFill>
                <a:latin typeface="Arial" panose="020B0604020202020204" pitchFamily="34" charset="0"/>
                <a:ea typeface="Calibri"/>
                <a:cs typeface="Arial" panose="020B0604020202020204" pitchFamily="34" charset="0"/>
              </a:rPr>
              <a:t>parasthetica</a:t>
            </a:r>
            <a:r>
              <a:rPr lang="en-US" dirty="0">
                <a:solidFill>
                  <a:srgbClr val="000000"/>
                </a:solidFill>
                <a:latin typeface="Arial" panose="020B0604020202020204" pitchFamily="34" charset="0"/>
                <a:ea typeface="Calibri"/>
                <a:cs typeface="Arial" panose="020B0604020202020204" pitchFamily="34" charset="0"/>
              </a:rPr>
              <a:t>.</a:t>
            </a:r>
            <a:endParaRPr lang="en-IN" dirty="0">
              <a:solidFill>
                <a:prstClr val="black"/>
              </a:solidFill>
              <a:latin typeface="Arial" panose="020B0604020202020204" pitchFamily="34" charset="0"/>
              <a:ea typeface="Calibri"/>
              <a:cs typeface="Arial" panose="020B0604020202020204" pitchFamily="34" charset="0"/>
            </a:endParaRPr>
          </a:p>
          <a:p>
            <a:pPr marL="274320" indent="-274320" fontAlgn="auto">
              <a:lnSpc>
                <a:spcPct val="115000"/>
              </a:lnSpc>
              <a:spcAft>
                <a:spcPts val="1000"/>
              </a:spcAft>
              <a:buClr>
                <a:schemeClr val="accent3"/>
              </a:buClr>
              <a:buFont typeface="Wingdings 2"/>
              <a:buChar char=""/>
              <a:defRPr/>
            </a:pPr>
            <a:endParaRPr lang="en-IN" sz="2800" dirty="0">
              <a:latin typeface="Arial" panose="020B0604020202020204" pitchFamily="34" charset="0"/>
              <a:ea typeface="Calibri"/>
              <a:cs typeface="Arial" panose="020B0604020202020204" pitchFamily="34" charset="0"/>
            </a:endParaRPr>
          </a:p>
          <a:p>
            <a:pPr marL="274320" indent="-274320" fontAlgn="auto">
              <a:lnSpc>
                <a:spcPct val="115000"/>
              </a:lnSpc>
              <a:spcAft>
                <a:spcPts val="1000"/>
              </a:spcAft>
              <a:buClr>
                <a:schemeClr val="accent3"/>
              </a:buClr>
              <a:buFont typeface="Wingdings 2"/>
              <a:buChar char=""/>
              <a:defRPr/>
            </a:pPr>
            <a:endParaRPr lang="en-IN" dirty="0">
              <a:latin typeface="Arial" panose="020B0604020202020204" pitchFamily="34" charset="0"/>
              <a:cs typeface="Arial" panose="020B0604020202020204" pitchFamily="34" charset="0"/>
            </a:endParaRPr>
          </a:p>
        </p:txBody>
      </p:sp>
      <p:pic>
        <p:nvPicPr>
          <p:cNvPr id="43011" name="Picture 2" descr="C:\Users\User\Desktop\Fem tri images\WP_20140314_018.jpg"/>
          <p:cNvPicPr>
            <a:picLocks noChangeAspect="1" noChangeArrowheads="1"/>
          </p:cNvPicPr>
          <p:nvPr/>
        </p:nvPicPr>
        <p:blipFill>
          <a:blip r:embed="rId2"/>
          <a:srcRect/>
          <a:stretch>
            <a:fillRect/>
          </a:stretch>
        </p:blipFill>
        <p:spPr bwMode="auto">
          <a:xfrm>
            <a:off x="4572000" y="1196975"/>
            <a:ext cx="4572000" cy="566102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050"/>
          </a:xfrm>
        </p:spPr>
        <p:txBody>
          <a:bodyPr>
            <a:normAutofit fontScale="90000"/>
          </a:bodyPr>
          <a:lstStyle/>
          <a:p>
            <a:pPr fontAlgn="auto">
              <a:spcAft>
                <a:spcPts val="0"/>
              </a:spcAft>
              <a:defRPr/>
            </a:pPr>
            <a:r>
              <a:rPr lang="en-IN" dirty="0" smtClean="0"/>
              <a:t>COMPRESSION OF FEMORAL ARTERY</a:t>
            </a:r>
            <a:endParaRPr lang="en-IN" dirty="0"/>
          </a:p>
        </p:txBody>
      </p:sp>
      <p:sp>
        <p:nvSpPr>
          <p:cNvPr id="3" name="Content Placeholder 2"/>
          <p:cNvSpPr>
            <a:spLocks noGrp="1"/>
          </p:cNvSpPr>
          <p:nvPr>
            <p:ph idx="1"/>
          </p:nvPr>
        </p:nvSpPr>
        <p:spPr>
          <a:xfrm>
            <a:off x="0" y="1125538"/>
            <a:ext cx="4572000" cy="5732462"/>
          </a:xfrm>
        </p:spPr>
        <p:txBody>
          <a:bodyPr>
            <a:normAutofit/>
          </a:bodyPr>
          <a:lstStyle/>
          <a:p>
            <a:pPr marL="0" indent="0" fontAlgn="auto">
              <a:lnSpc>
                <a:spcPct val="115000"/>
              </a:lnSpc>
              <a:spcAft>
                <a:spcPts val="1000"/>
              </a:spcAft>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a:t>
            </a:r>
          </a:p>
          <a:p>
            <a:pPr marL="0" indent="0" fontAlgn="auto">
              <a:lnSpc>
                <a:spcPct val="115000"/>
              </a:lnSpc>
              <a:spcAft>
                <a:spcPts val="1000"/>
              </a:spcAft>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At </a:t>
            </a:r>
            <a:r>
              <a:rPr lang="en-US" sz="2400" dirty="0">
                <a:solidFill>
                  <a:srgbClr val="000000"/>
                </a:solidFill>
                <a:latin typeface="Arial" panose="020B0604020202020204" pitchFamily="34" charset="0"/>
                <a:ea typeface="Calibri"/>
                <a:cs typeface="Arial" panose="020B0604020202020204" pitchFamily="34" charset="0"/>
              </a:rPr>
              <a:t>the mid inguinal point against the head of femur or against the superior ramus of the pubis to control bleeding from the distal part of the limb in the thigh or leg.</a:t>
            </a:r>
            <a:endParaRPr lang="en-IN" sz="2400" dirty="0">
              <a:solidFill>
                <a:prstClr val="black"/>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a:t>
            </a:r>
          </a:p>
          <a:p>
            <a:pPr marL="0" indent="0" fontAlgn="auto">
              <a:lnSpc>
                <a:spcPct val="115000"/>
              </a:lnSpc>
              <a:spcAft>
                <a:spcPts val="1000"/>
              </a:spcAft>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The </a:t>
            </a:r>
            <a:r>
              <a:rPr lang="en-US" sz="2400" dirty="0">
                <a:solidFill>
                  <a:srgbClr val="000000"/>
                </a:solidFill>
                <a:latin typeface="Arial" panose="020B0604020202020204" pitchFamily="34" charset="0"/>
                <a:ea typeface="Calibri"/>
                <a:cs typeface="Arial" panose="020B0604020202020204" pitchFamily="34" charset="0"/>
              </a:rPr>
              <a:t>femoral artery is exposed in the adductor canal for various surgical procedures</a:t>
            </a:r>
            <a:r>
              <a:rPr lang="en-US" sz="2400" dirty="0">
                <a:solidFill>
                  <a:srgbClr val="000000"/>
                </a:solidFill>
                <a:ea typeface="Calibri"/>
                <a:cs typeface="Calibri"/>
              </a:rPr>
              <a:t>.</a:t>
            </a:r>
            <a:endParaRPr lang="en-IN" sz="2400" dirty="0">
              <a:solidFill>
                <a:prstClr val="black"/>
              </a:solidFill>
              <a:ea typeface="Calibri"/>
              <a:cs typeface="Times New Roman"/>
            </a:endParaRPr>
          </a:p>
          <a:p>
            <a:pPr marL="274320" indent="-274320" fontAlgn="auto">
              <a:spcAft>
                <a:spcPts val="0"/>
              </a:spcAft>
              <a:buFont typeface="Wingdings 2"/>
              <a:buChar char=""/>
              <a:defRPr/>
            </a:pPr>
            <a:endParaRPr lang="en-IN" sz="2400" dirty="0">
              <a:solidFill>
                <a:prstClr val="black"/>
              </a:solidFill>
            </a:endParaRPr>
          </a:p>
          <a:p>
            <a:pPr marL="274320" indent="-274320" fontAlgn="auto">
              <a:spcAft>
                <a:spcPts val="0"/>
              </a:spcAft>
              <a:buClr>
                <a:schemeClr val="accent3"/>
              </a:buClr>
              <a:buFont typeface="Wingdings 2"/>
              <a:buChar char=""/>
              <a:defRPr/>
            </a:pPr>
            <a:endParaRPr lang="en-IN" sz="2400" dirty="0"/>
          </a:p>
        </p:txBody>
      </p:sp>
      <p:pic>
        <p:nvPicPr>
          <p:cNvPr id="44035" name="Picture 2" descr="C:\Users\User\Desktop\Fem tri images\WP_20140313_002.jpg"/>
          <p:cNvPicPr>
            <a:picLocks noChangeAspect="1" noChangeArrowheads="1"/>
          </p:cNvPicPr>
          <p:nvPr/>
        </p:nvPicPr>
        <p:blipFill>
          <a:blip r:embed="rId2"/>
          <a:srcRect/>
          <a:stretch>
            <a:fillRect/>
          </a:stretch>
        </p:blipFill>
        <p:spPr bwMode="auto">
          <a:xfrm>
            <a:off x="4572000" y="1484313"/>
            <a:ext cx="4572000" cy="5373687"/>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a:xfrm>
            <a:off x="0" y="0"/>
            <a:ext cx="9144000" cy="908050"/>
          </a:xfrm>
        </p:spPr>
        <p:txBody>
          <a:bodyPr/>
          <a:lstStyle/>
          <a:p>
            <a:r>
              <a:rPr lang="en-IN" smtClean="0"/>
              <a:t>PULSATION OF FEMORAL ARTERY</a:t>
            </a:r>
          </a:p>
        </p:txBody>
      </p:sp>
      <p:sp>
        <p:nvSpPr>
          <p:cNvPr id="3" name="Content Placeholder 2"/>
          <p:cNvSpPr>
            <a:spLocks noGrp="1"/>
          </p:cNvSpPr>
          <p:nvPr>
            <p:ph idx="1"/>
          </p:nvPr>
        </p:nvSpPr>
        <p:spPr>
          <a:xfrm>
            <a:off x="0" y="1196975"/>
            <a:ext cx="4356100" cy="5661025"/>
          </a:xfrm>
        </p:spPr>
        <p:txBody>
          <a:bodyPr>
            <a:normAutofit/>
          </a:bodyPr>
          <a:lstStyle/>
          <a:p>
            <a:pPr marL="0" indent="0" fontAlgn="auto">
              <a:lnSpc>
                <a:spcPct val="115000"/>
              </a:lnSpc>
              <a:spcAft>
                <a:spcPts val="1000"/>
              </a:spcAft>
              <a:buClr>
                <a:schemeClr val="accent3"/>
              </a:buClr>
              <a:buFont typeface="Wingdings 2"/>
              <a:buNone/>
              <a:tabLst>
                <a:tab pos="4083050" algn="l"/>
              </a:tabLst>
              <a:defRPr/>
            </a:pPr>
            <a:r>
              <a:rPr lang="en-US" sz="2400" dirty="0" smtClean="0">
                <a:solidFill>
                  <a:srgbClr val="000000"/>
                </a:solidFill>
                <a:latin typeface="Arial" panose="020B0604020202020204" pitchFamily="34" charset="0"/>
                <a:ea typeface="Calibri"/>
                <a:cs typeface="Arial" panose="020B0604020202020204" pitchFamily="34" charset="0"/>
              </a:rPr>
              <a:t> </a:t>
            </a:r>
            <a:r>
              <a:rPr lang="en-US" sz="2400" dirty="0">
                <a:solidFill>
                  <a:srgbClr val="000000"/>
                </a:solidFill>
                <a:latin typeface="Arial" panose="020B0604020202020204" pitchFamily="34" charset="0"/>
                <a:ea typeface="Calibri"/>
                <a:cs typeface="Arial" panose="020B0604020202020204" pitchFamily="34" charset="0"/>
              </a:rPr>
              <a:t> </a:t>
            </a:r>
            <a:r>
              <a:rPr lang="en-US" sz="2400" dirty="0" smtClean="0">
                <a:solidFill>
                  <a:srgbClr val="000000"/>
                </a:solidFill>
                <a:latin typeface="Arial" panose="020B0604020202020204" pitchFamily="34" charset="0"/>
                <a:ea typeface="Calibri"/>
                <a:cs typeface="Arial" panose="020B0604020202020204" pitchFamily="34" charset="0"/>
              </a:rPr>
              <a:t>  Can </a:t>
            </a:r>
            <a:r>
              <a:rPr lang="en-US" sz="2400" dirty="0">
                <a:solidFill>
                  <a:srgbClr val="000000"/>
                </a:solidFill>
                <a:latin typeface="Arial" panose="020B0604020202020204" pitchFamily="34" charset="0"/>
                <a:ea typeface="Calibri"/>
                <a:cs typeface="Arial" panose="020B0604020202020204" pitchFamily="34" charset="0"/>
              </a:rPr>
              <a:t>be felt at mid inguinal point, against the head of femur and the tendon of psoas major.</a:t>
            </a:r>
            <a:endParaRPr lang="en-IN" sz="2400" dirty="0">
              <a:latin typeface="Arial" panose="020B0604020202020204" pitchFamily="34" charset="0"/>
              <a:ea typeface="Calibri"/>
              <a:cs typeface="Arial" panose="020B0604020202020204" pitchFamily="34" charset="0"/>
            </a:endParaRPr>
          </a:p>
          <a:p>
            <a:pPr marL="0" indent="0" fontAlgn="auto">
              <a:lnSpc>
                <a:spcPct val="115000"/>
              </a:lnSpc>
              <a:spcAft>
                <a:spcPts val="1000"/>
              </a:spcAft>
              <a:buClr>
                <a:schemeClr val="accent3"/>
              </a:buClr>
              <a:buFont typeface="Wingdings 2"/>
              <a:buNone/>
              <a:defRPr/>
            </a:pPr>
            <a:r>
              <a:rPr lang="en-US" sz="2400" dirty="0" smtClean="0">
                <a:solidFill>
                  <a:srgbClr val="000000"/>
                </a:solidFill>
                <a:latin typeface="Arial" panose="020B0604020202020204" pitchFamily="34" charset="0"/>
                <a:ea typeface="Calibri"/>
                <a:cs typeface="Arial" panose="020B0604020202020204" pitchFamily="34" charset="0"/>
              </a:rPr>
              <a:t>     </a:t>
            </a:r>
          </a:p>
          <a:p>
            <a:pPr marL="0" indent="0" fontAlgn="auto">
              <a:lnSpc>
                <a:spcPct val="115000"/>
              </a:lnSpc>
              <a:spcAft>
                <a:spcPts val="1000"/>
              </a:spcAft>
              <a:buClr>
                <a:schemeClr val="accent3"/>
              </a:buClr>
              <a:buFont typeface="Wingdings 2"/>
              <a:buNone/>
              <a:defRPr/>
            </a:pPr>
            <a:r>
              <a:rPr lang="en-US" sz="2400" dirty="0">
                <a:solidFill>
                  <a:srgbClr val="000000"/>
                </a:solidFill>
                <a:latin typeface="Arial" panose="020B0604020202020204" pitchFamily="34" charset="0"/>
                <a:ea typeface="Calibri"/>
                <a:cs typeface="Arial" panose="020B0604020202020204" pitchFamily="34" charset="0"/>
              </a:rPr>
              <a:t> </a:t>
            </a:r>
            <a:r>
              <a:rPr lang="en-US" sz="2400" dirty="0" smtClean="0">
                <a:solidFill>
                  <a:srgbClr val="000000"/>
                </a:solidFill>
                <a:latin typeface="Arial" panose="020B0604020202020204" pitchFamily="34" charset="0"/>
                <a:ea typeface="Calibri"/>
                <a:cs typeface="Arial" panose="020B0604020202020204" pitchFamily="34" charset="0"/>
              </a:rPr>
              <a:t>    A </a:t>
            </a:r>
            <a:r>
              <a:rPr lang="en-US" sz="2400" dirty="0">
                <a:solidFill>
                  <a:srgbClr val="000000"/>
                </a:solidFill>
                <a:latin typeface="Arial" panose="020B0604020202020204" pitchFamily="34" charset="0"/>
                <a:ea typeface="Calibri"/>
                <a:cs typeface="Arial" panose="020B0604020202020204" pitchFamily="34" charset="0"/>
              </a:rPr>
              <a:t>bilateral absence or feebleness of the femoral pulse may result from narrowing of aorta or thrombosis, </a:t>
            </a:r>
            <a:r>
              <a:rPr lang="en-US" sz="2400" dirty="0" err="1">
                <a:solidFill>
                  <a:srgbClr val="000000"/>
                </a:solidFill>
                <a:latin typeface="Arial" panose="020B0604020202020204" pitchFamily="34" charset="0"/>
                <a:ea typeface="Calibri"/>
                <a:cs typeface="Arial" panose="020B0604020202020204" pitchFamily="34" charset="0"/>
              </a:rPr>
              <a:t>i.e</a:t>
            </a:r>
            <a:r>
              <a:rPr lang="en-US" sz="2400" dirty="0">
                <a:solidFill>
                  <a:srgbClr val="000000"/>
                </a:solidFill>
                <a:latin typeface="Arial" panose="020B0604020202020204" pitchFamily="34" charset="0"/>
                <a:ea typeface="Calibri"/>
                <a:cs typeface="Arial" panose="020B0604020202020204" pitchFamily="34" charset="0"/>
              </a:rPr>
              <a:t> the clotting of blood within the aorta.</a:t>
            </a:r>
            <a:endParaRPr lang="en-IN" sz="24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dirty="0"/>
          </a:p>
        </p:txBody>
      </p:sp>
      <p:pic>
        <p:nvPicPr>
          <p:cNvPr id="45059" name="Picture 2"/>
          <p:cNvPicPr>
            <a:picLocks noChangeAspect="1" noChangeArrowheads="1"/>
          </p:cNvPicPr>
          <p:nvPr/>
        </p:nvPicPr>
        <p:blipFill>
          <a:blip r:embed="rId2"/>
          <a:srcRect/>
          <a:stretch>
            <a:fillRect/>
          </a:stretch>
        </p:blipFill>
        <p:spPr bwMode="auto">
          <a:xfrm>
            <a:off x="4356100" y="1325563"/>
            <a:ext cx="4787900" cy="5532437"/>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0" y="0"/>
            <a:ext cx="9144000" cy="908050"/>
          </a:xfrm>
        </p:spPr>
        <p:txBody>
          <a:bodyPr/>
          <a:lstStyle/>
          <a:p>
            <a:r>
              <a:rPr lang="en-IN" smtClean="0"/>
              <a:t>LIGATION OR CATHETERISATION</a:t>
            </a:r>
          </a:p>
        </p:txBody>
      </p:sp>
      <p:sp>
        <p:nvSpPr>
          <p:cNvPr id="3" name="Content Placeholder 2"/>
          <p:cNvSpPr>
            <a:spLocks noGrp="1"/>
          </p:cNvSpPr>
          <p:nvPr>
            <p:ph idx="1"/>
          </p:nvPr>
        </p:nvSpPr>
        <p:spPr>
          <a:xfrm>
            <a:off x="0" y="1268413"/>
            <a:ext cx="4284663" cy="5589587"/>
          </a:xfrm>
        </p:spPr>
        <p:txBody>
          <a:bodyPr>
            <a:normAutofit/>
          </a:bodyPr>
          <a:lstStyle/>
          <a:p>
            <a:pPr marL="0" indent="0" fontAlgn="auto">
              <a:lnSpc>
                <a:spcPct val="115000"/>
              </a:lnSpc>
              <a:spcAft>
                <a:spcPts val="1000"/>
              </a:spcAft>
              <a:buClr>
                <a:schemeClr val="accent3"/>
              </a:buClr>
              <a:buFont typeface="Wingdings 2"/>
              <a:buNone/>
              <a:defRPr/>
            </a:pPr>
            <a:r>
              <a:rPr lang="en-US" dirty="0" smtClean="0">
                <a:solidFill>
                  <a:srgbClr val="000000"/>
                </a:solidFill>
                <a:ea typeface="Calibri"/>
                <a:cs typeface="Calibri"/>
              </a:rPr>
              <a:t> </a:t>
            </a:r>
            <a:endParaRPr lang="en-IN" sz="2800" dirty="0">
              <a:ea typeface="Calibri"/>
              <a:cs typeface="Times New Roman"/>
            </a:endParaRPr>
          </a:p>
          <a:p>
            <a:pPr marL="0" indent="0" fontAlgn="auto">
              <a:lnSpc>
                <a:spcPct val="115000"/>
              </a:lnSpc>
              <a:spcAft>
                <a:spcPts val="1000"/>
              </a:spcAft>
              <a:buClr>
                <a:schemeClr val="accent3"/>
              </a:buClr>
              <a:buFont typeface="Wingdings 2"/>
              <a:buNone/>
              <a:defRPr/>
            </a:pPr>
            <a:r>
              <a:rPr lang="en-US" dirty="0" smtClean="0">
                <a:solidFill>
                  <a:srgbClr val="000000"/>
                </a:solidFill>
                <a:latin typeface="Arial" panose="020B0604020202020204" pitchFamily="34" charset="0"/>
                <a:ea typeface="Calibri"/>
                <a:cs typeface="Arial" panose="020B0604020202020204" pitchFamily="34" charset="0"/>
              </a:rPr>
              <a:t>      Since </a:t>
            </a:r>
            <a:r>
              <a:rPr lang="en-US" dirty="0">
                <a:solidFill>
                  <a:srgbClr val="000000"/>
                </a:solidFill>
                <a:latin typeface="Arial" panose="020B0604020202020204" pitchFamily="34" charset="0"/>
                <a:ea typeface="Calibri"/>
                <a:cs typeface="Arial" panose="020B0604020202020204" pitchFamily="34" charset="0"/>
              </a:rPr>
              <a:t>the femoral artery is quite superficial in femoral triangle, it can be easily exposed for ligation </a:t>
            </a:r>
            <a:r>
              <a:rPr lang="en-US" dirty="0" err="1">
                <a:solidFill>
                  <a:srgbClr val="000000"/>
                </a:solidFill>
                <a:latin typeface="Arial" panose="020B0604020202020204" pitchFamily="34" charset="0"/>
                <a:ea typeface="Calibri"/>
                <a:cs typeface="Arial" panose="020B0604020202020204" pitchFamily="34" charset="0"/>
              </a:rPr>
              <a:t>i.e</a:t>
            </a:r>
            <a:r>
              <a:rPr lang="en-US" dirty="0">
                <a:solidFill>
                  <a:srgbClr val="000000"/>
                </a:solidFill>
                <a:latin typeface="Arial" panose="020B0604020202020204" pitchFamily="34" charset="0"/>
                <a:ea typeface="Calibri"/>
                <a:cs typeface="Arial" panose="020B0604020202020204" pitchFamily="34" charset="0"/>
              </a:rPr>
              <a:t> tying or for passing a cannula or a thick needle. Catheters are passed upwards till the heart for certain minor operations.</a:t>
            </a:r>
            <a:endParaRPr lang="en-IN" sz="28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dirty="0"/>
          </a:p>
        </p:txBody>
      </p:sp>
      <p:pic>
        <p:nvPicPr>
          <p:cNvPr id="46083" name="Picture 2" descr="C:\Users\User\Desktop\Fem tri images\WP_20140313_001.jpg"/>
          <p:cNvPicPr>
            <a:picLocks noChangeAspect="1" noChangeArrowheads="1"/>
          </p:cNvPicPr>
          <p:nvPr/>
        </p:nvPicPr>
        <p:blipFill>
          <a:blip r:embed="rId2"/>
          <a:srcRect/>
          <a:stretch>
            <a:fillRect/>
          </a:stretch>
        </p:blipFill>
        <p:spPr bwMode="auto">
          <a:xfrm>
            <a:off x="4284663" y="1700213"/>
            <a:ext cx="4859337" cy="5157787"/>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0" y="0"/>
            <a:ext cx="9144000" cy="1052513"/>
          </a:xfrm>
        </p:spPr>
        <p:txBody>
          <a:bodyPr/>
          <a:lstStyle/>
          <a:p>
            <a:r>
              <a:rPr lang="en-IN" smtClean="0"/>
              <a:t>STAB WOUNDS</a:t>
            </a:r>
          </a:p>
        </p:txBody>
      </p:sp>
      <p:sp>
        <p:nvSpPr>
          <p:cNvPr id="3" name="Content Placeholder 2"/>
          <p:cNvSpPr>
            <a:spLocks noGrp="1"/>
          </p:cNvSpPr>
          <p:nvPr>
            <p:ph idx="1"/>
          </p:nvPr>
        </p:nvSpPr>
        <p:spPr>
          <a:xfrm>
            <a:off x="0" y="1412875"/>
            <a:ext cx="9144000" cy="5445125"/>
          </a:xfrm>
        </p:spPr>
        <p:txBody>
          <a:bodyPr>
            <a:normAutofit/>
          </a:bodyPr>
          <a:lstStyle/>
          <a:p>
            <a:pPr marL="0" indent="0" fontAlgn="auto">
              <a:lnSpc>
                <a:spcPct val="115000"/>
              </a:lnSpc>
              <a:spcAft>
                <a:spcPts val="1000"/>
              </a:spcAft>
              <a:buClr>
                <a:schemeClr val="accent3"/>
              </a:buClr>
              <a:buFont typeface="Wingdings 2"/>
              <a:buNone/>
              <a:defRPr/>
            </a:pPr>
            <a:endParaRPr lang="en-US" dirty="0" smtClean="0">
              <a:solidFill>
                <a:srgbClr val="000000"/>
              </a:solidFill>
              <a:ea typeface="Calibri"/>
              <a:cs typeface="Calibri"/>
            </a:endParaRPr>
          </a:p>
          <a:p>
            <a:pPr marL="0" indent="0" fontAlgn="auto">
              <a:lnSpc>
                <a:spcPct val="115000"/>
              </a:lnSpc>
              <a:spcAft>
                <a:spcPts val="1000"/>
              </a:spcAft>
              <a:buClr>
                <a:schemeClr val="accent3"/>
              </a:buClr>
              <a:buFont typeface="Wingdings 2"/>
              <a:buNone/>
              <a:defRPr/>
            </a:pPr>
            <a:r>
              <a:rPr lang="en-US" sz="2800" dirty="0" smtClean="0">
                <a:solidFill>
                  <a:srgbClr val="000000"/>
                </a:solidFill>
                <a:latin typeface="Arial" panose="020B0604020202020204" pitchFamily="34" charset="0"/>
                <a:ea typeface="Calibri"/>
                <a:cs typeface="Arial" panose="020B0604020202020204" pitchFamily="34" charset="0"/>
              </a:rPr>
              <a:t>       At </a:t>
            </a:r>
            <a:r>
              <a:rPr lang="en-US" sz="2800" dirty="0">
                <a:solidFill>
                  <a:srgbClr val="000000"/>
                </a:solidFill>
                <a:latin typeface="Arial" panose="020B0604020202020204" pitchFamily="34" charset="0"/>
                <a:ea typeface="Calibri"/>
                <a:cs typeface="Arial" panose="020B0604020202020204" pitchFamily="34" charset="0"/>
              </a:rPr>
              <a:t>the apex of femoral triangle may cut all the large vessels of lower limb because the femoral artery and vein, and the </a:t>
            </a:r>
            <a:r>
              <a:rPr lang="en-US" sz="2800" dirty="0" err="1">
                <a:solidFill>
                  <a:srgbClr val="000000"/>
                </a:solidFill>
                <a:latin typeface="Arial" panose="020B0604020202020204" pitchFamily="34" charset="0"/>
                <a:ea typeface="Calibri"/>
                <a:cs typeface="Arial" panose="020B0604020202020204" pitchFamily="34" charset="0"/>
              </a:rPr>
              <a:t>profunda</a:t>
            </a:r>
            <a:r>
              <a:rPr lang="en-US" sz="2800" dirty="0">
                <a:solidFill>
                  <a:srgbClr val="000000"/>
                </a:solidFill>
                <a:latin typeface="Arial" panose="020B0604020202020204" pitchFamily="34" charset="0"/>
                <a:ea typeface="Calibri"/>
                <a:cs typeface="Arial" panose="020B0604020202020204" pitchFamily="34" charset="0"/>
              </a:rPr>
              <a:t> </a:t>
            </a:r>
            <a:r>
              <a:rPr lang="en-US" sz="2800" dirty="0" err="1">
                <a:solidFill>
                  <a:srgbClr val="000000"/>
                </a:solidFill>
                <a:latin typeface="Arial" panose="020B0604020202020204" pitchFamily="34" charset="0"/>
                <a:ea typeface="Calibri"/>
                <a:cs typeface="Arial" panose="020B0604020202020204" pitchFamily="34" charset="0"/>
              </a:rPr>
              <a:t>femoris</a:t>
            </a:r>
            <a:r>
              <a:rPr lang="en-US" sz="2800" dirty="0">
                <a:solidFill>
                  <a:srgbClr val="000000"/>
                </a:solidFill>
                <a:latin typeface="Arial" panose="020B0604020202020204" pitchFamily="34" charset="0"/>
                <a:ea typeface="Calibri"/>
                <a:cs typeface="Arial" panose="020B0604020202020204" pitchFamily="34" charset="0"/>
              </a:rPr>
              <a:t> artery and vein are arranged in one line from before backwards at this site. Injury to femoral vessels results in fatal </a:t>
            </a:r>
            <a:r>
              <a:rPr lang="en-US" sz="2800" dirty="0" err="1">
                <a:solidFill>
                  <a:srgbClr val="000000"/>
                </a:solidFill>
                <a:latin typeface="Arial" panose="020B0604020202020204" pitchFamily="34" charset="0"/>
                <a:ea typeface="Calibri"/>
                <a:cs typeface="Arial" panose="020B0604020202020204" pitchFamily="34" charset="0"/>
              </a:rPr>
              <a:t>haemorrhage</a:t>
            </a:r>
            <a:r>
              <a:rPr lang="en-US" sz="2800" dirty="0">
                <a:solidFill>
                  <a:srgbClr val="000000"/>
                </a:solidFill>
                <a:latin typeface="Arial" panose="020B0604020202020204" pitchFamily="34" charset="0"/>
                <a:ea typeface="Calibri"/>
                <a:cs typeface="Arial" panose="020B0604020202020204" pitchFamily="34" charset="0"/>
              </a:rPr>
              <a:t>.</a:t>
            </a:r>
            <a:endParaRPr lang="en-IN" sz="2800" dirty="0">
              <a:latin typeface="Arial" panose="020B0604020202020204" pitchFamily="34" charset="0"/>
              <a:ea typeface="Calibri"/>
              <a:cs typeface="Arial" panose="020B0604020202020204" pitchFamily="34" charset="0"/>
            </a:endParaRPr>
          </a:p>
          <a:p>
            <a:pPr marL="274320" indent="-274320" fontAlgn="auto">
              <a:spcAft>
                <a:spcPts val="0"/>
              </a:spcAft>
              <a:buClr>
                <a:schemeClr val="accent3"/>
              </a:buClr>
              <a:buFont typeface="Wingdings 2"/>
              <a:buChar char=""/>
              <a:defRPr/>
            </a:pPr>
            <a:endParaRPr lang="en-IN" sz="2800"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0" y="188913"/>
            <a:ext cx="9144000" cy="1368425"/>
          </a:xfrm>
        </p:spPr>
        <p:txBody>
          <a:bodyPr/>
          <a:lstStyle/>
          <a:p>
            <a:r>
              <a:rPr lang="en-IN" smtClean="0"/>
              <a:t>INTRAVENOUS INFUSIONS</a:t>
            </a:r>
          </a:p>
        </p:txBody>
      </p:sp>
      <p:sp>
        <p:nvSpPr>
          <p:cNvPr id="3" name="Content Placeholder 2"/>
          <p:cNvSpPr>
            <a:spLocks noGrp="1"/>
          </p:cNvSpPr>
          <p:nvPr>
            <p:ph idx="1"/>
          </p:nvPr>
        </p:nvSpPr>
        <p:spPr>
          <a:xfrm>
            <a:off x="0" y="1196975"/>
            <a:ext cx="9144000" cy="5661025"/>
          </a:xfrm>
        </p:spPr>
        <p:txBody>
          <a:bodyPr>
            <a:normAutofit/>
          </a:bodyPr>
          <a:lstStyle/>
          <a:p>
            <a:pPr marL="0" indent="0" fontAlgn="auto">
              <a:lnSpc>
                <a:spcPct val="115000"/>
              </a:lnSpc>
              <a:spcAft>
                <a:spcPts val="1000"/>
              </a:spcAft>
              <a:buFont typeface="Wingdings 2"/>
              <a:buNone/>
              <a:defRPr/>
            </a:pPr>
            <a:r>
              <a:rPr lang="en-US" sz="2800" dirty="0" smtClean="0">
                <a:solidFill>
                  <a:srgbClr val="000000"/>
                </a:solidFill>
                <a:latin typeface="Arial" panose="020B0604020202020204" pitchFamily="34" charset="0"/>
                <a:ea typeface="Calibri"/>
                <a:cs typeface="Arial" panose="020B0604020202020204" pitchFamily="34" charset="0"/>
              </a:rPr>
              <a:t>     </a:t>
            </a:r>
          </a:p>
          <a:p>
            <a:pPr marL="0" indent="0" fontAlgn="auto">
              <a:lnSpc>
                <a:spcPct val="115000"/>
              </a:lnSpc>
              <a:spcAft>
                <a:spcPts val="1000"/>
              </a:spcAft>
              <a:buFont typeface="Wingdings 2"/>
              <a:buNone/>
              <a:defRPr/>
            </a:pPr>
            <a:endParaRPr lang="en-US" sz="2800" dirty="0">
              <a:solidFill>
                <a:srgbClr val="000000"/>
              </a:solidFill>
              <a:latin typeface="Arial" panose="020B0604020202020204" pitchFamily="34" charset="0"/>
              <a:ea typeface="Calibri"/>
              <a:cs typeface="Arial" panose="020B0604020202020204" pitchFamily="34" charset="0"/>
            </a:endParaRPr>
          </a:p>
          <a:p>
            <a:pPr marL="0" indent="0" fontAlgn="auto">
              <a:lnSpc>
                <a:spcPct val="115000"/>
              </a:lnSpc>
              <a:spcAft>
                <a:spcPts val="1000"/>
              </a:spcAft>
              <a:buFont typeface="Wingdings 2"/>
              <a:buNone/>
              <a:defRPr/>
            </a:pPr>
            <a:r>
              <a:rPr lang="en-US" sz="2800" dirty="0" smtClean="0">
                <a:solidFill>
                  <a:srgbClr val="000000"/>
                </a:solidFill>
                <a:latin typeface="Arial" panose="020B0604020202020204" pitchFamily="34" charset="0"/>
                <a:ea typeface="Calibri"/>
                <a:cs typeface="Arial" panose="020B0604020202020204" pitchFamily="34" charset="0"/>
              </a:rPr>
              <a:t>     Femoral </a:t>
            </a:r>
            <a:r>
              <a:rPr lang="en-US" sz="2800" dirty="0">
                <a:solidFill>
                  <a:srgbClr val="000000"/>
                </a:solidFill>
                <a:latin typeface="Arial" panose="020B0604020202020204" pitchFamily="34" charset="0"/>
                <a:ea typeface="Calibri"/>
                <a:cs typeface="Arial" panose="020B0604020202020204" pitchFamily="34" charset="0"/>
              </a:rPr>
              <a:t>vein is commonly used for intravenous infusions in infants and in patients with peripheral circulatory failure.</a:t>
            </a:r>
            <a:endParaRPr lang="en-IN" sz="2800" dirty="0">
              <a:solidFill>
                <a:prstClr val="black"/>
              </a:solidFill>
              <a:latin typeface="Arial" panose="020B0604020202020204" pitchFamily="34" charset="0"/>
              <a:ea typeface="Calibri"/>
              <a:cs typeface="Arial" panose="020B0604020202020204" pitchFamily="34" charset="0"/>
            </a:endParaRPr>
          </a:p>
          <a:p>
            <a:pPr marL="274320" indent="-274320" fontAlgn="auto">
              <a:spcAft>
                <a:spcPts val="0"/>
              </a:spcAft>
              <a:buFont typeface="Wingdings 2"/>
              <a:buChar char=""/>
              <a:defRPr/>
            </a:pPr>
            <a:endParaRPr lang="en-IN" sz="2800" dirty="0">
              <a:solidFill>
                <a:prstClr val="black"/>
              </a:solidFill>
              <a:latin typeface="Arial" panose="020B0604020202020204" pitchFamily="34" charset="0"/>
              <a:cs typeface="Arial" panose="020B0604020202020204" pitchFamily="34" charset="0"/>
            </a:endParaRPr>
          </a:p>
          <a:p>
            <a:pPr marL="274320" indent="-274320" fontAlgn="auto">
              <a:spcAft>
                <a:spcPts val="0"/>
              </a:spcAft>
              <a:buClr>
                <a:schemeClr val="accent3"/>
              </a:buClr>
              <a:buFont typeface="Wingdings 2"/>
              <a:buChar char=""/>
              <a:defRPr/>
            </a:pPr>
            <a:endParaRPr lang="en-IN"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marL="0" indent="0" fontAlgn="auto">
              <a:spcAft>
                <a:spcPts val="0"/>
              </a:spcAft>
              <a:buClr>
                <a:schemeClr val="accent3"/>
              </a:buClr>
              <a:buFont typeface="Wingdings 2"/>
              <a:buNone/>
              <a:defRPr/>
            </a:pPr>
            <a:endParaRPr lang="en-IN" dirty="0" smtClean="0"/>
          </a:p>
          <a:p>
            <a:pPr marL="0" indent="0" fontAlgn="auto">
              <a:spcAft>
                <a:spcPts val="0"/>
              </a:spcAft>
              <a:buClr>
                <a:schemeClr val="accent3"/>
              </a:buClr>
              <a:buFont typeface="Wingdings 2"/>
              <a:buNone/>
              <a:defRPr/>
            </a:pPr>
            <a:endParaRPr lang="en-IN" dirty="0"/>
          </a:p>
          <a:p>
            <a:pPr marL="0" indent="0" fontAlgn="auto">
              <a:spcAft>
                <a:spcPts val="0"/>
              </a:spcAft>
              <a:buClr>
                <a:schemeClr val="accent3"/>
              </a:buClr>
              <a:buFont typeface="Wingdings 2"/>
              <a:buNone/>
              <a:defRPr/>
            </a:pPr>
            <a:endParaRPr lang="en-IN" dirty="0" smtClean="0"/>
          </a:p>
          <a:p>
            <a:pPr marL="0" indent="0" fontAlgn="auto">
              <a:spcAft>
                <a:spcPts val="0"/>
              </a:spcAft>
              <a:buClr>
                <a:schemeClr val="accent3"/>
              </a:buClr>
              <a:buFont typeface="Wingdings 2"/>
              <a:buNone/>
              <a:defRPr/>
            </a:pPr>
            <a:r>
              <a:rPr lang="en-IN" sz="15000" dirty="0" smtClean="0"/>
              <a:t>  </a:t>
            </a:r>
            <a:r>
              <a:rPr lang="en-IN" sz="15000" b="1" dirty="0" smtClean="0">
                <a:solidFill>
                  <a:schemeClr val="accent1">
                    <a:lumMod val="75000"/>
                  </a:schemeClr>
                </a:solidFill>
              </a:rPr>
              <a:t>THANK </a:t>
            </a:r>
          </a:p>
          <a:p>
            <a:pPr marL="0" indent="0" fontAlgn="auto">
              <a:spcAft>
                <a:spcPts val="0"/>
              </a:spcAft>
              <a:buClr>
                <a:schemeClr val="accent3"/>
              </a:buClr>
              <a:buFont typeface="Wingdings 2"/>
              <a:buNone/>
              <a:defRPr/>
            </a:pPr>
            <a:r>
              <a:rPr lang="en-IN" sz="15000" b="1" dirty="0">
                <a:solidFill>
                  <a:schemeClr val="accent1">
                    <a:lumMod val="75000"/>
                  </a:schemeClr>
                </a:solidFill>
              </a:rPr>
              <a:t> </a:t>
            </a:r>
            <a:r>
              <a:rPr lang="en-IN" sz="15000" b="1" dirty="0" smtClean="0">
                <a:solidFill>
                  <a:schemeClr val="accent1">
                    <a:lumMod val="75000"/>
                  </a:schemeClr>
                </a:solidFill>
              </a:rPr>
              <a:t>    YOU</a:t>
            </a:r>
            <a:endParaRPr lang="en-IN" sz="15000" b="1" dirty="0">
              <a:solidFill>
                <a:schemeClr val="accent1">
                  <a:lumMod val="75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0" y="0"/>
            <a:ext cx="9144000" cy="981075"/>
          </a:xfrm>
        </p:spPr>
        <p:txBody>
          <a:bodyPr/>
          <a:lstStyle/>
          <a:p>
            <a:r>
              <a:rPr lang="en-IN" smtClean="0"/>
              <a:t>BOUNDARIES</a:t>
            </a:r>
          </a:p>
        </p:txBody>
      </p:sp>
      <p:sp>
        <p:nvSpPr>
          <p:cNvPr id="3" name="Content Placeholder 2"/>
          <p:cNvSpPr>
            <a:spLocks noGrp="1"/>
          </p:cNvSpPr>
          <p:nvPr>
            <p:ph idx="1"/>
          </p:nvPr>
        </p:nvSpPr>
        <p:spPr>
          <a:xfrm>
            <a:off x="0" y="1052513"/>
            <a:ext cx="4643438" cy="5805487"/>
          </a:xfrm>
        </p:spPr>
        <p:txBody>
          <a:bodyPr>
            <a:normAutofit lnSpcReduction="10000"/>
          </a:bodyPr>
          <a:lstStyle/>
          <a:p>
            <a:pPr marL="274320" indent="-274320">
              <a:buClr>
                <a:schemeClr val="accent3"/>
              </a:buClr>
              <a:buFont typeface="Wingdings 2"/>
              <a:buNone/>
              <a:defRPr/>
            </a:pPr>
            <a:endParaRPr lang="en-US" altLang="en-US" sz="2800" kern="0" dirty="0" smtClean="0">
              <a:solidFill>
                <a:srgbClr val="000000"/>
              </a:solidFill>
              <a:latin typeface="Arial"/>
            </a:endParaRPr>
          </a:p>
          <a:p>
            <a:pPr marL="274320" indent="-274320">
              <a:buClr>
                <a:schemeClr val="accent3"/>
              </a:buClr>
              <a:buFont typeface="Wingdings 2"/>
              <a:buNone/>
              <a:defRPr/>
            </a:pPr>
            <a:r>
              <a:rPr lang="en-US" altLang="en-US" sz="2800" kern="0" dirty="0" smtClean="0">
                <a:solidFill>
                  <a:srgbClr val="000000"/>
                </a:solidFill>
                <a:latin typeface="Arial"/>
              </a:rPr>
              <a:t> Laterally - medial border of </a:t>
            </a:r>
            <a:r>
              <a:rPr lang="en-US" altLang="en-US" sz="2800" kern="0" dirty="0" err="1" smtClean="0">
                <a:solidFill>
                  <a:srgbClr val="000000"/>
                </a:solidFill>
                <a:latin typeface="Arial"/>
              </a:rPr>
              <a:t>sartorius</a:t>
            </a:r>
            <a:endParaRPr lang="en-US" altLang="en-US" sz="2800" kern="0" dirty="0" smtClean="0">
              <a:solidFill>
                <a:srgbClr val="000000"/>
              </a:solidFill>
              <a:latin typeface="Arial"/>
            </a:endParaRPr>
          </a:p>
          <a:p>
            <a:pPr marL="274320" indent="-274320">
              <a:buClr>
                <a:schemeClr val="accent3"/>
              </a:buClr>
              <a:buFont typeface="Wingdings 2"/>
              <a:buNone/>
              <a:defRPr/>
            </a:pPr>
            <a:endParaRPr lang="en-US" altLang="en-US" sz="2800" kern="0" dirty="0" smtClean="0">
              <a:solidFill>
                <a:srgbClr val="000000"/>
              </a:solidFill>
              <a:latin typeface="Arial"/>
            </a:endParaRPr>
          </a:p>
          <a:p>
            <a:pPr marL="274320" indent="-274320">
              <a:buClr>
                <a:schemeClr val="accent3"/>
              </a:buClr>
              <a:buFont typeface="Wingdings 2"/>
              <a:buNone/>
              <a:defRPr/>
            </a:pPr>
            <a:r>
              <a:rPr lang="en-US" altLang="en-US" sz="2800" kern="0" dirty="0" smtClean="0">
                <a:solidFill>
                  <a:srgbClr val="000000"/>
                </a:solidFill>
                <a:latin typeface="Arial"/>
              </a:rPr>
              <a:t> Medially - medial border of adductor </a:t>
            </a:r>
            <a:r>
              <a:rPr lang="en-US" altLang="en-US" sz="2800" kern="0" dirty="0" err="1" smtClean="0">
                <a:solidFill>
                  <a:srgbClr val="000000"/>
                </a:solidFill>
                <a:latin typeface="Arial"/>
              </a:rPr>
              <a:t>longus</a:t>
            </a:r>
            <a:endParaRPr lang="en-US" altLang="en-US" sz="2800" kern="0" dirty="0" smtClean="0">
              <a:solidFill>
                <a:srgbClr val="000000"/>
              </a:solidFill>
              <a:latin typeface="Arial"/>
            </a:endParaRPr>
          </a:p>
          <a:p>
            <a:pPr marL="274320" indent="-274320">
              <a:buClr>
                <a:schemeClr val="accent3"/>
              </a:buClr>
              <a:buFont typeface="Wingdings 2"/>
              <a:buNone/>
              <a:defRPr/>
            </a:pPr>
            <a:endParaRPr lang="en-US" altLang="en-US" sz="2800" kern="0" dirty="0" smtClean="0">
              <a:solidFill>
                <a:srgbClr val="000000"/>
              </a:solidFill>
              <a:latin typeface="Arial"/>
            </a:endParaRPr>
          </a:p>
          <a:p>
            <a:pPr marL="274320" indent="-274320">
              <a:buClr>
                <a:schemeClr val="accent3"/>
              </a:buClr>
              <a:buFont typeface="Wingdings 2"/>
              <a:buNone/>
              <a:defRPr/>
            </a:pPr>
            <a:r>
              <a:rPr lang="en-US" altLang="en-US" sz="2800" kern="0" dirty="0" smtClean="0">
                <a:solidFill>
                  <a:srgbClr val="000000"/>
                </a:solidFill>
                <a:latin typeface="Arial"/>
              </a:rPr>
              <a:t> Base - inguinal ligament</a:t>
            </a:r>
          </a:p>
          <a:p>
            <a:pPr marL="274320" indent="-274320">
              <a:buClr>
                <a:schemeClr val="accent3"/>
              </a:buClr>
              <a:buFont typeface="Wingdings 2"/>
              <a:buNone/>
              <a:defRPr/>
            </a:pPr>
            <a:endParaRPr lang="en-US" altLang="en-US" sz="2800" kern="0" dirty="0" smtClean="0">
              <a:solidFill>
                <a:srgbClr val="000000"/>
              </a:solidFill>
              <a:latin typeface="Arial"/>
            </a:endParaRPr>
          </a:p>
          <a:p>
            <a:pPr marL="274320" indent="-274320">
              <a:buClr>
                <a:schemeClr val="accent3"/>
              </a:buClr>
              <a:buFont typeface="Wingdings 2"/>
              <a:buNone/>
              <a:defRPr/>
            </a:pPr>
            <a:r>
              <a:rPr lang="en-US" altLang="en-US" sz="2800" kern="0" dirty="0" smtClean="0">
                <a:solidFill>
                  <a:srgbClr val="000000"/>
                </a:solidFill>
                <a:latin typeface="Arial"/>
              </a:rPr>
              <a:t> Apex - directed downwards, is formed by the point where medial &amp; lateral borders meet.</a:t>
            </a:r>
          </a:p>
          <a:p>
            <a:pPr marL="274320" indent="-274320" fontAlgn="auto">
              <a:spcAft>
                <a:spcPts val="0"/>
              </a:spcAft>
              <a:buClr>
                <a:schemeClr val="accent3"/>
              </a:buClr>
              <a:buFont typeface="Wingdings 2"/>
              <a:buChar char=""/>
              <a:defRPr/>
            </a:pPr>
            <a:endParaRPr lang="en-IN" dirty="0"/>
          </a:p>
        </p:txBody>
      </p:sp>
      <p:pic>
        <p:nvPicPr>
          <p:cNvPr id="16387" name="Picture 2"/>
          <p:cNvPicPr>
            <a:picLocks noChangeAspect="1" noChangeArrowheads="1"/>
          </p:cNvPicPr>
          <p:nvPr/>
        </p:nvPicPr>
        <p:blipFill>
          <a:blip r:embed="rId2"/>
          <a:srcRect/>
          <a:stretch>
            <a:fillRect/>
          </a:stretch>
        </p:blipFill>
        <p:spPr bwMode="auto">
          <a:xfrm>
            <a:off x="4570413" y="1557338"/>
            <a:ext cx="4573587" cy="5300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0" y="0"/>
            <a:ext cx="9144000" cy="908050"/>
          </a:xfrm>
        </p:spPr>
        <p:txBody>
          <a:bodyPr/>
          <a:lstStyle/>
          <a:p>
            <a:r>
              <a:rPr lang="en-IN" smtClean="0"/>
              <a:t>ROOF</a:t>
            </a:r>
          </a:p>
        </p:txBody>
      </p:sp>
      <p:sp>
        <p:nvSpPr>
          <p:cNvPr id="3" name="Content Placeholder 2"/>
          <p:cNvSpPr>
            <a:spLocks noGrp="1"/>
          </p:cNvSpPr>
          <p:nvPr>
            <p:ph idx="1"/>
          </p:nvPr>
        </p:nvSpPr>
        <p:spPr>
          <a:xfrm>
            <a:off x="0" y="908050"/>
            <a:ext cx="4284663" cy="5949950"/>
          </a:xfrm>
        </p:spPr>
        <p:txBody>
          <a:bodyPr>
            <a:normAutofit fontScale="92500"/>
          </a:bodyPr>
          <a:lstStyle/>
          <a:p>
            <a:pPr marL="0" indent="0">
              <a:lnSpc>
                <a:spcPct val="80000"/>
              </a:lnSpc>
              <a:buClr>
                <a:schemeClr val="accent3"/>
              </a:buClr>
              <a:buFont typeface="Wingdings 2"/>
              <a:buNone/>
              <a:defRPr/>
            </a:pPr>
            <a:r>
              <a:rPr lang="en-US" altLang="en-US" sz="2400" kern="0" dirty="0" smtClean="0">
                <a:solidFill>
                  <a:srgbClr val="000000"/>
                </a:solidFill>
                <a:latin typeface="Arial"/>
              </a:rPr>
              <a:t>   Skin</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Superficial fascia containing superficial inguinal lymph nodes</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Femoral branch of </a:t>
            </a:r>
            <a:r>
              <a:rPr lang="en-US" altLang="en-US" sz="2400" kern="0" dirty="0" err="1" smtClean="0">
                <a:solidFill>
                  <a:srgbClr val="000000"/>
                </a:solidFill>
                <a:latin typeface="Arial"/>
              </a:rPr>
              <a:t>genitofemoral</a:t>
            </a:r>
            <a:r>
              <a:rPr lang="en-US" altLang="en-US" sz="2400" kern="0" dirty="0" smtClean="0">
                <a:solidFill>
                  <a:srgbClr val="000000"/>
                </a:solidFill>
                <a:latin typeface="Arial"/>
              </a:rPr>
              <a:t> nerve</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Branches of </a:t>
            </a:r>
            <a:r>
              <a:rPr lang="en-US" altLang="en-US" sz="2400" kern="0" dirty="0" err="1" smtClean="0">
                <a:solidFill>
                  <a:srgbClr val="000000"/>
                </a:solidFill>
                <a:latin typeface="Arial"/>
              </a:rPr>
              <a:t>ilioinguinal</a:t>
            </a:r>
            <a:r>
              <a:rPr lang="en-US" altLang="en-US" sz="2400" kern="0" dirty="0" smtClean="0">
                <a:solidFill>
                  <a:srgbClr val="000000"/>
                </a:solidFill>
                <a:latin typeface="Arial"/>
              </a:rPr>
              <a:t> nerve</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Superficial branches of femoral vessels</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Upper part of great saphenous vein</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Deep fascia with saphenous opening &amp; cribriform fascia</a:t>
            </a:r>
          </a:p>
          <a:p>
            <a:pPr marL="274320" indent="-274320" fontAlgn="auto">
              <a:spcAft>
                <a:spcPts val="0"/>
              </a:spcAft>
              <a:buClr>
                <a:schemeClr val="accent3"/>
              </a:buClr>
              <a:buFont typeface="Wingdings 2"/>
              <a:buChar char=""/>
              <a:defRPr/>
            </a:pPr>
            <a:endParaRPr lang="en-IN" dirty="0"/>
          </a:p>
        </p:txBody>
      </p:sp>
      <p:pic>
        <p:nvPicPr>
          <p:cNvPr id="17411" name="Picture 2" descr="C:\Users\User\Desktop\Fem tri images\WP_20140314_027.jpg"/>
          <p:cNvPicPr>
            <a:picLocks noChangeAspect="1" noChangeArrowheads="1"/>
          </p:cNvPicPr>
          <p:nvPr/>
        </p:nvPicPr>
        <p:blipFill>
          <a:blip r:embed="rId2"/>
          <a:srcRect/>
          <a:stretch>
            <a:fillRect/>
          </a:stretch>
        </p:blipFill>
        <p:spPr bwMode="auto">
          <a:xfrm>
            <a:off x="4284663" y="877888"/>
            <a:ext cx="4859337" cy="5980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0" y="0"/>
            <a:ext cx="9144000" cy="1052513"/>
          </a:xfrm>
        </p:spPr>
        <p:txBody>
          <a:bodyPr/>
          <a:lstStyle/>
          <a:p>
            <a:r>
              <a:rPr lang="en-IN" smtClean="0"/>
              <a:t>FLOOR</a:t>
            </a:r>
          </a:p>
        </p:txBody>
      </p:sp>
      <p:sp>
        <p:nvSpPr>
          <p:cNvPr id="3" name="Content Placeholder 2"/>
          <p:cNvSpPr>
            <a:spLocks noGrp="1"/>
          </p:cNvSpPr>
          <p:nvPr>
            <p:ph idx="1"/>
          </p:nvPr>
        </p:nvSpPr>
        <p:spPr>
          <a:xfrm>
            <a:off x="0" y="1341438"/>
            <a:ext cx="4643438" cy="5510212"/>
          </a:xfrm>
        </p:spPr>
        <p:txBody>
          <a:bodyPr>
            <a:normAutofit/>
          </a:bodyPr>
          <a:lstStyle/>
          <a:p>
            <a:pPr marL="274320" indent="-274320">
              <a:lnSpc>
                <a:spcPct val="90000"/>
              </a:lnSpc>
              <a:buClr>
                <a:schemeClr val="accent3"/>
              </a:buClr>
              <a:buFont typeface="Wingdings 2"/>
              <a:buNone/>
              <a:defRPr/>
            </a:pPr>
            <a:endParaRPr lang="en-US" altLang="en-US" sz="2400" kern="0" dirty="0" smtClean="0">
              <a:solidFill>
                <a:srgbClr val="000000"/>
              </a:solidFill>
              <a:latin typeface="Arial"/>
            </a:endParaRPr>
          </a:p>
          <a:p>
            <a:pPr marL="274320" indent="-274320">
              <a:lnSpc>
                <a:spcPct val="90000"/>
              </a:lnSpc>
              <a:buClr>
                <a:schemeClr val="accent3"/>
              </a:buClr>
              <a:buFont typeface="Wingdings 2"/>
              <a:buNone/>
              <a:defRPr/>
            </a:pPr>
            <a:r>
              <a:rPr lang="en-US" altLang="en-US" sz="2400" kern="0" dirty="0" smtClean="0">
                <a:solidFill>
                  <a:srgbClr val="000000"/>
                </a:solidFill>
                <a:latin typeface="Arial"/>
              </a:rPr>
              <a:t>       Medially-adductor </a:t>
            </a:r>
            <a:r>
              <a:rPr lang="en-US" altLang="en-US" sz="2400" kern="0" dirty="0" err="1" smtClean="0">
                <a:solidFill>
                  <a:srgbClr val="000000"/>
                </a:solidFill>
                <a:latin typeface="Arial"/>
              </a:rPr>
              <a:t>longus</a:t>
            </a:r>
            <a:r>
              <a:rPr lang="en-US" altLang="en-US" sz="2400" kern="0" dirty="0" smtClean="0">
                <a:solidFill>
                  <a:srgbClr val="000000"/>
                </a:solidFill>
                <a:latin typeface="Arial"/>
              </a:rPr>
              <a:t> &amp; </a:t>
            </a:r>
            <a:r>
              <a:rPr lang="en-US" altLang="en-US" sz="2400" kern="0" dirty="0" err="1" smtClean="0">
                <a:solidFill>
                  <a:srgbClr val="000000"/>
                </a:solidFill>
                <a:latin typeface="Arial"/>
              </a:rPr>
              <a:t>pectineus</a:t>
            </a:r>
            <a:endParaRPr lang="en-US" altLang="en-US" sz="2400" kern="0" dirty="0" smtClean="0">
              <a:solidFill>
                <a:srgbClr val="000000"/>
              </a:solidFill>
              <a:latin typeface="Arial"/>
            </a:endParaRPr>
          </a:p>
          <a:p>
            <a:pPr marL="274320" indent="-274320">
              <a:lnSpc>
                <a:spcPct val="90000"/>
              </a:lnSpc>
              <a:buClr>
                <a:schemeClr val="accent3"/>
              </a:buClr>
              <a:buFont typeface="Wingdings 2"/>
              <a:buNone/>
              <a:defRPr/>
            </a:pPr>
            <a:endParaRPr lang="en-US" altLang="en-US" sz="2400" kern="0" dirty="0" smtClean="0">
              <a:solidFill>
                <a:srgbClr val="000000"/>
              </a:solidFill>
              <a:latin typeface="Arial"/>
            </a:endParaRPr>
          </a:p>
          <a:p>
            <a:pPr marL="274320" indent="-274320">
              <a:lnSpc>
                <a:spcPct val="90000"/>
              </a:lnSpc>
              <a:buClr>
                <a:schemeClr val="accent3"/>
              </a:buClr>
              <a:buFont typeface="Wingdings 2"/>
              <a:buNone/>
              <a:defRPr/>
            </a:pPr>
            <a:endParaRPr lang="en-US" altLang="en-US" sz="2400" kern="0" dirty="0">
              <a:solidFill>
                <a:srgbClr val="000000"/>
              </a:solidFill>
              <a:latin typeface="Arial"/>
            </a:endParaRPr>
          </a:p>
          <a:p>
            <a:pPr marL="274320" indent="-274320">
              <a:lnSpc>
                <a:spcPct val="90000"/>
              </a:lnSpc>
              <a:buClr>
                <a:schemeClr val="accent3"/>
              </a:buClr>
              <a:buFont typeface="Wingdings 2"/>
              <a:buNone/>
              <a:defRPr/>
            </a:pPr>
            <a:r>
              <a:rPr lang="en-US" altLang="en-US" sz="2400" kern="0" dirty="0" smtClean="0">
                <a:solidFill>
                  <a:srgbClr val="000000"/>
                </a:solidFill>
                <a:latin typeface="Arial"/>
              </a:rPr>
              <a:t>        Laterally-psoas major &amp; </a:t>
            </a:r>
            <a:r>
              <a:rPr lang="en-US" altLang="en-US" sz="2400" kern="0" dirty="0" err="1" smtClean="0">
                <a:solidFill>
                  <a:srgbClr val="000000"/>
                </a:solidFill>
                <a:latin typeface="Arial"/>
              </a:rPr>
              <a:t>iliacus</a:t>
            </a:r>
            <a:endParaRPr lang="en-US" altLang="en-US" sz="2400" kern="0" dirty="0" smtClean="0">
              <a:solidFill>
                <a:srgbClr val="000000"/>
              </a:solidFill>
              <a:latin typeface="Arial"/>
            </a:endParaRPr>
          </a:p>
          <a:p>
            <a:pPr marL="274320" indent="-274320" fontAlgn="auto">
              <a:spcAft>
                <a:spcPts val="0"/>
              </a:spcAft>
              <a:buClr>
                <a:schemeClr val="accent3"/>
              </a:buClr>
              <a:buFont typeface="Wingdings 2"/>
              <a:buChar char=""/>
              <a:defRPr/>
            </a:pPr>
            <a:endParaRPr lang="en-IN" dirty="0"/>
          </a:p>
        </p:txBody>
      </p:sp>
      <p:pic>
        <p:nvPicPr>
          <p:cNvPr id="18435" name="Picture 2" descr="C:\Users\User\Desktop\Fem tri images\WP_20140314_004.jpg"/>
          <p:cNvPicPr>
            <a:picLocks noChangeAspect="1" noChangeArrowheads="1"/>
          </p:cNvPicPr>
          <p:nvPr/>
        </p:nvPicPr>
        <p:blipFill>
          <a:blip r:embed="rId2"/>
          <a:srcRect/>
          <a:stretch>
            <a:fillRect/>
          </a:stretch>
        </p:blipFill>
        <p:spPr bwMode="auto">
          <a:xfrm>
            <a:off x="4643438" y="1773238"/>
            <a:ext cx="4500562" cy="5084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0" y="0"/>
            <a:ext cx="9144000" cy="981075"/>
          </a:xfrm>
        </p:spPr>
        <p:txBody>
          <a:bodyPr/>
          <a:lstStyle/>
          <a:p>
            <a:r>
              <a:rPr lang="en-IN" smtClean="0"/>
              <a:t>CONTENTS</a:t>
            </a:r>
          </a:p>
        </p:txBody>
      </p:sp>
      <p:sp>
        <p:nvSpPr>
          <p:cNvPr id="3" name="Content Placeholder 2"/>
          <p:cNvSpPr>
            <a:spLocks noGrp="1"/>
          </p:cNvSpPr>
          <p:nvPr>
            <p:ph idx="1"/>
          </p:nvPr>
        </p:nvSpPr>
        <p:spPr>
          <a:xfrm>
            <a:off x="0" y="1196975"/>
            <a:ext cx="9144000" cy="5661025"/>
          </a:xfrm>
        </p:spPr>
        <p:txBody>
          <a:bodyPr>
            <a:normAutofit/>
          </a:bodyPr>
          <a:lstStyle/>
          <a:p>
            <a:pPr marL="0" indent="0">
              <a:lnSpc>
                <a:spcPct val="80000"/>
              </a:lnSpc>
              <a:buClr>
                <a:schemeClr val="accent3"/>
              </a:buClr>
              <a:buFont typeface="Wingdings 2"/>
              <a:buNone/>
              <a:defRPr/>
            </a:pPr>
            <a:r>
              <a:rPr lang="en-US" altLang="en-US" sz="2400" kern="0" dirty="0" smtClean="0">
                <a:solidFill>
                  <a:srgbClr val="000000"/>
                </a:solidFill>
                <a:latin typeface="Arial"/>
              </a:rPr>
              <a:t>   1</a:t>
            </a:r>
            <a:r>
              <a:rPr lang="en-US" altLang="en-US" sz="2400" kern="0" dirty="0">
                <a:solidFill>
                  <a:srgbClr val="000000"/>
                </a:solidFill>
                <a:latin typeface="Arial"/>
              </a:rPr>
              <a:t>. Femoral artery &amp; its branches</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2</a:t>
            </a:r>
            <a:r>
              <a:rPr lang="en-US" altLang="en-US" sz="2400" kern="0" dirty="0">
                <a:solidFill>
                  <a:srgbClr val="000000"/>
                </a:solidFill>
                <a:latin typeface="Arial"/>
              </a:rPr>
              <a:t>. Femoral vein &amp; its tributaries.</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3</a:t>
            </a:r>
            <a:r>
              <a:rPr lang="en-US" altLang="en-US" sz="2400" kern="0" dirty="0">
                <a:solidFill>
                  <a:srgbClr val="000000"/>
                </a:solidFill>
                <a:latin typeface="Arial"/>
              </a:rPr>
              <a:t>. Nerves</a:t>
            </a:r>
          </a:p>
          <a:p>
            <a:pPr marL="0" indent="0">
              <a:lnSpc>
                <a:spcPct val="80000"/>
              </a:lnSpc>
              <a:buClr>
                <a:schemeClr val="accent3"/>
              </a:buClr>
              <a:buFont typeface="Wingdings 2"/>
              <a:buNone/>
              <a:defRPr/>
            </a:pPr>
            <a:r>
              <a:rPr lang="en-US" altLang="en-US" sz="2400" kern="0" dirty="0">
                <a:solidFill>
                  <a:srgbClr val="000000"/>
                </a:solidFill>
                <a:latin typeface="Arial"/>
              </a:rPr>
              <a:t>    </a:t>
            </a:r>
            <a:r>
              <a:rPr lang="en-US" altLang="en-US" sz="2400" kern="0" dirty="0" smtClean="0">
                <a:solidFill>
                  <a:srgbClr val="000000"/>
                </a:solidFill>
                <a:latin typeface="Arial"/>
              </a:rPr>
              <a:t>       Femoral </a:t>
            </a:r>
            <a:r>
              <a:rPr lang="en-US" altLang="en-US" sz="2400" kern="0" dirty="0">
                <a:solidFill>
                  <a:srgbClr val="000000"/>
                </a:solidFill>
                <a:latin typeface="Arial"/>
              </a:rPr>
              <a:t>nerve</a:t>
            </a:r>
          </a:p>
          <a:p>
            <a:pPr marL="0" indent="0">
              <a:lnSpc>
                <a:spcPct val="80000"/>
              </a:lnSpc>
              <a:buClr>
                <a:schemeClr val="accent3"/>
              </a:buClr>
              <a:buFont typeface="Wingdings 2"/>
              <a:buNone/>
              <a:defRPr/>
            </a:pPr>
            <a:r>
              <a:rPr lang="en-US" altLang="en-US" sz="2400" kern="0" dirty="0">
                <a:solidFill>
                  <a:srgbClr val="000000"/>
                </a:solidFill>
                <a:latin typeface="Arial"/>
              </a:rPr>
              <a:t>     </a:t>
            </a:r>
            <a:r>
              <a:rPr lang="en-US" altLang="en-US" sz="2400" kern="0" dirty="0" smtClean="0">
                <a:solidFill>
                  <a:srgbClr val="000000"/>
                </a:solidFill>
                <a:latin typeface="Arial"/>
              </a:rPr>
              <a:t>      Nerve </a:t>
            </a:r>
            <a:r>
              <a:rPr lang="en-US" altLang="en-US" sz="2400" kern="0" dirty="0">
                <a:solidFill>
                  <a:srgbClr val="000000"/>
                </a:solidFill>
                <a:latin typeface="Arial"/>
              </a:rPr>
              <a:t>to </a:t>
            </a:r>
            <a:r>
              <a:rPr lang="en-US" altLang="en-US" sz="2400" kern="0" dirty="0" err="1">
                <a:solidFill>
                  <a:srgbClr val="000000"/>
                </a:solidFill>
                <a:latin typeface="Arial"/>
              </a:rPr>
              <a:t>pectineus</a:t>
            </a:r>
            <a:endParaRPr lang="en-US" altLang="en-US" sz="2400" kern="0" dirty="0">
              <a:solidFill>
                <a:srgbClr val="000000"/>
              </a:solidFill>
              <a:latin typeface="Arial"/>
            </a:endParaRPr>
          </a:p>
          <a:p>
            <a:pPr marL="0" indent="0">
              <a:lnSpc>
                <a:spcPct val="80000"/>
              </a:lnSpc>
              <a:buClr>
                <a:schemeClr val="accent3"/>
              </a:buClr>
              <a:buFont typeface="Wingdings 2"/>
              <a:buNone/>
              <a:defRPr/>
            </a:pPr>
            <a:r>
              <a:rPr lang="en-US" altLang="en-US" sz="2400" kern="0" dirty="0">
                <a:solidFill>
                  <a:srgbClr val="000000"/>
                </a:solidFill>
                <a:latin typeface="Arial"/>
              </a:rPr>
              <a:t>     </a:t>
            </a:r>
            <a:r>
              <a:rPr lang="en-US" altLang="en-US" sz="2400" kern="0" dirty="0" smtClean="0">
                <a:solidFill>
                  <a:srgbClr val="000000"/>
                </a:solidFill>
                <a:latin typeface="Arial"/>
              </a:rPr>
              <a:t>      </a:t>
            </a:r>
            <a:r>
              <a:rPr lang="en-US" altLang="en-US" sz="2400" kern="0" dirty="0">
                <a:solidFill>
                  <a:srgbClr val="000000"/>
                </a:solidFill>
                <a:latin typeface="Arial"/>
              </a:rPr>
              <a:t>F</a:t>
            </a:r>
            <a:r>
              <a:rPr lang="en-US" altLang="en-US" sz="2400" kern="0" dirty="0" smtClean="0">
                <a:solidFill>
                  <a:srgbClr val="000000"/>
                </a:solidFill>
                <a:latin typeface="Arial"/>
              </a:rPr>
              <a:t>emoral </a:t>
            </a:r>
            <a:r>
              <a:rPr lang="en-US" altLang="en-US" sz="2400" kern="0" dirty="0">
                <a:solidFill>
                  <a:srgbClr val="000000"/>
                </a:solidFill>
                <a:latin typeface="Arial"/>
              </a:rPr>
              <a:t>branch </a:t>
            </a:r>
            <a:r>
              <a:rPr lang="en-US" altLang="en-US" sz="2400" kern="0" dirty="0" smtClean="0">
                <a:solidFill>
                  <a:srgbClr val="000000"/>
                </a:solidFill>
                <a:latin typeface="Arial"/>
              </a:rPr>
              <a:t>of  the </a:t>
            </a:r>
            <a:r>
              <a:rPr lang="en-US" altLang="en-US" sz="2400" kern="0" dirty="0" err="1">
                <a:solidFill>
                  <a:srgbClr val="000000"/>
                </a:solidFill>
                <a:latin typeface="Arial"/>
              </a:rPr>
              <a:t>gentiofemoral</a:t>
            </a:r>
            <a:r>
              <a:rPr lang="en-US" altLang="en-US" sz="2400" kern="0" dirty="0">
                <a:solidFill>
                  <a:srgbClr val="000000"/>
                </a:solidFill>
                <a:latin typeface="Arial"/>
              </a:rPr>
              <a:t> nerve</a:t>
            </a:r>
          </a:p>
          <a:p>
            <a:pPr marL="0" indent="0">
              <a:lnSpc>
                <a:spcPct val="80000"/>
              </a:lnSpc>
              <a:buClr>
                <a:schemeClr val="accent3"/>
              </a:buClr>
              <a:buFont typeface="Wingdings 2"/>
              <a:buNone/>
              <a:defRPr/>
            </a:pPr>
            <a:r>
              <a:rPr lang="en-US" altLang="en-US" sz="2400" kern="0" dirty="0">
                <a:solidFill>
                  <a:srgbClr val="000000"/>
                </a:solidFill>
                <a:latin typeface="Arial"/>
              </a:rPr>
              <a:t>     </a:t>
            </a:r>
            <a:r>
              <a:rPr lang="en-US" altLang="en-US" sz="2400" kern="0" dirty="0" smtClean="0">
                <a:solidFill>
                  <a:srgbClr val="000000"/>
                </a:solidFill>
                <a:latin typeface="Arial"/>
              </a:rPr>
              <a:t>      Lateral cutaneous nerve </a:t>
            </a:r>
            <a:r>
              <a:rPr lang="en-US" altLang="en-US" sz="2400" kern="0" dirty="0">
                <a:solidFill>
                  <a:srgbClr val="000000"/>
                </a:solidFill>
                <a:latin typeface="Arial"/>
              </a:rPr>
              <a:t>of thigh</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4</a:t>
            </a:r>
            <a:r>
              <a:rPr lang="en-US" altLang="en-US" sz="2400" kern="0" dirty="0">
                <a:solidFill>
                  <a:srgbClr val="000000"/>
                </a:solidFill>
                <a:latin typeface="Arial"/>
              </a:rPr>
              <a:t>. Femoral sheath</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5</a:t>
            </a:r>
            <a:r>
              <a:rPr lang="en-US" altLang="en-US" sz="2400" kern="0" dirty="0">
                <a:solidFill>
                  <a:srgbClr val="000000"/>
                </a:solidFill>
                <a:latin typeface="Arial"/>
              </a:rPr>
              <a:t>. Femoral canal</a:t>
            </a:r>
          </a:p>
          <a:p>
            <a:pPr marL="0" indent="0">
              <a:lnSpc>
                <a:spcPct val="80000"/>
              </a:lnSpc>
              <a:buClr>
                <a:schemeClr val="accent3"/>
              </a:buClr>
              <a:buFont typeface="Wingdings 2"/>
              <a:buNone/>
              <a:defRPr/>
            </a:pPr>
            <a:endParaRPr lang="en-US" altLang="en-US" sz="2400" kern="0" dirty="0" smtClean="0">
              <a:solidFill>
                <a:srgbClr val="000000"/>
              </a:solidFill>
              <a:latin typeface="Arial"/>
            </a:endParaRPr>
          </a:p>
          <a:p>
            <a:pPr marL="0" indent="0">
              <a:lnSpc>
                <a:spcPct val="80000"/>
              </a:lnSpc>
              <a:buClr>
                <a:schemeClr val="accent3"/>
              </a:buClr>
              <a:buFont typeface="Wingdings 2"/>
              <a:buNone/>
              <a:defRPr/>
            </a:pPr>
            <a:r>
              <a:rPr lang="en-US" altLang="en-US" sz="2400" kern="0" dirty="0" smtClean="0">
                <a:solidFill>
                  <a:srgbClr val="000000"/>
                </a:solidFill>
                <a:latin typeface="Arial"/>
              </a:rPr>
              <a:t>   6</a:t>
            </a:r>
            <a:r>
              <a:rPr lang="en-US" altLang="en-US" sz="2400" kern="0" dirty="0">
                <a:solidFill>
                  <a:srgbClr val="000000"/>
                </a:solidFill>
                <a:latin typeface="Arial"/>
              </a:rPr>
              <a:t>. Deep inguinal lymph nodes</a:t>
            </a:r>
          </a:p>
          <a:p>
            <a:pPr marL="533400" indent="-533400">
              <a:lnSpc>
                <a:spcPct val="80000"/>
              </a:lnSpc>
              <a:buClr>
                <a:schemeClr val="accent3"/>
              </a:buClr>
              <a:buFont typeface="Wingdings 2"/>
              <a:buNone/>
              <a:defRPr/>
            </a:pPr>
            <a:endParaRPr lang="en-US" altLang="en-US" sz="2400" kern="0" dirty="0">
              <a:solidFill>
                <a:srgbClr val="000000"/>
              </a:solidFill>
              <a:latin typeface="Arial"/>
            </a:endParaRPr>
          </a:p>
          <a:p>
            <a:pPr marL="274320" indent="-274320" fontAlgn="auto">
              <a:spcAft>
                <a:spcPts val="0"/>
              </a:spcAft>
              <a:buClr>
                <a:schemeClr val="accent3"/>
              </a:buClr>
              <a:buFont typeface="Wingdings 2"/>
              <a:buChar char=""/>
              <a:defRPr/>
            </a:pPr>
            <a:endParaRPr lang="en-I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0" y="0"/>
            <a:ext cx="9144000" cy="1125538"/>
          </a:xfrm>
        </p:spPr>
        <p:txBody>
          <a:bodyPr/>
          <a:lstStyle/>
          <a:p>
            <a:r>
              <a:rPr lang="en-IN" smtClean="0"/>
              <a:t>CONTENTS</a:t>
            </a:r>
          </a:p>
        </p:txBody>
      </p:sp>
      <p:pic>
        <p:nvPicPr>
          <p:cNvPr id="20482" name="Picture 2"/>
          <p:cNvPicPr>
            <a:picLocks noGrp="1" noChangeAspect="1" noChangeArrowheads="1"/>
          </p:cNvPicPr>
          <p:nvPr>
            <p:ph idx="1"/>
          </p:nvPr>
        </p:nvPicPr>
        <p:blipFill>
          <a:blip r:embed="rId2"/>
          <a:srcRect/>
          <a:stretch>
            <a:fillRect/>
          </a:stretch>
        </p:blipFill>
        <p:spPr>
          <a:xfrm>
            <a:off x="0" y="1341438"/>
            <a:ext cx="9144000" cy="5516562"/>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0" y="0"/>
            <a:ext cx="9144000" cy="981075"/>
          </a:xfrm>
        </p:spPr>
        <p:txBody>
          <a:bodyPr/>
          <a:lstStyle/>
          <a:p>
            <a:r>
              <a:rPr lang="en-IN" smtClean="0"/>
              <a:t>FEMORAL ARTERY</a:t>
            </a:r>
          </a:p>
        </p:txBody>
      </p:sp>
      <p:sp>
        <p:nvSpPr>
          <p:cNvPr id="3" name="Content Placeholder 2"/>
          <p:cNvSpPr>
            <a:spLocks noGrp="1"/>
          </p:cNvSpPr>
          <p:nvPr>
            <p:ph idx="1"/>
          </p:nvPr>
        </p:nvSpPr>
        <p:spPr>
          <a:xfrm>
            <a:off x="0" y="1341438"/>
            <a:ext cx="9144000" cy="5516562"/>
          </a:xfrm>
        </p:spPr>
        <p:txBody>
          <a:bodyPr>
            <a:noAutofit/>
          </a:bodyPr>
          <a:lstStyle/>
          <a:p>
            <a:pPr marL="0" indent="0" eaLnBrk="0" hangingPunct="0">
              <a:lnSpc>
                <a:spcPct val="115000"/>
              </a:lnSpc>
              <a:spcAft>
                <a:spcPts val="1000"/>
              </a:spcAft>
              <a:buClr>
                <a:schemeClr val="accent3"/>
              </a:buClr>
              <a:buFont typeface="Wingdings 2"/>
              <a:buNone/>
              <a:defRPr/>
            </a:pPr>
            <a:r>
              <a:rPr lang="en-IN" altLang="en-US" sz="2800" kern="0" dirty="0" smtClean="0">
                <a:solidFill>
                  <a:srgbClr val="FF0000"/>
                </a:solidFill>
                <a:latin typeface="Arial" panose="020B0604020202020204" pitchFamily="34" charset="0"/>
                <a:ea typeface="Calibri" pitchFamily="34" charset="0"/>
                <a:cs typeface="Arial" panose="020B0604020202020204" pitchFamily="34" charset="0"/>
              </a:rPr>
              <a:t>ORIGIN</a:t>
            </a: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Is the continuation of external iliac artery </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It traverses the triangle from its base at the mid inguinal point to the apex </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FF0000"/>
                </a:solidFill>
                <a:latin typeface="Arial" panose="020B0604020202020204" pitchFamily="34" charset="0"/>
                <a:ea typeface="Calibri" pitchFamily="34" charset="0"/>
                <a:cs typeface="Arial" panose="020B0604020202020204" pitchFamily="34" charset="0"/>
              </a:rPr>
              <a:t>EXTENT AND COURSE </a:t>
            </a:r>
            <a:endParaRPr lang="en-IN" altLang="en-US" sz="2800" kern="0" dirty="0" smtClean="0">
              <a:solidFill>
                <a:srgbClr val="FF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Passes downwards and medially, first in femoral triangle and then in adductor canal </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0" indent="0" eaLnBrk="0" hangingPunct="0">
              <a:lnSpc>
                <a:spcPct val="115000"/>
              </a:lnSpc>
              <a:spcAft>
                <a:spcPts val="1000"/>
              </a:spcAft>
              <a:buClr>
                <a:schemeClr val="accent3"/>
              </a:buClr>
              <a:buFont typeface="Wingdings 2"/>
              <a:buNone/>
              <a:defRPr/>
            </a:pPr>
            <a:r>
              <a:rPr lang="en-US" altLang="en-US" sz="2800" kern="0" dirty="0" smtClean="0">
                <a:solidFill>
                  <a:srgbClr val="000000"/>
                </a:solidFill>
                <a:latin typeface="Arial" panose="020B0604020202020204" pitchFamily="34" charset="0"/>
                <a:ea typeface="Calibri" pitchFamily="34" charset="0"/>
                <a:cs typeface="Arial" panose="020B0604020202020204" pitchFamily="34" charset="0"/>
              </a:rPr>
              <a:t>  Then passes through an opening in adductor Magnus to become continuous with popliteal artery </a:t>
            </a:r>
            <a:endParaRPr lang="en-IN" altLang="en-US" sz="2800" kern="0" dirty="0" smtClean="0">
              <a:solidFill>
                <a:srgbClr val="000000"/>
              </a:solidFill>
              <a:latin typeface="Arial" panose="020B0604020202020204" pitchFamily="34" charset="0"/>
              <a:ea typeface="Calibri" pitchFamily="34" charset="0"/>
              <a:cs typeface="Arial" panose="020B0604020202020204" pitchFamily="34" charset="0"/>
            </a:endParaRPr>
          </a:p>
          <a:p>
            <a:pPr marL="274320" indent="-274320" fontAlgn="auto">
              <a:spcAft>
                <a:spcPts val="0"/>
              </a:spcAft>
              <a:buClr>
                <a:schemeClr val="accent3"/>
              </a:buClr>
              <a:buFont typeface="Wingdings 2"/>
              <a:buChar char=""/>
              <a:defRPr/>
            </a:pPr>
            <a:endParaRPr lang="en-IN" sz="28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217</TotalTime>
  <Words>1348</Words>
  <Application>Microsoft Office PowerPoint</Application>
  <PresentationFormat>On-screen Show (4:3)</PresentationFormat>
  <Paragraphs>209</Paragraphs>
  <Slides>36</Slides>
  <Notes>0</Notes>
  <HiddenSlides>0</HiddenSlides>
  <MMClips>0</MMClips>
  <ScaleCrop>false</ScaleCrop>
  <HeadingPairs>
    <vt:vector size="6" baseType="variant">
      <vt:variant>
        <vt:lpstr>Fonts Used</vt:lpstr>
      </vt:variant>
      <vt:variant>
        <vt:i4>5</vt:i4>
      </vt:variant>
      <vt:variant>
        <vt:lpstr>Design Template</vt:lpstr>
      </vt:variant>
      <vt:variant>
        <vt:i4>4</vt:i4>
      </vt:variant>
      <vt:variant>
        <vt:lpstr>Slide Titles</vt:lpstr>
      </vt:variant>
      <vt:variant>
        <vt:i4>36</vt:i4>
      </vt:variant>
    </vt:vector>
  </HeadingPairs>
  <TitlesOfParts>
    <vt:vector size="45" baseType="lpstr">
      <vt:lpstr>Constantia</vt:lpstr>
      <vt:lpstr>Arial</vt:lpstr>
      <vt:lpstr>Calibri</vt:lpstr>
      <vt:lpstr>Wingdings 2</vt:lpstr>
      <vt:lpstr>Times New Roman</vt:lpstr>
      <vt:lpstr>Flow</vt:lpstr>
      <vt:lpstr>Flow</vt:lpstr>
      <vt:lpstr>Flow</vt:lpstr>
      <vt:lpstr>Flow</vt:lpstr>
      <vt:lpstr>Slide 1</vt:lpstr>
      <vt:lpstr>ANATOMY OF    FEMORAL TRIANGLE </vt:lpstr>
      <vt:lpstr>INTRODUCTION</vt:lpstr>
      <vt:lpstr>BOUNDARIES</vt:lpstr>
      <vt:lpstr>ROOF</vt:lpstr>
      <vt:lpstr>FLOOR</vt:lpstr>
      <vt:lpstr>CONTENTS</vt:lpstr>
      <vt:lpstr>CONTENTS</vt:lpstr>
      <vt:lpstr>FEMORAL ARTERY</vt:lpstr>
      <vt:lpstr>Slide 10</vt:lpstr>
      <vt:lpstr>RELATIONS</vt:lpstr>
      <vt:lpstr>BRANCHES</vt:lpstr>
      <vt:lpstr>BRANCHES</vt:lpstr>
      <vt:lpstr>Slide 14</vt:lpstr>
      <vt:lpstr>Slide 15</vt:lpstr>
      <vt:lpstr>Slide 16</vt:lpstr>
      <vt:lpstr>FEMORAL VEIN</vt:lpstr>
      <vt:lpstr>Slide 18</vt:lpstr>
      <vt:lpstr>NERVES</vt:lpstr>
      <vt:lpstr>Slide 20</vt:lpstr>
      <vt:lpstr>FEMORAL SHEATH</vt:lpstr>
      <vt:lpstr>Slide 22</vt:lpstr>
      <vt:lpstr>Slide 23</vt:lpstr>
      <vt:lpstr>FEMORAL CANAL</vt:lpstr>
      <vt:lpstr>FEMORAL RING</vt:lpstr>
      <vt:lpstr>DEEP INGUINAL LYMPH NODES</vt:lpstr>
      <vt:lpstr>Slide 27</vt:lpstr>
      <vt:lpstr>FEMORAL HERNIA</vt:lpstr>
      <vt:lpstr>ABNORMAL OBTURATOR ARTERY</vt:lpstr>
      <vt:lpstr>NERVE INJURIES</vt:lpstr>
      <vt:lpstr>COMPRESSION OF FEMORAL ARTERY</vt:lpstr>
      <vt:lpstr>PULSATION OF FEMORAL ARTERY</vt:lpstr>
      <vt:lpstr>LIGATION OR CATHETERISATION</vt:lpstr>
      <vt:lpstr>STAB WOUNDS</vt:lpstr>
      <vt:lpstr>INTRAVENOUS INFUSIONS</vt:lpstr>
      <vt:lpstr>Slide 36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manikeshwari</cp:lastModifiedBy>
  <cp:revision>26</cp:revision>
  <dcterms:created xsi:type="dcterms:W3CDTF">2014-03-14T16:45:00Z</dcterms:created>
  <dcterms:modified xsi:type="dcterms:W3CDTF">2020-04-18T10:09:26Z</dcterms:modified>
</cp:coreProperties>
</file>