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98" r:id="rId3"/>
    <p:sldId id="257" r:id="rId4"/>
    <p:sldId id="293" r:id="rId5"/>
    <p:sldId id="258" r:id="rId6"/>
    <p:sldId id="259" r:id="rId7"/>
    <p:sldId id="260" r:id="rId8"/>
    <p:sldId id="292" r:id="rId9"/>
    <p:sldId id="261" r:id="rId10"/>
    <p:sldId id="295" r:id="rId11"/>
    <p:sldId id="262" r:id="rId12"/>
    <p:sldId id="263" r:id="rId13"/>
    <p:sldId id="264" r:id="rId14"/>
    <p:sldId id="291" r:id="rId15"/>
    <p:sldId id="265" r:id="rId16"/>
    <p:sldId id="266" r:id="rId17"/>
    <p:sldId id="267" r:id="rId18"/>
    <p:sldId id="294" r:id="rId19"/>
    <p:sldId id="268" r:id="rId20"/>
    <p:sldId id="269" r:id="rId21"/>
    <p:sldId id="270" r:id="rId22"/>
    <p:sldId id="271" r:id="rId23"/>
    <p:sldId id="272" r:id="rId24"/>
    <p:sldId id="273" r:id="rId25"/>
    <p:sldId id="297" r:id="rId26"/>
    <p:sldId id="274" r:id="rId27"/>
    <p:sldId id="275" r:id="rId28"/>
    <p:sldId id="296" r:id="rId29"/>
    <p:sldId id="276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B2ED8-3193-4C16-B653-D827B04D382C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3B32-D7F0-4FD3-B86B-47CBE329F68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4BFD4-FB7D-44E4-B0D9-A2BEB1C58E28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CEB37-345E-4E57-BED8-22B2F6E76EF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9A4DB-95EA-416B-8CC0-244D9D5E8220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E92A4-9B2E-4651-8C8C-CACE8DB10E2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651DA-5C38-48CE-BA8D-EFE7229FFD90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12668-FDF3-40CA-81A2-46A36C322C5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C68EE-8292-4209-ACB3-516ED88391BE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D572-75EB-4681-940C-921A64F71CF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C1377-9A61-4357-AA1D-729F8719ACC3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89D1-C902-47C4-A97D-84C095C2934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E6565-96C0-4C0E-BCDB-FBA1BC88C707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015B-B26A-48AB-B79E-F70858FE907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2B6A-2486-4CA6-BA5F-9BB2553FE8F0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39F64-6256-4975-B56D-374E1D92977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61920-C93C-43E3-9811-15FDA631540F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52396-3489-4EC6-A328-497984D98E4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02F9A-1410-462F-983C-10A2EDD4CBCB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90EDB-2374-4474-9EB1-9B37A2F6270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516438" y="993775"/>
            <a:ext cx="1846262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997F8-37AC-47D4-9F25-CF2A4F0E3E0F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A0E59-0AB2-45DC-8223-410ED94CD9A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113" y="4941888"/>
            <a:ext cx="611187" cy="61118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400" y="482600"/>
            <a:ext cx="598488" cy="904875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475" y="1887538"/>
            <a:ext cx="609600" cy="609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588" y="282575"/>
            <a:ext cx="1128712" cy="11287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775" y="1327150"/>
            <a:ext cx="608013" cy="6080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525" y="5611813"/>
            <a:ext cx="738188" cy="73818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588" y="4927600"/>
            <a:ext cx="738187" cy="738188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9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6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3BD82B-DD9E-414C-87B1-5C649EBC2364}" type="datetimeFigureOut">
              <a:rPr lang="en-IN"/>
              <a:pPr>
                <a:defRPr/>
              </a:pPr>
              <a:t>23-04-2020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A8AD9-13F0-4E15-9BC3-F66C422F860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3988" y="2698750"/>
            <a:ext cx="468312" cy="4683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663" y="3167063"/>
            <a:ext cx="458787" cy="45878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32" r:id="rId9"/>
    <p:sldLayoutId id="2147483723" r:id="rId10"/>
    <p:sldLayoutId id="2147483722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029450"/>
          </a:xfrm>
        </p:spPr>
        <p:txBody>
          <a:bodyPr/>
          <a:lstStyle/>
          <a:p>
            <a:pPr algn="ctr" eaLnBrk="1" hangingPunct="1"/>
            <a:r>
              <a:rPr lang="en-IN" sz="3200" smtClean="0">
                <a:solidFill>
                  <a:schemeClr val="bg1"/>
                </a:solidFill>
                <a:latin typeface="Algerian" pitchFamily="82" charset="0"/>
              </a:rPr>
              <a:t>ANATOMY OF</a:t>
            </a:r>
            <a:r>
              <a:rPr lang="en-IN" sz="10500" smtClean="0">
                <a:solidFill>
                  <a:schemeClr val="bg1"/>
                </a:solidFill>
                <a:latin typeface="Algerian" pitchFamily="82" charset="0"/>
              </a:rPr>
              <a:t> Diaphragm</a:t>
            </a:r>
            <a:br>
              <a:rPr lang="en-IN" sz="1050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IN" sz="3200" smtClean="0">
                <a:solidFill>
                  <a:schemeClr val="bg1"/>
                </a:solidFill>
                <a:latin typeface="Algerian" pitchFamily="82" charset="0"/>
              </a:rPr>
              <a:t>BY :</a:t>
            </a:r>
            <a:br>
              <a:rPr lang="en-IN" sz="320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IN" sz="3200" smtClean="0">
                <a:solidFill>
                  <a:schemeClr val="bg1"/>
                </a:solidFill>
                <a:latin typeface="Algerian" pitchFamily="82" charset="0"/>
              </a:rPr>
              <a:t>Dr Manjula   vastrad</a:t>
            </a:r>
            <a:br>
              <a:rPr lang="en-IN" sz="320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IN" sz="3200" smtClean="0">
                <a:solidFill>
                  <a:schemeClr val="bg1"/>
                </a:solidFill>
                <a:latin typeface="Algerian" pitchFamily="82" charset="0"/>
              </a:rPr>
              <a:t>asst prof </a:t>
            </a:r>
            <a:br>
              <a:rPr lang="en-IN" sz="320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IN" sz="3200" smtClean="0">
                <a:solidFill>
                  <a:schemeClr val="bg1"/>
                </a:solidFill>
                <a:latin typeface="Algerian" pitchFamily="82" charset="0"/>
              </a:rPr>
              <a:t>smvvs rkm amc</a:t>
            </a:r>
            <a:br>
              <a:rPr lang="en-IN" sz="320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IN" sz="3200" smtClean="0">
                <a:solidFill>
                  <a:schemeClr val="bg1"/>
                </a:solidFill>
                <a:latin typeface="Algerian" pitchFamily="82" charset="0"/>
              </a:rPr>
              <a:t>vijayapura</a:t>
            </a:r>
            <a:br>
              <a:rPr lang="en-IN" sz="3200" smtClean="0">
                <a:solidFill>
                  <a:schemeClr val="bg1"/>
                </a:solidFill>
                <a:latin typeface="Algerian" pitchFamily="82" charset="0"/>
              </a:rPr>
            </a:br>
            <a:endParaRPr lang="en-IN" sz="3200" smtClean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0" y="4581525"/>
            <a:ext cx="9144000" cy="2276475"/>
          </a:xfrm>
        </p:spPr>
        <p:txBody>
          <a:bodyPr/>
          <a:lstStyle/>
          <a:p>
            <a:pPr eaLnBrk="1" hangingPunct="1"/>
            <a:endParaRPr lang="en-IN" sz="33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eaLnBrk="1" hangingPunct="1"/>
            <a:r>
              <a:rPr lang="en-IN" sz="33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Users\User\Desktop\Anatomy photos\IMG_20141230_19421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88913"/>
            <a:ext cx="8856662" cy="648017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b} From a pair of medial arcuate ligaments, which is attached to side of body of L1 or L2 vertebrae and laterally to the tip of transverse process of L1 vertebra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c} From a pair of lateral arcuate ligaments, which is attached medially to tip of transverse process of L1 vertebra and laterally to the lower border of 12</a:t>
            </a:r>
            <a:r>
              <a:rPr lang="en-IN" sz="4000" baseline="30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ribs near its mid point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    insertion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latin typeface="Andalus" pitchFamily="18" charset="-78"/>
                <a:cs typeface="Andalus" pitchFamily="18" charset="-78"/>
              </a:rPr>
              <a:t>     </a:t>
            </a: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At the central tendon, situated in the middle depressed part of diaphragm near the sternum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5603" name="Picture 2" descr="C:\Users\User\Desktop\Anatomy photos\The-diaphragm-inferior-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2738"/>
            <a:ext cx="9144000" cy="400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413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     openings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516562"/>
          </a:xfrm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Major openings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Vena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caval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opening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Situation : lies in the central tendon of diaphragm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Vertebral level : T8 about 2.5cm right to the midline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Shape : Quadrilateral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Structures passing through it :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IVC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Some branches of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rt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phrenic nerve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 Lymphatics of liver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Effects o contraction : dilates and helps in venous return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User\Desktop\Anatomy photos\mrcs_b_lungs_diaphragm_opening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260350"/>
            <a:ext cx="8642350" cy="640873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Oesophageal opening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Situation : located in muscular part of diaphragm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Vertebral level : T10 and about 1.25cm left to midline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Shape : elliptical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Structures passing through it :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Oesophagus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Gastric or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vagus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nerves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Oesophageal branches of left gastric vessels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Some lymphatics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Effects of contraction : constricts and prevents regurgitation of contents of stomach into oesophagus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ortic opening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Situation : it is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osseoaponeurotic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opening situated behind the median arcuate ligament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Vertebral level : T12 and slightly left to midline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Shape : round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Structures passing through it :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Aorta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Thoracic duct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Azygous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vein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Effects of contraction : no change</a:t>
            </a:r>
            <a:endParaRPr lang="en-IN" sz="40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888"/>
            <a:ext cx="9144000" cy="6742112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Minor openings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1. Each crus of diaphragm is pierced by greater and lesser splanchnic nerves. The left crus is pierced in addition by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hemiazygous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vein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2. Sympathetic trunk passes from thorax abdomen behind medial arcuate ligament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3. Subcostal nerve and vessels pass behind the lateral arcuate ligament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4. Superior epigastric vessels and some lymphatics pass between origins of diaphragm from xiphoid process and 7</a:t>
            </a:r>
            <a:r>
              <a:rPr lang="en-IN" sz="4000" baseline="30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costal cartilage. This gap is known as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larry’s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space or foramen of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morgagni</a:t>
            </a:r>
            <a:endParaRPr lang="en-IN" sz="40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5.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Musculophrenic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vessels pierce the diaphragm at the level of 9</a:t>
            </a:r>
            <a:r>
              <a:rPr lang="en-IN" sz="4000" baseline="30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costal cartilage </a:t>
            </a:r>
          </a:p>
          <a:p>
            <a:pPr marL="742950" indent="-742950" eaLnBrk="1" fontAlgn="auto" hangingPunct="1">
              <a:buFont typeface="Wingdings 2" charset="2"/>
              <a:buAutoNum type="arabicPeriod"/>
              <a:defRPr/>
            </a:pPr>
            <a:endParaRPr lang="en-IN" sz="40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User\Desktop\Anatomy photos\IMG_20141230_19421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88913"/>
            <a:ext cx="8856662" cy="648017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413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   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516562"/>
          </a:xfrm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Superiorly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Pleurae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Pericardium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Inferiorly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Peritoneum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Liver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Fundus of stomach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Spleen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Kidneys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Suprarenal glands</a:t>
            </a:r>
            <a:endParaRPr lang="en-IN" sz="44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32771" name="Picture 2" descr="C:\Users\User\Desktop\71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268413"/>
            <a:ext cx="5040313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    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5661025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1. Introduction                                    2. Definition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3. Shape                                               4. Origin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5. Insertion                                          6. Openings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7. Relations                                          8. Arterial supply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9. Venous drainage                           10. Nerve supply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11. Actions                                          12.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Anamolies</a:t>
            </a:r>
            <a:endParaRPr lang="en-IN" sz="40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13. Applied anatomy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Arterial 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Musculophrenic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arteries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Pericardiophrenic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arteries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Lower 3 posterior intercostal arteries (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rt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&amp;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lt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Superior phrenic arteries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Superior epigastric arteries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Inferior phrenic arteries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Upper 3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rt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lumbar arteries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Upper 2 left lumbar arteries</a:t>
            </a:r>
            <a:endParaRPr lang="en-IN" sz="40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lang="en-IN" sz="7200" smtClean="0">
                <a:solidFill>
                  <a:schemeClr val="bg1"/>
                </a:solidFill>
                <a:latin typeface="Algerian" pitchFamily="82" charset="0"/>
              </a:rPr>
              <a:t> Venous drainage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latin typeface="Andalus" pitchFamily="18" charset="-78"/>
                <a:cs typeface="Andalus" pitchFamily="18" charset="-78"/>
              </a:rPr>
              <a:t>      </a:t>
            </a: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Accompanied with arteries and drains into systemic vein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Nerve supply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Motor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Right and left phrenic nerves from C3, 4, 5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Sensory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Central part : by phrenic nerves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Peripheral part : by lower 6 or 7 intercostal nerves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413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      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516562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Principal muscle of respiration.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During inspiration diaphragm contracts: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In normal inspiration diaphragm moves about 1.5cm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In deep breathing diaphragm moves about 6 to 10cm.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It helps in expulsive function during the act of vomiting,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micturation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defecation and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parturation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IN" sz="40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413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  anamolies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5661025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Sometimes the diaphragm may fails to develop.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Sometimes foramen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morgagni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may be enlarged cause abdominal viscera to herniate into thorax.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Sometimes diaphragm fails to arise from both lateral arcuate ligaments on one or both sides forming a triangular gap known as costovertebral triangle or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Bochdalek’s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triangle. This triangle may be the site of diaphragmatic hernia.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Congenital hiatus hernia may be present.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endParaRPr lang="en-IN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Content Placeholder 3" descr="C:\Users\User\Desktop\Anatomy photos\IMG_20141230_19442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336550"/>
            <a:ext cx="8713788" cy="6332538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413"/>
          </a:xfrm>
        </p:spPr>
        <p:txBody>
          <a:bodyPr/>
          <a:lstStyle/>
          <a:p>
            <a:pPr eaLnBrk="1" hangingPunct="1"/>
            <a:r>
              <a:rPr lang="en-IN" sz="7200" smtClean="0">
                <a:solidFill>
                  <a:schemeClr val="bg1"/>
                </a:solidFill>
                <a:latin typeface="Algerian" pitchFamily="82" charset="0"/>
              </a:rPr>
              <a:t> APPLIED ANATOMY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 Collection of pus may occur in sub-diaphragmatic abscess.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 Hiccough is the result of spasmodic contraction of the diaphragm.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Irritation of the diaphragm may cause referred pain to shoulder due to same segmental nerve supply.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Acquired haitus hernia : is the commonest of all internal hernia, due to the weakness of phrenoesophageal ligament. It may often occur due to obesity or operation in this area.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Content Placeholder 3" descr="C:\Users\User\Desktop\Anatomy photos\IMG_20141230_19442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336550"/>
            <a:ext cx="8713788" cy="6332538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z="15000" smtClean="0">
                <a:latin typeface="Algerian" pitchFamily="82" charset="0"/>
              </a:rPr>
              <a:t>   </a:t>
            </a:r>
            <a:r>
              <a:rPr lang="en-IN" sz="15000" smtClean="0">
                <a:solidFill>
                  <a:schemeClr val="bg1"/>
                </a:solidFill>
                <a:latin typeface="Algerian" pitchFamily="82" charset="0"/>
              </a:rPr>
              <a:t>Thank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15000" smtClean="0">
                <a:solidFill>
                  <a:schemeClr val="bg1"/>
                </a:solidFill>
                <a:latin typeface="Algerian" pitchFamily="82" charset="0"/>
              </a:rPr>
              <a:t>     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lang="en-IN" sz="7200" smtClean="0"/>
              <a:t>   </a:t>
            </a:r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INTRODUCTION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 It is the chief muscle of respiration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 Separates the thoracic and abdominal cavities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 Gives passage to number of structures passing in both the directions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User\Desktop\8. diaphdirection.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88913"/>
            <a:ext cx="8785225" cy="64801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    DEFINITION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  It is a dome shaped musculofibrous partition between thorax and abdomen.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8435" name="Picture 2" descr="C:\Users\User\Desktop\71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708275"/>
            <a:ext cx="7273925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        SHAPE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 Its thoracic surface is convex on right and left but in the middle it is depressed.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400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 Concave in its inferior or abdominal surface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IN" sz="4000" smtClean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9459" name="Picture 3" descr="C:\Users\User\Desktop\Anatomy photos\190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3573463"/>
            <a:ext cx="5545137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875"/>
          </a:xfrm>
        </p:spPr>
        <p:txBody>
          <a:bodyPr/>
          <a:lstStyle/>
          <a:p>
            <a:pPr eaLnBrk="1" hangingPunct="1"/>
            <a:r>
              <a:rPr lang="en-IN" sz="8000" smtClean="0">
                <a:solidFill>
                  <a:schemeClr val="bg1"/>
                </a:solidFill>
                <a:latin typeface="Algerian" pitchFamily="82" charset="0"/>
              </a:rPr>
              <a:t>            ORIGIN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IN" sz="4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Origin of muscle fibres may be grouped into three parts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Sternal : By two fleshy slips, from the posterior aspect of the xiphoid process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Costal : From the inner surface of the lower 6 ribs with respective cartilages, interdigitating with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transversus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abdominis</a:t>
            </a:r>
            <a:endParaRPr lang="en-IN" sz="40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C:\Users\User\Desktop\Anatomy photos\The-diaphragm-inferior-view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88913"/>
            <a:ext cx="8785225" cy="64801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Vertebral :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a} From a pair of crus </a:t>
            </a:r>
            <a:r>
              <a:rPr lang="en-IN" sz="40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i.e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from right and left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Right crus 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It is longer and also more muscular than left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Origin : From the front of bodies and intervertebral disks of L1 to L3 vertebrae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Left crus </a:t>
            </a:r>
          </a:p>
          <a:p>
            <a:pPr marL="0" indent="0" eaLnBrk="1" fontAlgn="auto" hangingPunct="1">
              <a:buFont typeface="Wingdings 2" charset="2"/>
              <a:buNone/>
              <a:defRPr/>
            </a:pPr>
            <a:r>
              <a:rPr lang="en-IN" sz="4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Origin : From bodies and intervertebral disk of L1 and L2 vertebrae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</Template>
  <TotalTime>233</TotalTime>
  <Words>752</Words>
  <Application>Microsoft Office PowerPoint</Application>
  <PresentationFormat>On-screen Show (4:3)</PresentationFormat>
  <Paragraphs>141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Verdana</vt:lpstr>
      <vt:lpstr>Wingdings 2</vt:lpstr>
      <vt:lpstr>Calibri</vt:lpstr>
      <vt:lpstr>Algerian</vt:lpstr>
      <vt:lpstr>Andalus</vt:lpstr>
      <vt:lpstr>Summer</vt:lpstr>
      <vt:lpstr>Summer</vt:lpstr>
      <vt:lpstr>ANATOMY OF Diaphragm BY : Dr Manjula   vastrad asst prof  smvvs rkm amc vijayapura </vt:lpstr>
      <vt:lpstr>        contents</vt:lpstr>
      <vt:lpstr>   INTRODUCTION</vt:lpstr>
      <vt:lpstr>Slide 4</vt:lpstr>
      <vt:lpstr>       DEFINITION</vt:lpstr>
      <vt:lpstr>           SHAPE</vt:lpstr>
      <vt:lpstr>            ORIGIN</vt:lpstr>
      <vt:lpstr>Slide 8</vt:lpstr>
      <vt:lpstr>Slide 9</vt:lpstr>
      <vt:lpstr>Slide 10</vt:lpstr>
      <vt:lpstr>Slide 11</vt:lpstr>
      <vt:lpstr>       insertion</vt:lpstr>
      <vt:lpstr>        openings</vt:lpstr>
      <vt:lpstr>Slide 14</vt:lpstr>
      <vt:lpstr>Slide 15</vt:lpstr>
      <vt:lpstr>Slide 16</vt:lpstr>
      <vt:lpstr>Slide 17</vt:lpstr>
      <vt:lpstr>Slide 18</vt:lpstr>
      <vt:lpstr>       RELATIONS</vt:lpstr>
      <vt:lpstr>Arterial supply</vt:lpstr>
      <vt:lpstr> Venous drainage</vt:lpstr>
      <vt:lpstr>   Nerve supply</vt:lpstr>
      <vt:lpstr>          actions</vt:lpstr>
      <vt:lpstr>     anamolies</vt:lpstr>
      <vt:lpstr>Slide 25</vt:lpstr>
      <vt:lpstr> APPLIED ANATOMY</vt:lpstr>
      <vt:lpstr>Slide 27</vt:lpstr>
      <vt:lpstr>Slide 28</vt:lpstr>
      <vt:lpstr>Slide 29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manikeshwari</cp:lastModifiedBy>
  <cp:revision>29</cp:revision>
  <dcterms:created xsi:type="dcterms:W3CDTF">2014-12-29T15:56:36Z</dcterms:created>
  <dcterms:modified xsi:type="dcterms:W3CDTF">2020-04-23T09:18:20Z</dcterms:modified>
</cp:coreProperties>
</file>