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3" r:id="rId6"/>
    <p:sldId id="259" r:id="rId7"/>
    <p:sldId id="260" r:id="rId8"/>
    <p:sldId id="261" r:id="rId9"/>
    <p:sldId id="280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68" r:id="rId18"/>
    <p:sldId id="279" r:id="rId19"/>
    <p:sldId id="27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3" d="100"/>
          <a:sy n="73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61F0-7D12-4B8D-8BA6-E824203B9EC9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AD19-251F-486A-8C51-3E88E7BC0B1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8D27-1CED-4118-B28B-B15FB18D9F2A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439F-C596-4FCD-88E8-94CC98B8FC2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DF14-940E-46CD-A336-49F8783ADA94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D449-85C1-45DD-B0E6-EE2529B0181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AE39-AC7E-4CD0-B4B6-2AE839AEAF5C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09F1-5D40-4099-89DD-DBA7E2DF69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C9DF-8D69-4398-8F1C-A62D32FF9EE3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10A2-6668-4D62-BF4C-A4011D201A9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50EB-90F0-4F40-9425-8989C23FC977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7A99-BD58-4666-9B62-BA1A0138C9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51D3-8C51-4796-9A92-2174D1262A60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DA64-8F35-4822-958B-AE0A739188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8CBA-96BC-4CCF-8F63-0D77413C3C87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3EE1-2D14-474F-8020-2F33B6214F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0BF6-AA19-44FA-B483-D8AB96B5E322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A77F-4F41-4742-B696-4FF9ECCDCD5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BFE3-91EB-4666-B5F5-6C34C27A0DF1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29E8-2DCB-434B-B297-8AF1D560A6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EE3C-CEC6-4D6C-B811-207C237BADC2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6C4A-4926-4821-8CCD-4209BE7F3A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57C1C-13DD-4288-8CDE-5DC324E4F345}" type="datetimeFigureOut">
              <a:rPr lang="en-IN"/>
              <a:pPr>
                <a:defRPr/>
              </a:pPr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446A28-E186-4F3D-A19B-FF85CB08F07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620713"/>
            <a:ext cx="9144000" cy="3887787"/>
          </a:xfrm>
        </p:spPr>
        <p:txBody>
          <a:bodyPr/>
          <a:lstStyle/>
          <a:p>
            <a:pPr eaLnBrk="1" hangingPunct="1"/>
            <a:r>
              <a:rPr lang="en-IN" sz="54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5400" smtClean="0">
                <a:latin typeface="Times New Roman" pitchFamily="18" charset="0"/>
                <a:cs typeface="Times New Roman" pitchFamily="18" charset="0"/>
              </a:rPr>
            </a:br>
            <a:r>
              <a:rPr lang="en-IN" sz="5400" smtClean="0">
                <a:latin typeface="Times New Roman" pitchFamily="18" charset="0"/>
                <a:cs typeface="Times New Roman" pitchFamily="18" charset="0"/>
              </a:rPr>
              <a:t>ANTERIOR ABDOMINAL WALL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0" y="4797425"/>
            <a:ext cx="9144000" cy="206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N" sz="2500" smtClean="0">
                <a:solidFill>
                  <a:schemeClr val="hlink"/>
                </a:solidFill>
              </a:rPr>
              <a:t>Dr. Manjula Vastrad</a:t>
            </a:r>
          </a:p>
          <a:p>
            <a:pPr eaLnBrk="1" hangingPunct="1">
              <a:lnSpc>
                <a:spcPct val="80000"/>
              </a:lnSpc>
            </a:pPr>
            <a:r>
              <a:rPr lang="en-IN" sz="2500" smtClean="0">
                <a:solidFill>
                  <a:schemeClr val="hlink"/>
                </a:solidFill>
              </a:rPr>
              <a:t>Asst Professor</a:t>
            </a:r>
          </a:p>
          <a:p>
            <a:pPr eaLnBrk="1" hangingPunct="1">
              <a:lnSpc>
                <a:spcPct val="80000"/>
              </a:lnSpc>
            </a:pPr>
            <a:r>
              <a:rPr lang="en-IN" sz="2500" smtClean="0">
                <a:solidFill>
                  <a:schemeClr val="hlink"/>
                </a:solidFill>
              </a:rPr>
              <a:t>Dept of Rachana Shareera</a:t>
            </a:r>
          </a:p>
          <a:p>
            <a:pPr eaLnBrk="1" hangingPunct="1">
              <a:lnSpc>
                <a:spcPct val="80000"/>
              </a:lnSpc>
            </a:pPr>
            <a:r>
              <a:rPr lang="en-IN" sz="2500" smtClean="0">
                <a:solidFill>
                  <a:schemeClr val="hlink"/>
                </a:solidFill>
              </a:rPr>
              <a:t>SMVVS RKM AMC</a:t>
            </a:r>
          </a:p>
          <a:p>
            <a:pPr eaLnBrk="1" hangingPunct="1">
              <a:lnSpc>
                <a:spcPct val="80000"/>
              </a:lnSpc>
            </a:pPr>
            <a:r>
              <a:rPr lang="en-IN" sz="2500" smtClean="0">
                <a:solidFill>
                  <a:schemeClr val="hlink"/>
                </a:solidFill>
              </a:rPr>
              <a:t>VIJAYAPURA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/>
              <a:t> 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SUPERFICIAL FASCIA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CAMPER’S FASCIA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:-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 </a:t>
            </a: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Superficial  fatty layer</a:t>
            </a: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Continuous with the fascia of thorax and thigh</a:t>
            </a: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Penis devoid of fat</a:t>
            </a: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 scrotum it is replaced by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dartos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muscle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altLang="en-US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SCARPA’S FASCIA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altLang="en-US" u="sng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Deep membranous layer</a:t>
            </a:r>
          </a:p>
          <a:p>
            <a:pPr marL="914400" lvl="2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Continuous  as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colles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’ fascia</a:t>
            </a:r>
            <a:endParaRPr lang="en-US" altLang="en-US" dirty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ANATOMICAL IMPORTANCE</a:t>
            </a:r>
            <a:r>
              <a:rPr lang="en-IN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616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attachment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Scarpa’s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fascia of the abdomen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Fascia of the perineum are such that they prevent the passage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extravasated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urine backwards into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ischiorectal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fossa and downwards into  the thigh.</a:t>
            </a:r>
            <a:endParaRPr lang="en-I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the median plane, the membranous layer is thickened to form the suspensory ligament and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fundiform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of penis or clitoris.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fascia contains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variable quantity of fat, which tends to accumulate in the lower part of the abdomen after puberty.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nerves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vessels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AAW\WP_20140809_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8928100" cy="6626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CUTANEOUS NERVE SUPPLY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4932363" cy="58054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Is derived from the anterior rami of the lower six thoracic and first lumbar nerves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Thoracic nerves are the lower five intercostal and the subcostal nerves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First lumbar nerve is represented by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iliohypogastric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ilioinguinal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 descr="C:\Users\User\Desktop\AAW\WP_20140809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6975"/>
            <a:ext cx="43561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CUTANEOUS ARTERY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4356100" cy="580548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Skin near the midline is supplied by branches of the superior epigastric artery (br. of int. thoracic artery) and the inferior epigastric artery ( br. of external iliac artery)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Skin of the flanks is supplied by branches from the intercostal, lumbar, and deep circumflex arteries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2" descr="C:\Users\User\Desktop\AAW\WP_20140809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28725"/>
            <a:ext cx="4787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CUTANEOUS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Venous blood is collected into a network of veins that radiate from the umbilicus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network is drained above into the axillary vein via the lateral thoracic vein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Below into the femoral vein via the superficial epigastric and the great saphenous veins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Few small veins,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paraumbilical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veins form a clinically important portal-system venous anastomosis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SUPERFICIAL LYMPHATICS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4572000" cy="5805487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Lymph drainage of the skin of the anterior abdominal wall above the umbilicus is upward to the anterior axillary (pectoral group of nodes)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Below the level of umbilicus drains downward and laterally to the superficial inguinal nodes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Swelling in the groin is may be due to enlarged superficial inguinal node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 descr="C:\Users\User\Desktop\AAW\WP_20140809_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016000"/>
            <a:ext cx="4716462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DEEP FASCIA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Deep fascia in the anterior abdominal wall is merely a thin layer of connective tissue covering the muscles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It lies immediately deep to the membranous layer of the superficial fascia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ANT ABD WALL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Supports the abdominal viscera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Expulsive act –During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micturation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parturition,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defaecation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vomiting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Forcefull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expiratory act – coughing, sneezing, shouting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  Move the trunk and help to maintain posture.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  Helps to maintain or increase the intra abdominal  pressure.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Anterior abdominal wall usually includes both the front as well as the side walls of the abdomen and needs to be called anterolateral abdominal wall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Abdomen is the lower part of the trunk lies below the diaphragm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It is bounded by large extent of muscles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Anterolateral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abdominal wall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Anterior wall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Right lateral wall (Right Flank)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Left lateral wall (Left Flank)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FFCC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APPLIED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6516688" cy="57610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Abdominal Regions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Abdomen is divided into 9 regions via four planes: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Two horizontal [sub-costal (10th) and trans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tubercules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plane] (L5).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Two vertical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midclavicular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planes).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They help in localization of abdominal signs and symptoms.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  <p:pic>
        <p:nvPicPr>
          <p:cNvPr id="4" name="Picture 8" descr="Form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371600"/>
            <a:ext cx="25479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LOCATION OF THE ORGANS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6858000" cy="58848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Right and left hypochondriac: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Contain liver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Epigastric: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Contains: liver, stomach, pancreas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Right and left lateral (lumbar):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Right contains ascending colon.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Left contains descending colon.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Umbilical: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Contains small intestine and transverse colon.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Right and left inguinal: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Right contains </a:t>
            </a:r>
            <a:r>
              <a:rPr lang="en-US" altLang="en-US" sz="3400" dirty="0" err="1" smtClean="0">
                <a:latin typeface="Times New Roman" pitchFamily="18" charset="0"/>
                <a:cs typeface="Times New Roman" pitchFamily="18" charset="0"/>
              </a:rPr>
              <a:t>ileocecal</a:t>
            </a: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 junction and appendix.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Left contains sigmoid colon.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err="1" smtClean="0">
                <a:latin typeface="Times New Roman" pitchFamily="18" charset="0"/>
                <a:cs typeface="Times New Roman" pitchFamily="18" charset="0"/>
              </a:rPr>
              <a:t>Hypogastric</a:t>
            </a: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400" dirty="0" smtClean="0">
                <a:latin typeface="Times New Roman" pitchFamily="18" charset="0"/>
                <a:cs typeface="Times New Roman" pitchFamily="18" charset="0"/>
              </a:rPr>
              <a:t>		Contains small intestine, urinary bladder (full), pregnant uterus.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  <p:pic>
        <p:nvPicPr>
          <p:cNvPr id="33795" name="Picture 5" descr="nine regions superfi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1382713"/>
            <a:ext cx="213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PROTUBERANCE OF THE ABDOMEN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five common causes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(5F)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Fat,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Faeces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Fetus,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Flatus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Fluid</a:t>
            </a:r>
            <a:endParaRPr lang="en-I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  <p:pic>
        <p:nvPicPr>
          <p:cNvPr id="4" name="Picture 4" descr="H:\pras\abdominal.patient1-300x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2924175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ASCITIS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FINDINGS IN ASCITIS:-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Smiling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Umbilicus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Engorgement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 superficial veins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  <p:pic>
        <p:nvPicPr>
          <p:cNvPr id="4" name="Picture 3" descr="H:\pras\Asc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628775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LIPOSUCTION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Surgical method of removing unwanted subcutaneous fat using a subcutaneously placed suction tube and high vaccum pressure</a:t>
            </a:r>
            <a:endParaRPr lang="en-IN" smtClean="0"/>
          </a:p>
        </p:txBody>
      </p:sp>
      <p:pic>
        <p:nvPicPr>
          <p:cNvPr id="4" name="Picture 2" descr="H:\pras\liposuction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7813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IN" smtClean="0"/>
          </a:p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</a:t>
            </a:r>
            <a:r>
              <a:rPr lang="en-IN" sz="15000" smtClean="0">
                <a:latin typeface="Times New Roman" pitchFamily="18" charset="0"/>
                <a:cs typeface="Times New Roman" pitchFamily="18" charset="0"/>
              </a:rPr>
              <a:t>THANK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IN" sz="15000" smtClean="0">
                <a:latin typeface="Times New Roman" pitchFamily="18" charset="0"/>
                <a:cs typeface="Times New Roman" pitchFamily="18" charset="0"/>
              </a:rPr>
              <a:t>    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38"/>
            <a:ext cx="9144000" cy="68373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 This extended  from the thoracic cage to the pelvis and bounded 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Superiorly </a:t>
            </a:r>
          </a:p>
          <a:p>
            <a:pPr marL="914400" lvl="2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</a:t>
            </a:r>
            <a:r>
              <a:rPr lang="en-US" altLang="en-US" sz="2800" baseline="30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to 10</a:t>
            </a:r>
            <a:r>
              <a:rPr lang="en-US" altLang="en-US" sz="2800" baseline="30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costal cartilages and xiphoid process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Inferiorly </a:t>
            </a:r>
          </a:p>
          <a:p>
            <a:pPr marL="914400" lvl="2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Inguinal ligaments and the pelvic bones.</a:t>
            </a:r>
            <a:endParaRPr lang="en-IN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BONY LANDMARKS AROUND ABDOMEN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0" y="1268413"/>
            <a:ext cx="4140200" cy="55895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Iliac crest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Ant Sup iliac spine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Pubic crest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Inguinal ligament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Costal margin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Xiphoid process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  <p:pic>
        <p:nvPicPr>
          <p:cNvPr id="16387" name="Picture 2" descr="C:\Users\User\Desktop\AAW\WP_20140809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1482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AAW\WP_20140809_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856662" cy="6481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89600"/>
          </a:xfrm>
        </p:spPr>
        <p:txBody>
          <a:bodyPr rtlCol="0">
            <a:normAutofit fontScale="92500" lnSpcReduction="10000"/>
          </a:bodyPr>
          <a:lstStyle/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SUPERFICIAL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FASCIA 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tx1"/>
              </a:buClr>
              <a:buFont typeface="Franklin Gothic Book" pitchFamily="34" charset="0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FATTY LAYER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tx1"/>
              </a:buClr>
              <a:buFont typeface="Franklin Gothic Book" pitchFamily="34" charset="0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MEMBRANOUS LAYER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DEEP FASCIA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LAYER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TRANSVERSALIS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FASCIA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PARIETAL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PERITONEUM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Capable of undergoing enormous stretching -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:- pregnancy, obesity,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ascitis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…..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ineae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albicantes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whitish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streakes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in the skin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IN" smtClean="0">
                <a:latin typeface="Times New Roman" pitchFamily="18" charset="0"/>
                <a:cs typeface="Times New Roman" pitchFamily="18" charset="0"/>
              </a:rPr>
              <a:t>THE UMBLICUS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A little below the middle of the median furrow is an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irragular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depressed or elevated area called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umblicus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It is the site at which the umbilical cord is attached in fetal life.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Position:- Disc between the 3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&amp; 4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lumbar vertebrae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itchFamily="18" charset="0"/>
              </a:rPr>
              <a:t>ANATOMICAL IMPORTANCE:-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itchFamily="18" charset="0"/>
              </a:rPr>
              <a:t>Water shed line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itchFamily="18" charset="0"/>
              </a:rPr>
              <a:t>Caput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medusae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26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IN" smtClean="0"/>
              <a:t>               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Embryological importance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IN" smtClean="0">
                <a:latin typeface="Times New Roman" pitchFamily="18" charset="0"/>
                <a:cs typeface="Times New Roman" pitchFamily="18" charset="0"/>
              </a:rPr>
              <a:t>Meeting point of four folds of embryonic plate</a:t>
            </a:r>
          </a:p>
          <a:p>
            <a:pPr marL="0" indent="0" eaLnBrk="1" hangingPunct="1">
              <a:buFont typeface="Arial" charset="0"/>
              <a:buNone/>
            </a:pPr>
            <a:endParaRPr lang="en-IN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IN" smtClean="0">
                <a:latin typeface="Times New Roman" pitchFamily="18" charset="0"/>
                <a:cs typeface="Times New Roman" pitchFamily="18" charset="0"/>
              </a:rPr>
              <a:t>Meeting point of 3 systems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734</Words>
  <Application>Microsoft Office PowerPoint</Application>
  <PresentationFormat>On-screen Show (4:3)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Wingdings 2</vt:lpstr>
      <vt:lpstr>Wingdings</vt:lpstr>
      <vt:lpstr>Franklin Gothic Book</vt:lpstr>
      <vt:lpstr>Webdings</vt:lpstr>
      <vt:lpstr>Office Theme</vt:lpstr>
      <vt:lpstr>  ANTERIOR ABDOMINAL WALL</vt:lpstr>
      <vt:lpstr>INTRODUCTION</vt:lpstr>
      <vt:lpstr>Slide 3</vt:lpstr>
      <vt:lpstr>Slide 4</vt:lpstr>
      <vt:lpstr>Slide 5</vt:lpstr>
      <vt:lpstr>CONTENTS</vt:lpstr>
      <vt:lpstr>THE SKIN</vt:lpstr>
      <vt:lpstr>THE UMBLICUS</vt:lpstr>
      <vt:lpstr>Slide 9</vt:lpstr>
      <vt:lpstr> SUPERFICIAL FASCIA</vt:lpstr>
      <vt:lpstr>Slide 11</vt:lpstr>
      <vt:lpstr>Slide 12</vt:lpstr>
      <vt:lpstr>Slide 13</vt:lpstr>
      <vt:lpstr>CUTANEOUS NERVE SUPPLY</vt:lpstr>
      <vt:lpstr>CUTANEOUS ARTERY SUPPLY</vt:lpstr>
      <vt:lpstr>CUTANEOUS VEINS</vt:lpstr>
      <vt:lpstr>SUPERFICIAL LYMPHATICS</vt:lpstr>
      <vt:lpstr>DEEP FASCIA</vt:lpstr>
      <vt:lpstr>Slide 19</vt:lpstr>
      <vt:lpstr>APPLIED ANATOMY</vt:lpstr>
      <vt:lpstr>Slide 21</vt:lpstr>
      <vt:lpstr>PROTUBERANCE OF THE ABDOMEN</vt:lpstr>
      <vt:lpstr>ASCITIS</vt:lpstr>
      <vt:lpstr>LIPOSUCTION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manikeshwari</cp:lastModifiedBy>
  <cp:revision>22</cp:revision>
  <dcterms:created xsi:type="dcterms:W3CDTF">2014-08-08T16:11:41Z</dcterms:created>
  <dcterms:modified xsi:type="dcterms:W3CDTF">2020-04-14T11:33:10Z</dcterms:modified>
</cp:coreProperties>
</file>