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306" r:id="rId2"/>
    <p:sldId id="303" r:id="rId3"/>
    <p:sldId id="267" r:id="rId4"/>
    <p:sldId id="329" r:id="rId5"/>
    <p:sldId id="309" r:id="rId6"/>
    <p:sldId id="260" r:id="rId7"/>
    <p:sldId id="287" r:id="rId8"/>
    <p:sldId id="321" r:id="rId9"/>
    <p:sldId id="322" r:id="rId10"/>
    <p:sldId id="330" r:id="rId11"/>
    <p:sldId id="289" r:id="rId12"/>
    <p:sldId id="323" r:id="rId13"/>
    <p:sldId id="262" r:id="rId14"/>
    <p:sldId id="278" r:id="rId15"/>
    <p:sldId id="277" r:id="rId16"/>
    <p:sldId id="265" r:id="rId17"/>
    <p:sldId id="269" r:id="rId18"/>
    <p:sldId id="271" r:id="rId19"/>
    <p:sldId id="290" r:id="rId20"/>
    <p:sldId id="328" r:id="rId21"/>
    <p:sldId id="291" r:id="rId22"/>
    <p:sldId id="293" r:id="rId23"/>
    <p:sldId id="295" r:id="rId24"/>
    <p:sldId id="326" r:id="rId25"/>
    <p:sldId id="297" r:id="rId26"/>
    <p:sldId id="308" r:id="rId27"/>
    <p:sldId id="307" r:id="rId28"/>
    <p:sldId id="327" r:id="rId29"/>
    <p:sldId id="311" r:id="rId30"/>
    <p:sldId id="317" r:id="rId31"/>
    <p:sldId id="319" r:id="rId32"/>
    <p:sldId id="33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16D18-E6B0-4076-BEAF-B894B4CFB15E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en-US"/>
        </a:p>
      </dgm:t>
    </dgm:pt>
    <dgm:pt modelId="{AE4EDA78-E18D-45D8-98CD-F26BA6CB9656}">
      <dgm:prSet custT="1"/>
      <dgm:spPr/>
      <dgm:t>
        <a:bodyPr/>
        <a:lstStyle/>
        <a:p>
          <a:pPr rtl="0"/>
          <a:r>
            <a:rPr lang="en-US" sz="2000" b="1" u="sng" dirty="0" smtClean="0">
              <a:solidFill>
                <a:srgbClr val="C00000"/>
              </a:solidFill>
            </a:rPr>
            <a:t>CARDIAC ORIFICE- </a:t>
          </a:r>
          <a:r>
            <a:rPr lang="en-US" sz="1600" b="1" dirty="0" smtClean="0">
              <a:solidFill>
                <a:schemeClr val="tx1"/>
              </a:solidFill>
            </a:rPr>
            <a:t>A point on the 7</a:t>
          </a:r>
          <a:r>
            <a:rPr lang="en-US" sz="1600" b="1" baseline="30000" dirty="0" smtClean="0">
              <a:solidFill>
                <a:schemeClr val="tx1"/>
              </a:solidFill>
            </a:rPr>
            <a:t>th</a:t>
          </a:r>
          <a:r>
            <a:rPr lang="en-US" sz="1600" b="1" dirty="0" smtClean="0">
              <a:solidFill>
                <a:schemeClr val="tx1"/>
              </a:solidFill>
            </a:rPr>
            <a:t> costal cartilage,2.5cm away from midline. It is represented by two lines 1.25cm apart</a:t>
          </a:r>
          <a:r>
            <a:rPr lang="en-US" sz="2000" b="1" dirty="0" smtClean="0">
              <a:solidFill>
                <a:schemeClr val="tx1"/>
              </a:solidFill>
            </a:rPr>
            <a:t>.</a:t>
          </a:r>
          <a:endParaRPr lang="en-US" sz="2000" dirty="0">
            <a:solidFill>
              <a:schemeClr val="tx1"/>
            </a:solidFill>
          </a:endParaRPr>
        </a:p>
      </dgm:t>
    </dgm:pt>
    <dgm:pt modelId="{15CB6400-FD31-4C1A-9DB4-C6D873B86A0B}" type="parTrans" cxnId="{315BF202-EE9A-40ED-9FD1-6A47ADE34E7E}">
      <dgm:prSet/>
      <dgm:spPr/>
      <dgm:t>
        <a:bodyPr/>
        <a:lstStyle/>
        <a:p>
          <a:endParaRPr lang="en-US"/>
        </a:p>
      </dgm:t>
    </dgm:pt>
    <dgm:pt modelId="{5C748F35-9B13-42C3-8D72-93D25365BB98}" type="sibTrans" cxnId="{315BF202-EE9A-40ED-9FD1-6A47ADE34E7E}">
      <dgm:prSet/>
      <dgm:spPr/>
      <dgm:t>
        <a:bodyPr/>
        <a:lstStyle/>
        <a:p>
          <a:endParaRPr lang="en-US"/>
        </a:p>
      </dgm:t>
    </dgm:pt>
    <dgm:pt modelId="{32504F46-7724-4B0E-B1F2-C3F7FFA81DFD}">
      <dgm:prSet custT="1"/>
      <dgm:spPr/>
      <dgm:t>
        <a:bodyPr/>
        <a:lstStyle/>
        <a:p>
          <a:pPr rtl="0"/>
          <a:r>
            <a:rPr lang="en-US" sz="2000" b="1" u="sng" dirty="0" smtClean="0">
              <a:solidFill>
                <a:srgbClr val="C00000"/>
              </a:solidFill>
            </a:rPr>
            <a:t>PYLORIC ORIFICE- </a:t>
          </a:r>
          <a:r>
            <a:rPr lang="en-US" sz="1600" b="1" dirty="0" smtClean="0">
              <a:solidFill>
                <a:schemeClr val="tx1"/>
              </a:solidFill>
            </a:rPr>
            <a:t>A point on the </a:t>
          </a:r>
          <a:r>
            <a:rPr lang="en-US" sz="1600" b="1" dirty="0" err="1" smtClean="0">
              <a:solidFill>
                <a:schemeClr val="tx1"/>
              </a:solidFill>
            </a:rPr>
            <a:t>transpyloric</a:t>
          </a:r>
          <a:r>
            <a:rPr lang="en-US" sz="1600" b="1" dirty="0" smtClean="0">
              <a:solidFill>
                <a:schemeClr val="tx1"/>
              </a:solidFill>
            </a:rPr>
            <a:t> plane and on the right side 1.25cm away from the midline.</a:t>
          </a:r>
          <a:endParaRPr lang="en-US" sz="1600" dirty="0">
            <a:solidFill>
              <a:schemeClr val="tx1"/>
            </a:solidFill>
          </a:endParaRPr>
        </a:p>
      </dgm:t>
    </dgm:pt>
    <dgm:pt modelId="{684AD6FB-D9E2-431F-A498-0C74B39DCBC8}" type="parTrans" cxnId="{8D9B5395-FC0F-4882-8A74-9E690E4A7996}">
      <dgm:prSet/>
      <dgm:spPr/>
      <dgm:t>
        <a:bodyPr/>
        <a:lstStyle/>
        <a:p>
          <a:endParaRPr lang="en-US"/>
        </a:p>
      </dgm:t>
    </dgm:pt>
    <dgm:pt modelId="{B2AF2C49-8FBA-4CE5-BBF4-D166FFA51F63}" type="sibTrans" cxnId="{8D9B5395-FC0F-4882-8A74-9E690E4A7996}">
      <dgm:prSet/>
      <dgm:spPr/>
      <dgm:t>
        <a:bodyPr/>
        <a:lstStyle/>
        <a:p>
          <a:endParaRPr lang="en-US"/>
        </a:p>
      </dgm:t>
    </dgm:pt>
    <dgm:pt modelId="{ED54CD1F-FF8A-4390-B02B-274664C26AFD}">
      <dgm:prSet custT="1"/>
      <dgm:spPr/>
      <dgm:t>
        <a:bodyPr/>
        <a:lstStyle/>
        <a:p>
          <a:pPr rtl="0"/>
          <a:r>
            <a:rPr lang="en-US" sz="2000" b="1" u="sng" dirty="0" smtClean="0">
              <a:solidFill>
                <a:srgbClr val="C00000"/>
              </a:solidFill>
            </a:rPr>
            <a:t>LESSER CURVATURE- </a:t>
          </a:r>
          <a:r>
            <a:rPr lang="en-US" sz="1600" b="1" dirty="0" smtClean="0">
              <a:solidFill>
                <a:schemeClr val="tx1"/>
              </a:solidFill>
            </a:rPr>
            <a:t>Join right margin of </a:t>
          </a:r>
          <a:r>
            <a:rPr lang="en-US" sz="1600" b="1" dirty="0" err="1" smtClean="0">
              <a:solidFill>
                <a:schemeClr val="tx1"/>
              </a:solidFill>
            </a:rPr>
            <a:t>cardic</a:t>
          </a:r>
          <a:r>
            <a:rPr lang="en-US" sz="1600" b="1" dirty="0" smtClean="0">
              <a:solidFill>
                <a:schemeClr val="tx1"/>
              </a:solidFill>
            </a:rPr>
            <a:t> orifice to the upper margin of pylorus by means of curved J shape line.</a:t>
          </a:r>
          <a:endParaRPr lang="en-US" sz="1600" dirty="0">
            <a:solidFill>
              <a:schemeClr val="tx1"/>
            </a:solidFill>
          </a:endParaRPr>
        </a:p>
      </dgm:t>
    </dgm:pt>
    <dgm:pt modelId="{3E32CFE1-AAE9-4A73-A1CB-B92562783F03}" type="parTrans" cxnId="{3A0A849E-365F-4696-92F5-6AE417ABCEB4}">
      <dgm:prSet/>
      <dgm:spPr/>
      <dgm:t>
        <a:bodyPr/>
        <a:lstStyle/>
        <a:p>
          <a:endParaRPr lang="en-US"/>
        </a:p>
      </dgm:t>
    </dgm:pt>
    <dgm:pt modelId="{FD6F4D93-AFF2-47E9-AA67-3108FE93AE34}" type="sibTrans" cxnId="{3A0A849E-365F-4696-92F5-6AE417ABCEB4}">
      <dgm:prSet/>
      <dgm:spPr/>
      <dgm:t>
        <a:bodyPr/>
        <a:lstStyle/>
        <a:p>
          <a:endParaRPr lang="en-US"/>
        </a:p>
      </dgm:t>
    </dgm:pt>
    <dgm:pt modelId="{18D808C7-D294-4E27-B060-FD2699A5409B}">
      <dgm:prSet custT="1"/>
      <dgm:spPr/>
      <dgm:t>
        <a:bodyPr/>
        <a:lstStyle/>
        <a:p>
          <a:pPr rtl="0"/>
          <a:r>
            <a:rPr lang="en-US" sz="2000" b="1" u="sng" dirty="0" smtClean="0">
              <a:solidFill>
                <a:srgbClr val="C00000"/>
              </a:solidFill>
            </a:rPr>
            <a:t>FUNDUS-</a:t>
          </a:r>
          <a:r>
            <a:rPr lang="en-US" sz="2000" b="1" dirty="0" smtClean="0">
              <a:solidFill>
                <a:srgbClr val="C00000"/>
              </a:solidFill>
            </a:rPr>
            <a:t> </a:t>
          </a:r>
          <a:r>
            <a:rPr lang="en-US" sz="1600" b="1" dirty="0" smtClean="0">
              <a:solidFill>
                <a:schemeClr val="tx1"/>
              </a:solidFill>
            </a:rPr>
            <a:t>Point in the left 5</a:t>
          </a:r>
          <a:r>
            <a:rPr lang="en-US" sz="1600" b="1" baseline="30000" dirty="0" smtClean="0">
              <a:solidFill>
                <a:schemeClr val="tx1"/>
              </a:solidFill>
            </a:rPr>
            <a:t>th</a:t>
          </a:r>
          <a:r>
            <a:rPr lang="en-US" sz="1600" b="1" dirty="0" smtClean="0">
              <a:solidFill>
                <a:schemeClr val="tx1"/>
              </a:solidFill>
            </a:rPr>
            <a:t>intercostal space just below the nipple. Draw a line joining the left margin of cardiac orifice with above point.</a:t>
          </a:r>
          <a:endParaRPr lang="en-US" sz="1600" dirty="0">
            <a:solidFill>
              <a:schemeClr val="tx1"/>
            </a:solidFill>
          </a:endParaRPr>
        </a:p>
      </dgm:t>
    </dgm:pt>
    <dgm:pt modelId="{D685673C-7D01-458B-8926-46FF32CB85AB}" type="parTrans" cxnId="{8147F50B-C2FE-4B32-890F-CB8EFD79A8EA}">
      <dgm:prSet/>
      <dgm:spPr/>
      <dgm:t>
        <a:bodyPr/>
        <a:lstStyle/>
        <a:p>
          <a:endParaRPr lang="en-US"/>
        </a:p>
      </dgm:t>
    </dgm:pt>
    <dgm:pt modelId="{4B312936-E388-49B1-9FCB-342D5CBE29B1}" type="sibTrans" cxnId="{8147F50B-C2FE-4B32-890F-CB8EFD79A8EA}">
      <dgm:prSet/>
      <dgm:spPr/>
      <dgm:t>
        <a:bodyPr/>
        <a:lstStyle/>
        <a:p>
          <a:endParaRPr lang="en-US"/>
        </a:p>
      </dgm:t>
    </dgm:pt>
    <dgm:pt modelId="{2426B56D-FDD2-480C-8154-68D5ED60F4C5}">
      <dgm:prSet custT="1"/>
      <dgm:spPr/>
      <dgm:t>
        <a:bodyPr/>
        <a:lstStyle/>
        <a:p>
          <a:pPr rtl="0"/>
          <a:r>
            <a:rPr lang="en-US" sz="1800" b="1" u="sng" dirty="0" smtClean="0">
              <a:solidFill>
                <a:srgbClr val="C00000"/>
              </a:solidFill>
            </a:rPr>
            <a:t>GREATER CURVATURE- </a:t>
          </a:r>
          <a:r>
            <a:rPr lang="en-US" sz="1400" b="1" dirty="0" smtClean="0">
              <a:solidFill>
                <a:schemeClr val="tx1"/>
              </a:solidFill>
            </a:rPr>
            <a:t>Draw </a:t>
          </a:r>
          <a:r>
            <a:rPr lang="en-US" sz="1400" b="1" dirty="0" err="1" smtClean="0">
              <a:solidFill>
                <a:schemeClr val="tx1"/>
              </a:solidFill>
            </a:rPr>
            <a:t>subcostal</a:t>
          </a:r>
          <a:r>
            <a:rPr lang="en-US" sz="1400" b="1" dirty="0" smtClean="0">
              <a:solidFill>
                <a:schemeClr val="tx1"/>
              </a:solidFill>
            </a:rPr>
            <a:t> plane. Put a pt. b/w the tip of 9</a:t>
          </a:r>
          <a:r>
            <a:rPr lang="en-US" sz="1400" b="1" baseline="30000" dirty="0" smtClean="0">
              <a:solidFill>
                <a:schemeClr val="tx1"/>
              </a:solidFill>
            </a:rPr>
            <a:t>th</a:t>
          </a:r>
          <a:r>
            <a:rPr lang="en-US" sz="1400" b="1" dirty="0" smtClean="0">
              <a:solidFill>
                <a:schemeClr val="tx1"/>
              </a:solidFill>
            </a:rPr>
            <a:t> &amp; 10</a:t>
          </a:r>
          <a:r>
            <a:rPr lang="en-US" sz="1400" b="1" baseline="30000" dirty="0" smtClean="0">
              <a:solidFill>
                <a:schemeClr val="tx1"/>
              </a:solidFill>
            </a:rPr>
            <a:t>th</a:t>
          </a:r>
          <a:r>
            <a:rPr lang="en-US" sz="1400" b="1" dirty="0" smtClean="0">
              <a:solidFill>
                <a:schemeClr val="tx1"/>
              </a:solidFill>
            </a:rPr>
            <a:t> costal cartilage. Draw a curved line convex to the left from </a:t>
          </a:r>
          <a:r>
            <a:rPr lang="en-US" sz="1400" b="1" dirty="0" err="1" smtClean="0">
              <a:solidFill>
                <a:schemeClr val="tx1"/>
              </a:solidFill>
            </a:rPr>
            <a:t>fundus</a:t>
          </a:r>
          <a:r>
            <a:rPr lang="en-US" sz="1400" b="1" dirty="0" smtClean="0">
              <a:solidFill>
                <a:schemeClr val="tx1"/>
              </a:solidFill>
            </a:rPr>
            <a:t> to the point marked and reaching downwards to the </a:t>
          </a:r>
          <a:r>
            <a:rPr lang="en-US" sz="1400" b="1" dirty="0" err="1" smtClean="0">
              <a:solidFill>
                <a:schemeClr val="tx1"/>
              </a:solidFill>
            </a:rPr>
            <a:t>subcostal</a:t>
          </a:r>
          <a:r>
            <a:rPr lang="en-US" sz="1400" b="1" dirty="0" smtClean="0">
              <a:solidFill>
                <a:schemeClr val="tx1"/>
              </a:solidFill>
            </a:rPr>
            <a:t> plane and then reaching  the lower margin of pylorus</a:t>
          </a:r>
          <a:r>
            <a:rPr lang="en-US" sz="1400" dirty="0" smtClean="0">
              <a:solidFill>
                <a:schemeClr val="tx1"/>
              </a:solidFill>
            </a:rPr>
            <a:t>.  </a:t>
          </a:r>
          <a:endParaRPr lang="en-US" sz="1400" dirty="0">
            <a:solidFill>
              <a:schemeClr val="tx1"/>
            </a:solidFill>
          </a:endParaRPr>
        </a:p>
      </dgm:t>
    </dgm:pt>
    <dgm:pt modelId="{D2191718-A2E8-4439-9B52-C54F99D2D59E}" type="parTrans" cxnId="{DF830D2B-AB25-418E-A348-1F7CFD34F996}">
      <dgm:prSet/>
      <dgm:spPr/>
      <dgm:t>
        <a:bodyPr/>
        <a:lstStyle/>
        <a:p>
          <a:endParaRPr lang="en-US"/>
        </a:p>
      </dgm:t>
    </dgm:pt>
    <dgm:pt modelId="{BBD82C01-0E62-416B-87E7-27CA7D58F245}" type="sibTrans" cxnId="{DF830D2B-AB25-418E-A348-1F7CFD34F996}">
      <dgm:prSet/>
      <dgm:spPr/>
      <dgm:t>
        <a:bodyPr/>
        <a:lstStyle/>
        <a:p>
          <a:endParaRPr lang="en-US"/>
        </a:p>
      </dgm:t>
    </dgm:pt>
    <dgm:pt modelId="{AA255884-AD82-4984-8B72-E3418045A12B}" type="pres">
      <dgm:prSet presAssocID="{1D216D18-E6B0-4076-BEAF-B894B4CFB1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EC883-B5CE-4DAC-B4CC-CCB8AE319D3D}" type="pres">
      <dgm:prSet presAssocID="{AE4EDA78-E18D-45D8-98CD-F26BA6CB9656}" presName="parentText" presStyleLbl="node1" presStyleIdx="0" presStyleCnt="5" custLinFactNeighborY="-583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0371C-2224-4F9B-AA01-C50C5C009064}" type="pres">
      <dgm:prSet presAssocID="{5C748F35-9B13-42C3-8D72-93D25365BB98}" presName="spacer" presStyleCnt="0"/>
      <dgm:spPr/>
    </dgm:pt>
    <dgm:pt modelId="{0AF2BF57-3BCC-4BE9-A5AF-0A43E49C1AF3}" type="pres">
      <dgm:prSet presAssocID="{32504F46-7724-4B0E-B1F2-C3F7FFA81DF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8C767-633D-4B25-ADDD-21033CB40E23}" type="pres">
      <dgm:prSet presAssocID="{B2AF2C49-8FBA-4CE5-BBF4-D166FFA51F63}" presName="spacer" presStyleCnt="0"/>
      <dgm:spPr/>
    </dgm:pt>
    <dgm:pt modelId="{74B84189-FFDD-48CE-A1FF-DCF50366F07B}" type="pres">
      <dgm:prSet presAssocID="{ED54CD1F-FF8A-4390-B02B-274664C26AF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960D3-8C71-4F2F-9723-523A4D53B83F}" type="pres">
      <dgm:prSet presAssocID="{FD6F4D93-AFF2-47E9-AA67-3108FE93AE34}" presName="spacer" presStyleCnt="0"/>
      <dgm:spPr/>
    </dgm:pt>
    <dgm:pt modelId="{185B889A-A5CA-4CEB-B4F9-0A30FB81B7D8}" type="pres">
      <dgm:prSet presAssocID="{18D808C7-D294-4E27-B060-FD2699A5409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BD7E4-2462-4E86-B03D-D520B690D0AA}" type="pres">
      <dgm:prSet presAssocID="{4B312936-E388-49B1-9FCB-342D5CBE29B1}" presName="spacer" presStyleCnt="0"/>
      <dgm:spPr/>
    </dgm:pt>
    <dgm:pt modelId="{8A4ECEFD-E080-4EB1-B268-36F6EDD08C73}" type="pres">
      <dgm:prSet presAssocID="{2426B56D-FDD2-480C-8154-68D5ED60F4C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0A849E-365F-4696-92F5-6AE417ABCEB4}" srcId="{1D216D18-E6B0-4076-BEAF-B894B4CFB15E}" destId="{ED54CD1F-FF8A-4390-B02B-274664C26AFD}" srcOrd="2" destOrd="0" parTransId="{3E32CFE1-AAE9-4A73-A1CB-B92562783F03}" sibTransId="{FD6F4D93-AFF2-47E9-AA67-3108FE93AE34}"/>
    <dgm:cxn modelId="{A3F4A2A5-29A3-470C-AD06-BB8D3B2AB590}" type="presOf" srcId="{1D216D18-E6B0-4076-BEAF-B894B4CFB15E}" destId="{AA255884-AD82-4984-8B72-E3418045A12B}" srcOrd="0" destOrd="0" presId="urn:microsoft.com/office/officeart/2005/8/layout/vList2"/>
    <dgm:cxn modelId="{5894F9DD-4AC1-47A4-9127-80EFE62258AA}" type="presOf" srcId="{AE4EDA78-E18D-45D8-98CD-F26BA6CB9656}" destId="{1CBEC883-B5CE-4DAC-B4CC-CCB8AE319D3D}" srcOrd="0" destOrd="0" presId="urn:microsoft.com/office/officeart/2005/8/layout/vList2"/>
    <dgm:cxn modelId="{8D9B5395-FC0F-4882-8A74-9E690E4A7996}" srcId="{1D216D18-E6B0-4076-BEAF-B894B4CFB15E}" destId="{32504F46-7724-4B0E-B1F2-C3F7FFA81DFD}" srcOrd="1" destOrd="0" parTransId="{684AD6FB-D9E2-431F-A498-0C74B39DCBC8}" sibTransId="{B2AF2C49-8FBA-4CE5-BBF4-D166FFA51F63}"/>
    <dgm:cxn modelId="{C3F9C61F-427C-45BC-B727-5BB019E74E61}" type="presOf" srcId="{ED54CD1F-FF8A-4390-B02B-274664C26AFD}" destId="{74B84189-FFDD-48CE-A1FF-DCF50366F07B}" srcOrd="0" destOrd="0" presId="urn:microsoft.com/office/officeart/2005/8/layout/vList2"/>
    <dgm:cxn modelId="{DF830D2B-AB25-418E-A348-1F7CFD34F996}" srcId="{1D216D18-E6B0-4076-BEAF-B894B4CFB15E}" destId="{2426B56D-FDD2-480C-8154-68D5ED60F4C5}" srcOrd="4" destOrd="0" parTransId="{D2191718-A2E8-4439-9B52-C54F99D2D59E}" sibTransId="{BBD82C01-0E62-416B-87E7-27CA7D58F245}"/>
    <dgm:cxn modelId="{8147F50B-C2FE-4B32-890F-CB8EFD79A8EA}" srcId="{1D216D18-E6B0-4076-BEAF-B894B4CFB15E}" destId="{18D808C7-D294-4E27-B060-FD2699A5409B}" srcOrd="3" destOrd="0" parTransId="{D685673C-7D01-458B-8926-46FF32CB85AB}" sibTransId="{4B312936-E388-49B1-9FCB-342D5CBE29B1}"/>
    <dgm:cxn modelId="{9205DDDB-0F8D-4C0E-8E2A-AC8FEC73B44C}" type="presOf" srcId="{32504F46-7724-4B0E-B1F2-C3F7FFA81DFD}" destId="{0AF2BF57-3BCC-4BE9-A5AF-0A43E49C1AF3}" srcOrd="0" destOrd="0" presId="urn:microsoft.com/office/officeart/2005/8/layout/vList2"/>
    <dgm:cxn modelId="{315BF202-EE9A-40ED-9FD1-6A47ADE34E7E}" srcId="{1D216D18-E6B0-4076-BEAF-B894B4CFB15E}" destId="{AE4EDA78-E18D-45D8-98CD-F26BA6CB9656}" srcOrd="0" destOrd="0" parTransId="{15CB6400-FD31-4C1A-9DB4-C6D873B86A0B}" sibTransId="{5C748F35-9B13-42C3-8D72-93D25365BB98}"/>
    <dgm:cxn modelId="{ED43865B-7E88-4B60-BBE0-17E9E0B5AA9C}" type="presOf" srcId="{2426B56D-FDD2-480C-8154-68D5ED60F4C5}" destId="{8A4ECEFD-E080-4EB1-B268-36F6EDD08C73}" srcOrd="0" destOrd="0" presId="urn:microsoft.com/office/officeart/2005/8/layout/vList2"/>
    <dgm:cxn modelId="{98E5E1AD-B687-483F-AF3F-2C63559720F2}" type="presOf" srcId="{18D808C7-D294-4E27-B060-FD2699A5409B}" destId="{185B889A-A5CA-4CEB-B4F9-0A30FB81B7D8}" srcOrd="0" destOrd="0" presId="urn:microsoft.com/office/officeart/2005/8/layout/vList2"/>
    <dgm:cxn modelId="{3D345E96-4C51-4F17-ADC1-E5592C46AB03}" type="presParOf" srcId="{AA255884-AD82-4984-8B72-E3418045A12B}" destId="{1CBEC883-B5CE-4DAC-B4CC-CCB8AE319D3D}" srcOrd="0" destOrd="0" presId="urn:microsoft.com/office/officeart/2005/8/layout/vList2"/>
    <dgm:cxn modelId="{0B218C13-FDD6-4930-B499-DA44F82BD09C}" type="presParOf" srcId="{AA255884-AD82-4984-8B72-E3418045A12B}" destId="{0740371C-2224-4F9B-AA01-C50C5C009064}" srcOrd="1" destOrd="0" presId="urn:microsoft.com/office/officeart/2005/8/layout/vList2"/>
    <dgm:cxn modelId="{D38379D7-29E5-438D-AD52-942FEC4BD9E6}" type="presParOf" srcId="{AA255884-AD82-4984-8B72-E3418045A12B}" destId="{0AF2BF57-3BCC-4BE9-A5AF-0A43E49C1AF3}" srcOrd="2" destOrd="0" presId="urn:microsoft.com/office/officeart/2005/8/layout/vList2"/>
    <dgm:cxn modelId="{9389639E-623F-4CAD-9E88-3E02EA65013D}" type="presParOf" srcId="{AA255884-AD82-4984-8B72-E3418045A12B}" destId="{13B8C767-633D-4B25-ADDD-21033CB40E23}" srcOrd="3" destOrd="0" presId="urn:microsoft.com/office/officeart/2005/8/layout/vList2"/>
    <dgm:cxn modelId="{71272736-D82B-4FCB-8354-AF1AC6831379}" type="presParOf" srcId="{AA255884-AD82-4984-8B72-E3418045A12B}" destId="{74B84189-FFDD-48CE-A1FF-DCF50366F07B}" srcOrd="4" destOrd="0" presId="urn:microsoft.com/office/officeart/2005/8/layout/vList2"/>
    <dgm:cxn modelId="{A6F4FB15-0DE9-4EB8-BC53-179117478055}" type="presParOf" srcId="{AA255884-AD82-4984-8B72-E3418045A12B}" destId="{9E6960D3-8C71-4F2F-9723-523A4D53B83F}" srcOrd="5" destOrd="0" presId="urn:microsoft.com/office/officeart/2005/8/layout/vList2"/>
    <dgm:cxn modelId="{713121E4-2B48-4DE9-9063-4BE7343039A9}" type="presParOf" srcId="{AA255884-AD82-4984-8B72-E3418045A12B}" destId="{185B889A-A5CA-4CEB-B4F9-0A30FB81B7D8}" srcOrd="6" destOrd="0" presId="urn:microsoft.com/office/officeart/2005/8/layout/vList2"/>
    <dgm:cxn modelId="{A43F3A17-A2AA-4428-8462-9D90F80F9E3D}" type="presParOf" srcId="{AA255884-AD82-4984-8B72-E3418045A12B}" destId="{9B2BD7E4-2462-4E86-B03D-D520B690D0AA}" srcOrd="7" destOrd="0" presId="urn:microsoft.com/office/officeart/2005/8/layout/vList2"/>
    <dgm:cxn modelId="{A3A32126-6EC9-4909-96B1-051B3FB201B3}" type="presParOf" srcId="{AA255884-AD82-4984-8B72-E3418045A12B}" destId="{8A4ECEFD-E080-4EB1-B268-36F6EDD08C7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BDCE2-ED10-4577-BC40-74357F80E895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1537622-8E1A-451C-ADE9-4D9F39A75BB4}">
      <dgm:prSet custT="1"/>
      <dgm:spPr/>
      <dgm:t>
        <a:bodyPr/>
        <a:lstStyle/>
        <a:p>
          <a:pPr rtl="0"/>
          <a:r>
            <a:rPr lang="en-US" sz="3200" b="1" u="sng" dirty="0" smtClean="0">
              <a:solidFill>
                <a:srgbClr val="7030A0"/>
              </a:solidFill>
            </a:rPr>
            <a:t>THE STOMACH HAS-</a:t>
          </a:r>
          <a:endParaRPr lang="en-US" sz="3200" u="sng" dirty="0">
            <a:solidFill>
              <a:srgbClr val="7030A0"/>
            </a:solidFill>
          </a:endParaRPr>
        </a:p>
      </dgm:t>
    </dgm:pt>
    <dgm:pt modelId="{2A1FFE0F-52A0-4382-931F-C7F255564AB6}" type="parTrans" cxnId="{2FE0CC08-3328-4499-B1A2-90B51DEA3672}">
      <dgm:prSet/>
      <dgm:spPr/>
      <dgm:t>
        <a:bodyPr/>
        <a:lstStyle/>
        <a:p>
          <a:endParaRPr lang="en-US"/>
        </a:p>
      </dgm:t>
    </dgm:pt>
    <dgm:pt modelId="{6F3F4B89-3C57-4976-8C11-0DF81ADBF2A7}" type="sibTrans" cxnId="{2FE0CC08-3328-4499-B1A2-90B51DEA3672}">
      <dgm:prSet/>
      <dgm:spPr/>
      <dgm:t>
        <a:bodyPr/>
        <a:lstStyle/>
        <a:p>
          <a:endParaRPr lang="en-US"/>
        </a:p>
      </dgm:t>
    </dgm:pt>
    <dgm:pt modelId="{A63B46A3-1337-4A0B-B716-8F655ACDFAA1}">
      <dgm:prSet/>
      <dgm:spPr/>
      <dgm:t>
        <a:bodyPr/>
        <a:lstStyle/>
        <a:p>
          <a:pPr rtl="0"/>
          <a:r>
            <a:rPr lang="en-US" dirty="0" smtClean="0">
              <a:solidFill>
                <a:srgbClr val="C00000"/>
              </a:solidFill>
            </a:rPr>
            <a:t>(ii) </a:t>
          </a:r>
          <a:r>
            <a:rPr lang="en-US" b="1" dirty="0" smtClean="0">
              <a:solidFill>
                <a:srgbClr val="C00000"/>
              </a:solidFill>
            </a:rPr>
            <a:t>TWO CURVATURES </a:t>
          </a:r>
          <a:r>
            <a:rPr lang="en-US" dirty="0" err="1" smtClean="0">
              <a:solidFill>
                <a:schemeClr val="tx1"/>
              </a:solidFill>
            </a:rPr>
            <a:t>i.e</a:t>
          </a:r>
          <a:r>
            <a:rPr lang="en-US" dirty="0" smtClean="0">
              <a:solidFill>
                <a:schemeClr val="tx1"/>
              </a:solidFill>
            </a:rPr>
            <a:t> lesser curvature and greater curvature</a:t>
          </a:r>
          <a:r>
            <a:rPr lang="en-US" dirty="0" smtClean="0"/>
            <a:t>. </a:t>
          </a:r>
          <a:endParaRPr lang="en-US" dirty="0"/>
        </a:p>
      </dgm:t>
    </dgm:pt>
    <dgm:pt modelId="{8F655458-E7C8-4073-A1C3-5B4B0D6310E1}" type="parTrans" cxnId="{B1D0D572-78E7-4703-BB3E-D6669C15FC3D}">
      <dgm:prSet/>
      <dgm:spPr/>
      <dgm:t>
        <a:bodyPr/>
        <a:lstStyle/>
        <a:p>
          <a:endParaRPr lang="en-US"/>
        </a:p>
      </dgm:t>
    </dgm:pt>
    <dgm:pt modelId="{7892D937-85E2-4272-A716-BD4294595068}" type="sibTrans" cxnId="{B1D0D572-78E7-4703-BB3E-D6669C15FC3D}">
      <dgm:prSet/>
      <dgm:spPr/>
      <dgm:t>
        <a:bodyPr/>
        <a:lstStyle/>
        <a:p>
          <a:endParaRPr lang="en-US"/>
        </a:p>
      </dgm:t>
    </dgm:pt>
    <dgm:pt modelId="{8C750547-6D7F-4118-ADEF-7369A5A1DB63}">
      <dgm:prSet/>
      <dgm:spPr/>
      <dgm:t>
        <a:bodyPr/>
        <a:lstStyle/>
        <a:p>
          <a:pPr rtl="0"/>
          <a:r>
            <a:rPr lang="en-US" dirty="0" smtClean="0">
              <a:solidFill>
                <a:srgbClr val="C00000"/>
              </a:solidFill>
            </a:rPr>
            <a:t>(iii) </a:t>
          </a:r>
          <a:r>
            <a:rPr lang="en-US" b="1" dirty="0" smtClean="0">
              <a:solidFill>
                <a:srgbClr val="C00000"/>
              </a:solidFill>
            </a:rPr>
            <a:t>TWO SURFACES </a:t>
          </a:r>
          <a:r>
            <a:rPr lang="en-US" dirty="0" err="1" smtClean="0">
              <a:solidFill>
                <a:schemeClr val="tx1"/>
              </a:solidFill>
            </a:rPr>
            <a:t>i.e</a:t>
          </a:r>
          <a:r>
            <a:rPr lang="en-US" dirty="0" smtClean="0">
              <a:solidFill>
                <a:schemeClr val="tx1"/>
              </a:solidFill>
            </a:rPr>
            <a:t> anterior &amp; posterior surface</a:t>
          </a:r>
          <a:r>
            <a:rPr lang="en-US" dirty="0" smtClean="0"/>
            <a:t>.</a:t>
          </a:r>
          <a:endParaRPr lang="en-US" dirty="0"/>
        </a:p>
      </dgm:t>
    </dgm:pt>
    <dgm:pt modelId="{CDD7D622-91F1-4135-A109-489B5AEC7F66}" type="parTrans" cxnId="{B9913117-7078-4265-B400-9C3D3E26109E}">
      <dgm:prSet/>
      <dgm:spPr/>
      <dgm:t>
        <a:bodyPr/>
        <a:lstStyle/>
        <a:p>
          <a:endParaRPr lang="en-US"/>
        </a:p>
      </dgm:t>
    </dgm:pt>
    <dgm:pt modelId="{EC322201-BC79-4C1B-8D0C-FE623D554AB5}" type="sibTrans" cxnId="{B9913117-7078-4265-B400-9C3D3E26109E}">
      <dgm:prSet/>
      <dgm:spPr/>
      <dgm:t>
        <a:bodyPr/>
        <a:lstStyle/>
        <a:p>
          <a:endParaRPr lang="en-US"/>
        </a:p>
      </dgm:t>
    </dgm:pt>
    <dgm:pt modelId="{0F797499-ADE6-4299-BA85-A5646CB9F99A}">
      <dgm:prSet/>
      <dgm:spPr/>
      <dgm:t>
        <a:bodyPr/>
        <a:lstStyle/>
        <a:p>
          <a:pPr rtl="0"/>
          <a:r>
            <a:rPr lang="en-US" dirty="0" smtClean="0">
              <a:solidFill>
                <a:srgbClr val="C00000"/>
              </a:solidFill>
            </a:rPr>
            <a:t>(iv) </a:t>
          </a:r>
          <a:r>
            <a:rPr lang="en-US" b="1" dirty="0" smtClean="0">
              <a:solidFill>
                <a:srgbClr val="C00000"/>
              </a:solidFill>
            </a:rPr>
            <a:t>PARTS OF STOMACH</a:t>
          </a:r>
          <a:r>
            <a:rPr lang="en-US" dirty="0" smtClean="0">
              <a:solidFill>
                <a:srgbClr val="C00000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i.e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fundus</a:t>
          </a:r>
          <a:r>
            <a:rPr lang="en-US" dirty="0" smtClean="0">
              <a:solidFill>
                <a:schemeClr val="tx1"/>
              </a:solidFill>
            </a:rPr>
            <a:t> , body , pyloric </a:t>
          </a:r>
          <a:r>
            <a:rPr lang="en-US" dirty="0" err="1" smtClean="0">
              <a:solidFill>
                <a:schemeClr val="tx1"/>
              </a:solidFill>
            </a:rPr>
            <a:t>antrum</a:t>
          </a:r>
          <a:r>
            <a:rPr lang="en-US" dirty="0" smtClean="0">
              <a:solidFill>
                <a:schemeClr val="tx1"/>
              </a:solidFill>
            </a:rPr>
            <a:t> &amp; pyloric canal</a:t>
          </a:r>
          <a:r>
            <a:rPr lang="en-US" dirty="0" smtClean="0"/>
            <a:t>.</a:t>
          </a:r>
          <a:endParaRPr lang="en-US" dirty="0"/>
        </a:p>
      </dgm:t>
    </dgm:pt>
    <dgm:pt modelId="{584876A6-56C0-40DC-8653-21475D68D495}" type="parTrans" cxnId="{0701B4A5-84BA-4C78-947B-2A332586D44B}">
      <dgm:prSet/>
      <dgm:spPr/>
      <dgm:t>
        <a:bodyPr/>
        <a:lstStyle/>
        <a:p>
          <a:endParaRPr lang="en-US"/>
        </a:p>
      </dgm:t>
    </dgm:pt>
    <dgm:pt modelId="{2101AE69-9D16-433A-A540-F95CCCF89E43}" type="sibTrans" cxnId="{0701B4A5-84BA-4C78-947B-2A332586D44B}">
      <dgm:prSet/>
      <dgm:spPr/>
      <dgm:t>
        <a:bodyPr/>
        <a:lstStyle/>
        <a:p>
          <a:endParaRPr lang="en-US"/>
        </a:p>
      </dgm:t>
    </dgm:pt>
    <dgm:pt modelId="{F79306BC-C3AB-4027-8069-CFFB26F6FBC9}">
      <dgm:prSet/>
      <dgm:spPr/>
      <dgm:t>
        <a:bodyPr/>
        <a:lstStyle/>
        <a:p>
          <a:pPr rtl="0"/>
          <a:r>
            <a:rPr lang="en-US" dirty="0" smtClean="0">
              <a:solidFill>
                <a:srgbClr val="C00000"/>
              </a:solidFill>
            </a:rPr>
            <a:t>(</a:t>
          </a:r>
          <a:r>
            <a:rPr lang="en-US" dirty="0" err="1" smtClean="0">
              <a:solidFill>
                <a:srgbClr val="C00000"/>
              </a:solidFill>
            </a:rPr>
            <a:t>i</a:t>
          </a:r>
          <a:r>
            <a:rPr lang="en-US" dirty="0" smtClean="0">
              <a:solidFill>
                <a:srgbClr val="C00000"/>
              </a:solidFill>
            </a:rPr>
            <a:t>)</a:t>
          </a:r>
          <a:r>
            <a:rPr lang="en-US" dirty="0" smtClean="0"/>
            <a:t> </a:t>
          </a:r>
          <a:r>
            <a:rPr lang="en-US" dirty="0" smtClean="0">
              <a:solidFill>
                <a:srgbClr val="C00000"/>
              </a:solidFill>
            </a:rPr>
            <a:t>TWO ORIFICES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i.e</a:t>
          </a:r>
          <a:r>
            <a:rPr lang="en-US" dirty="0" smtClean="0">
              <a:solidFill>
                <a:schemeClr val="tx1"/>
              </a:solidFill>
            </a:rPr>
            <a:t> Cardiac orifice &amp; pyloric orifice</a:t>
          </a:r>
          <a:r>
            <a:rPr lang="en-US" dirty="0" smtClean="0"/>
            <a:t>.</a:t>
          </a:r>
          <a:endParaRPr lang="en-US" dirty="0"/>
        </a:p>
      </dgm:t>
    </dgm:pt>
    <dgm:pt modelId="{F63B3966-7089-4449-B82E-5DB078164CFF}" type="parTrans" cxnId="{95084B62-08FA-44AF-B070-93C02413CB4A}">
      <dgm:prSet/>
      <dgm:spPr/>
      <dgm:t>
        <a:bodyPr/>
        <a:lstStyle/>
        <a:p>
          <a:endParaRPr lang="en-US"/>
        </a:p>
      </dgm:t>
    </dgm:pt>
    <dgm:pt modelId="{24022270-7C96-4F75-A9A6-BA292E99FF2B}" type="sibTrans" cxnId="{95084B62-08FA-44AF-B070-93C02413CB4A}">
      <dgm:prSet/>
      <dgm:spPr/>
      <dgm:t>
        <a:bodyPr/>
        <a:lstStyle/>
        <a:p>
          <a:endParaRPr lang="en-US"/>
        </a:p>
      </dgm:t>
    </dgm:pt>
    <dgm:pt modelId="{B978215B-269B-4AF2-AD2E-564A837CEA84}" type="pres">
      <dgm:prSet presAssocID="{76DBDCE2-ED10-4577-BC40-74357F80E8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DC6EFD-71C8-4852-80CC-E1F08F3762E3}" type="pres">
      <dgm:prSet presAssocID="{01537622-8E1A-451C-ADE9-4D9F39A75BB4}" presName="linNode" presStyleCnt="0"/>
      <dgm:spPr/>
    </dgm:pt>
    <dgm:pt modelId="{4660B3E6-A182-4355-BBDD-B3155B571DFC}" type="pres">
      <dgm:prSet presAssocID="{01537622-8E1A-451C-ADE9-4D9F39A75BB4}" presName="parentText" presStyleLbl="node1" presStyleIdx="0" presStyleCnt="5" custScaleX="277778" custLinFactNeighborX="-136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960F1-4A58-4C74-8E34-5D845BD04F3A}" type="pres">
      <dgm:prSet presAssocID="{6F3F4B89-3C57-4976-8C11-0DF81ADBF2A7}" presName="sp" presStyleCnt="0"/>
      <dgm:spPr/>
    </dgm:pt>
    <dgm:pt modelId="{30973426-EB90-4F48-ADEA-CADCB88EB94A}" type="pres">
      <dgm:prSet presAssocID="{F79306BC-C3AB-4027-8069-CFFB26F6FBC9}" presName="linNode" presStyleCnt="0"/>
      <dgm:spPr/>
    </dgm:pt>
    <dgm:pt modelId="{AEDAFED1-7B99-4602-A935-32D30C56892E}" type="pres">
      <dgm:prSet presAssocID="{F79306BC-C3AB-4027-8069-CFFB26F6FBC9}" presName="parentText" presStyleLbl="node1" presStyleIdx="1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83214-1E62-4AF9-B00D-42241A085900}" type="pres">
      <dgm:prSet presAssocID="{24022270-7C96-4F75-A9A6-BA292E99FF2B}" presName="sp" presStyleCnt="0"/>
      <dgm:spPr/>
    </dgm:pt>
    <dgm:pt modelId="{0ADFC146-BB17-421C-8D5D-35B8473EFBDD}" type="pres">
      <dgm:prSet presAssocID="{A63B46A3-1337-4A0B-B716-8F655ACDFAA1}" presName="linNode" presStyleCnt="0"/>
      <dgm:spPr/>
    </dgm:pt>
    <dgm:pt modelId="{3DE71FAE-17BB-48FC-87C0-F5D2E1E3A15E}" type="pres">
      <dgm:prSet presAssocID="{A63B46A3-1337-4A0B-B716-8F655ACDFAA1}" presName="parentText" presStyleLbl="node1" presStyleIdx="2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CC604-99DC-403B-B57B-CB1FDD0834D3}" type="pres">
      <dgm:prSet presAssocID="{7892D937-85E2-4272-A716-BD4294595068}" presName="sp" presStyleCnt="0"/>
      <dgm:spPr/>
    </dgm:pt>
    <dgm:pt modelId="{2CB3BFD3-4AC7-4473-AAF4-18B56254809C}" type="pres">
      <dgm:prSet presAssocID="{8C750547-6D7F-4118-ADEF-7369A5A1DB63}" presName="linNode" presStyleCnt="0"/>
      <dgm:spPr/>
    </dgm:pt>
    <dgm:pt modelId="{67970AB1-4236-43CF-93DD-0488F0921B33}" type="pres">
      <dgm:prSet presAssocID="{8C750547-6D7F-4118-ADEF-7369A5A1DB63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C9ECB-6A02-43F2-8BD7-4AF7716DD223}" type="pres">
      <dgm:prSet presAssocID="{EC322201-BC79-4C1B-8D0C-FE623D554AB5}" presName="sp" presStyleCnt="0"/>
      <dgm:spPr/>
    </dgm:pt>
    <dgm:pt modelId="{B8D8C10D-FEAD-45A1-9EC0-E2E689E2BCC8}" type="pres">
      <dgm:prSet presAssocID="{0F797499-ADE6-4299-BA85-A5646CB9F99A}" presName="linNode" presStyleCnt="0"/>
      <dgm:spPr/>
    </dgm:pt>
    <dgm:pt modelId="{A5163D92-DDF3-47B6-A8F8-0A0BA3361166}" type="pres">
      <dgm:prSet presAssocID="{0F797499-ADE6-4299-BA85-A5646CB9F99A}" presName="parentText" presStyleLbl="node1" presStyleIdx="4" presStyleCnt="5" custScaleX="277778" custLinFactNeighborX="-136" custLinFactNeighborY="-23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6F828A-A8B1-4DA7-A925-BEF6AD293149}" type="presOf" srcId="{8C750547-6D7F-4118-ADEF-7369A5A1DB63}" destId="{67970AB1-4236-43CF-93DD-0488F0921B33}" srcOrd="0" destOrd="0" presId="urn:microsoft.com/office/officeart/2005/8/layout/vList5"/>
    <dgm:cxn modelId="{95084B62-08FA-44AF-B070-93C02413CB4A}" srcId="{76DBDCE2-ED10-4577-BC40-74357F80E895}" destId="{F79306BC-C3AB-4027-8069-CFFB26F6FBC9}" srcOrd="1" destOrd="0" parTransId="{F63B3966-7089-4449-B82E-5DB078164CFF}" sibTransId="{24022270-7C96-4F75-A9A6-BA292E99FF2B}"/>
    <dgm:cxn modelId="{7EA2D711-4A0D-4FFC-8EA1-38F97DEFAA09}" type="presOf" srcId="{A63B46A3-1337-4A0B-B716-8F655ACDFAA1}" destId="{3DE71FAE-17BB-48FC-87C0-F5D2E1E3A15E}" srcOrd="0" destOrd="0" presId="urn:microsoft.com/office/officeart/2005/8/layout/vList5"/>
    <dgm:cxn modelId="{5DA51345-0BB1-403F-852E-AEA0568B01B8}" type="presOf" srcId="{0F797499-ADE6-4299-BA85-A5646CB9F99A}" destId="{A5163D92-DDF3-47B6-A8F8-0A0BA3361166}" srcOrd="0" destOrd="0" presId="urn:microsoft.com/office/officeart/2005/8/layout/vList5"/>
    <dgm:cxn modelId="{0701B4A5-84BA-4C78-947B-2A332586D44B}" srcId="{76DBDCE2-ED10-4577-BC40-74357F80E895}" destId="{0F797499-ADE6-4299-BA85-A5646CB9F99A}" srcOrd="4" destOrd="0" parTransId="{584876A6-56C0-40DC-8653-21475D68D495}" sibTransId="{2101AE69-9D16-433A-A540-F95CCCF89E43}"/>
    <dgm:cxn modelId="{B9913117-7078-4265-B400-9C3D3E26109E}" srcId="{76DBDCE2-ED10-4577-BC40-74357F80E895}" destId="{8C750547-6D7F-4118-ADEF-7369A5A1DB63}" srcOrd="3" destOrd="0" parTransId="{CDD7D622-91F1-4135-A109-489B5AEC7F66}" sibTransId="{EC322201-BC79-4C1B-8D0C-FE623D554AB5}"/>
    <dgm:cxn modelId="{05C0FF03-F68F-4CBA-80F3-BCD5F8940555}" type="presOf" srcId="{76DBDCE2-ED10-4577-BC40-74357F80E895}" destId="{B978215B-269B-4AF2-AD2E-564A837CEA84}" srcOrd="0" destOrd="0" presId="urn:microsoft.com/office/officeart/2005/8/layout/vList5"/>
    <dgm:cxn modelId="{8A78238A-5C42-482E-84B9-FD55A498B551}" type="presOf" srcId="{F79306BC-C3AB-4027-8069-CFFB26F6FBC9}" destId="{AEDAFED1-7B99-4602-A935-32D30C56892E}" srcOrd="0" destOrd="0" presId="urn:microsoft.com/office/officeart/2005/8/layout/vList5"/>
    <dgm:cxn modelId="{226AA3D0-F735-4F14-8B51-A2F55063ECC7}" type="presOf" srcId="{01537622-8E1A-451C-ADE9-4D9F39A75BB4}" destId="{4660B3E6-A182-4355-BBDD-B3155B571DFC}" srcOrd="0" destOrd="0" presId="urn:microsoft.com/office/officeart/2005/8/layout/vList5"/>
    <dgm:cxn modelId="{2FE0CC08-3328-4499-B1A2-90B51DEA3672}" srcId="{76DBDCE2-ED10-4577-BC40-74357F80E895}" destId="{01537622-8E1A-451C-ADE9-4D9F39A75BB4}" srcOrd="0" destOrd="0" parTransId="{2A1FFE0F-52A0-4382-931F-C7F255564AB6}" sibTransId="{6F3F4B89-3C57-4976-8C11-0DF81ADBF2A7}"/>
    <dgm:cxn modelId="{B1D0D572-78E7-4703-BB3E-D6669C15FC3D}" srcId="{76DBDCE2-ED10-4577-BC40-74357F80E895}" destId="{A63B46A3-1337-4A0B-B716-8F655ACDFAA1}" srcOrd="2" destOrd="0" parTransId="{8F655458-E7C8-4073-A1C3-5B4B0D6310E1}" sibTransId="{7892D937-85E2-4272-A716-BD4294595068}"/>
    <dgm:cxn modelId="{12B7B6E5-1933-4911-9C59-61BCCBFC9526}" type="presParOf" srcId="{B978215B-269B-4AF2-AD2E-564A837CEA84}" destId="{50DC6EFD-71C8-4852-80CC-E1F08F3762E3}" srcOrd="0" destOrd="0" presId="urn:microsoft.com/office/officeart/2005/8/layout/vList5"/>
    <dgm:cxn modelId="{DD498434-C22D-41B7-A8D2-FCA5129BF702}" type="presParOf" srcId="{50DC6EFD-71C8-4852-80CC-E1F08F3762E3}" destId="{4660B3E6-A182-4355-BBDD-B3155B571DFC}" srcOrd="0" destOrd="0" presId="urn:microsoft.com/office/officeart/2005/8/layout/vList5"/>
    <dgm:cxn modelId="{9CC74121-36FC-4B80-91E0-38AC6DDD6115}" type="presParOf" srcId="{B978215B-269B-4AF2-AD2E-564A837CEA84}" destId="{CC5960F1-4A58-4C74-8E34-5D845BD04F3A}" srcOrd="1" destOrd="0" presId="urn:microsoft.com/office/officeart/2005/8/layout/vList5"/>
    <dgm:cxn modelId="{AFE3D4EF-5304-4F68-A8C7-636B81A9C8F2}" type="presParOf" srcId="{B978215B-269B-4AF2-AD2E-564A837CEA84}" destId="{30973426-EB90-4F48-ADEA-CADCB88EB94A}" srcOrd="2" destOrd="0" presId="urn:microsoft.com/office/officeart/2005/8/layout/vList5"/>
    <dgm:cxn modelId="{E3A71059-2C55-4D7B-895F-FD86288CF007}" type="presParOf" srcId="{30973426-EB90-4F48-ADEA-CADCB88EB94A}" destId="{AEDAFED1-7B99-4602-A935-32D30C56892E}" srcOrd="0" destOrd="0" presId="urn:microsoft.com/office/officeart/2005/8/layout/vList5"/>
    <dgm:cxn modelId="{F12A611F-9BAE-4992-BEA2-ACC69AB18EB3}" type="presParOf" srcId="{B978215B-269B-4AF2-AD2E-564A837CEA84}" destId="{5F183214-1E62-4AF9-B00D-42241A085900}" srcOrd="3" destOrd="0" presId="urn:microsoft.com/office/officeart/2005/8/layout/vList5"/>
    <dgm:cxn modelId="{5D9F2DF8-10FB-4791-B003-EB09E0271B24}" type="presParOf" srcId="{B978215B-269B-4AF2-AD2E-564A837CEA84}" destId="{0ADFC146-BB17-421C-8D5D-35B8473EFBDD}" srcOrd="4" destOrd="0" presId="urn:microsoft.com/office/officeart/2005/8/layout/vList5"/>
    <dgm:cxn modelId="{84B5011E-685E-4BC1-A7B1-BF4DB4FD8839}" type="presParOf" srcId="{0ADFC146-BB17-421C-8D5D-35B8473EFBDD}" destId="{3DE71FAE-17BB-48FC-87C0-F5D2E1E3A15E}" srcOrd="0" destOrd="0" presId="urn:microsoft.com/office/officeart/2005/8/layout/vList5"/>
    <dgm:cxn modelId="{8C42A7BB-97DD-4A6A-A926-A6D6B4AF0644}" type="presParOf" srcId="{B978215B-269B-4AF2-AD2E-564A837CEA84}" destId="{63DCC604-99DC-403B-B57B-CB1FDD0834D3}" srcOrd="5" destOrd="0" presId="urn:microsoft.com/office/officeart/2005/8/layout/vList5"/>
    <dgm:cxn modelId="{79B05421-DDB7-4971-93A0-1BB46723C946}" type="presParOf" srcId="{B978215B-269B-4AF2-AD2E-564A837CEA84}" destId="{2CB3BFD3-4AC7-4473-AAF4-18B56254809C}" srcOrd="6" destOrd="0" presId="urn:microsoft.com/office/officeart/2005/8/layout/vList5"/>
    <dgm:cxn modelId="{35B6781F-BEFD-41F8-9D39-826F8E0AAD02}" type="presParOf" srcId="{2CB3BFD3-4AC7-4473-AAF4-18B56254809C}" destId="{67970AB1-4236-43CF-93DD-0488F0921B33}" srcOrd="0" destOrd="0" presId="urn:microsoft.com/office/officeart/2005/8/layout/vList5"/>
    <dgm:cxn modelId="{967716A6-D972-4BD9-9C18-9BC0BF23B9B6}" type="presParOf" srcId="{B978215B-269B-4AF2-AD2E-564A837CEA84}" destId="{2A9C9ECB-6A02-43F2-8BD7-4AF7716DD223}" srcOrd="7" destOrd="0" presId="urn:microsoft.com/office/officeart/2005/8/layout/vList5"/>
    <dgm:cxn modelId="{3ADB48B8-4BEB-46D0-A89E-14EA77550E7B}" type="presParOf" srcId="{B978215B-269B-4AF2-AD2E-564A837CEA84}" destId="{B8D8C10D-FEAD-45A1-9EC0-E2E689E2BCC8}" srcOrd="8" destOrd="0" presId="urn:microsoft.com/office/officeart/2005/8/layout/vList5"/>
    <dgm:cxn modelId="{454E1670-E888-467B-B077-B753FE58817E}" type="presParOf" srcId="{B8D8C10D-FEAD-45A1-9EC0-E2E689E2BCC8}" destId="{A5163D92-DDF3-47B6-A8F8-0A0BA336116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E228EC-A117-4C9E-A701-AD34F38EEC02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8AAFB4CB-3C6B-4F8E-852D-3CD54F012785}">
      <dgm:prSet custT="1"/>
      <dgm:spPr/>
      <dgm:t>
        <a:bodyPr/>
        <a:lstStyle/>
        <a:p>
          <a:pPr rtl="0"/>
          <a:r>
            <a:rPr lang="en-US" sz="2400" b="1" u="sng" dirty="0" smtClean="0">
              <a:solidFill>
                <a:srgbClr val="7030A0"/>
              </a:solidFill>
            </a:rPr>
            <a:t>PERITONEAL RELATIONS </a:t>
          </a:r>
          <a:endParaRPr lang="en-US" sz="2400" dirty="0">
            <a:solidFill>
              <a:srgbClr val="7030A0"/>
            </a:solidFill>
          </a:endParaRPr>
        </a:p>
      </dgm:t>
    </dgm:pt>
    <dgm:pt modelId="{3DDDDC3A-DC64-4BEA-9B5C-F5143A9F9ACC}" type="parTrans" cxnId="{465F995E-B329-420B-A964-0C2F477F510E}">
      <dgm:prSet/>
      <dgm:spPr/>
      <dgm:t>
        <a:bodyPr/>
        <a:lstStyle/>
        <a:p>
          <a:endParaRPr lang="en-US"/>
        </a:p>
      </dgm:t>
    </dgm:pt>
    <dgm:pt modelId="{87EADAA6-A220-4CFA-B4B8-D5B2D6095A92}" type="sibTrans" cxnId="{465F995E-B329-420B-A964-0C2F477F510E}">
      <dgm:prSet/>
      <dgm:spPr/>
      <dgm:t>
        <a:bodyPr/>
        <a:lstStyle/>
        <a:p>
          <a:endParaRPr lang="en-US"/>
        </a:p>
      </dgm:t>
    </dgm:pt>
    <dgm:pt modelId="{5DC7DAC6-238E-4A4D-BF29-6723F1B1A01A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</a:rPr>
            <a:t>The stomach is lined by peritoneum on both it surfaces</a:t>
          </a:r>
          <a:r>
            <a:rPr lang="en-US" sz="1600" dirty="0" smtClean="0"/>
            <a:t>. </a:t>
          </a:r>
          <a:endParaRPr lang="en-US" sz="1600" dirty="0"/>
        </a:p>
      </dgm:t>
    </dgm:pt>
    <dgm:pt modelId="{F77FC45A-CEAF-4ECF-B9DD-E589FCBF1B85}" type="parTrans" cxnId="{4AF46F9F-54A4-403B-9FF0-B44875AE2A80}">
      <dgm:prSet/>
      <dgm:spPr/>
      <dgm:t>
        <a:bodyPr/>
        <a:lstStyle/>
        <a:p>
          <a:endParaRPr lang="en-US"/>
        </a:p>
      </dgm:t>
    </dgm:pt>
    <dgm:pt modelId="{8961E075-1C1A-4D50-BED2-55FC3BDBF8AD}" type="sibTrans" cxnId="{4AF46F9F-54A4-403B-9FF0-B44875AE2A80}">
      <dgm:prSet/>
      <dgm:spPr/>
      <dgm:t>
        <a:bodyPr/>
        <a:lstStyle/>
        <a:p>
          <a:endParaRPr lang="en-US"/>
        </a:p>
      </dgm:t>
    </dgm:pt>
    <dgm:pt modelId="{8F705120-BAE3-4128-BC59-3F484129D991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At lesser curvature, the layers of peritoneum lining the anterior and posterior surface meet and become </a:t>
          </a:r>
          <a:r>
            <a:rPr lang="en-US" b="1" dirty="0" err="1" smtClean="0">
              <a:solidFill>
                <a:schemeClr val="tx1"/>
              </a:solidFill>
            </a:rPr>
            <a:t>continous</a:t>
          </a:r>
          <a:r>
            <a:rPr lang="en-US" b="1" dirty="0" smtClean="0">
              <a:solidFill>
                <a:schemeClr val="tx1"/>
              </a:solidFill>
            </a:rPr>
            <a:t> with lesser </a:t>
          </a:r>
          <a:r>
            <a:rPr lang="en-US" b="1" dirty="0" err="1" smtClean="0">
              <a:solidFill>
                <a:schemeClr val="tx1"/>
              </a:solidFill>
            </a:rPr>
            <a:t>omentum</a:t>
          </a:r>
          <a:r>
            <a:rPr lang="en-US" b="1" dirty="0" smtClean="0">
              <a:solidFill>
                <a:schemeClr val="tx1"/>
              </a:solidFill>
            </a:rPr>
            <a:t>.</a:t>
          </a:r>
          <a:endParaRPr lang="en-US" b="1" dirty="0">
            <a:solidFill>
              <a:schemeClr val="tx1"/>
            </a:solidFill>
          </a:endParaRPr>
        </a:p>
      </dgm:t>
    </dgm:pt>
    <dgm:pt modelId="{A9C66C02-84EB-4D9F-BB6B-8EF5AA723F14}" type="parTrans" cxnId="{17575406-3596-4EBA-B134-9AC84D441090}">
      <dgm:prSet/>
      <dgm:spPr/>
      <dgm:t>
        <a:bodyPr/>
        <a:lstStyle/>
        <a:p>
          <a:endParaRPr lang="en-US"/>
        </a:p>
      </dgm:t>
    </dgm:pt>
    <dgm:pt modelId="{5C1728D3-730E-44A7-B171-2D96D43858CE}" type="sibTrans" cxnId="{17575406-3596-4EBA-B134-9AC84D441090}">
      <dgm:prSet/>
      <dgm:spPr/>
      <dgm:t>
        <a:bodyPr/>
        <a:lstStyle/>
        <a:p>
          <a:endParaRPr lang="en-US"/>
        </a:p>
      </dgm:t>
    </dgm:pt>
    <dgm:pt modelId="{D4896E32-6E0D-41D7-9A25-9D1EDFD3ECDB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Along the greater part of greater </a:t>
          </a:r>
          <a:r>
            <a:rPr lang="en-US" b="1" dirty="0" err="1" smtClean="0">
              <a:solidFill>
                <a:schemeClr val="tx1"/>
              </a:solidFill>
            </a:rPr>
            <a:t>curvature,the</a:t>
          </a:r>
          <a:r>
            <a:rPr lang="en-US" b="1" dirty="0" smtClean="0">
              <a:solidFill>
                <a:schemeClr val="tx1"/>
              </a:solidFill>
            </a:rPr>
            <a:t> layers meet to form the greater </a:t>
          </a:r>
          <a:r>
            <a:rPr lang="en-US" b="1" dirty="0" err="1" smtClean="0">
              <a:solidFill>
                <a:schemeClr val="tx1"/>
              </a:solidFill>
            </a:rPr>
            <a:t>omentum</a:t>
          </a:r>
          <a:r>
            <a:rPr lang="en-US" b="1" dirty="0" smtClean="0">
              <a:solidFill>
                <a:schemeClr val="tx1"/>
              </a:solidFill>
            </a:rPr>
            <a:t>.</a:t>
          </a:r>
          <a:endParaRPr lang="en-US" b="1" dirty="0">
            <a:solidFill>
              <a:schemeClr val="tx1"/>
            </a:solidFill>
          </a:endParaRPr>
        </a:p>
      </dgm:t>
    </dgm:pt>
    <dgm:pt modelId="{0515B027-7CB6-4F75-9071-D73B75FAFF1C}" type="parTrans" cxnId="{8DA45F1C-5E66-4BE1-88FC-238A6AF68543}">
      <dgm:prSet/>
      <dgm:spPr/>
      <dgm:t>
        <a:bodyPr/>
        <a:lstStyle/>
        <a:p>
          <a:endParaRPr lang="en-US"/>
        </a:p>
      </dgm:t>
    </dgm:pt>
    <dgm:pt modelId="{8DEDB8A7-357A-4332-8BB8-F7BDAB48930C}" type="sibTrans" cxnId="{8DA45F1C-5E66-4BE1-88FC-238A6AF68543}">
      <dgm:prSet/>
      <dgm:spPr/>
      <dgm:t>
        <a:bodyPr/>
        <a:lstStyle/>
        <a:p>
          <a:endParaRPr lang="en-US"/>
        </a:p>
      </dgm:t>
    </dgm:pt>
    <dgm:pt modelId="{36AB79BF-AD88-41A6-A1E2-5E32651C49F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Near </a:t>
          </a:r>
          <a:r>
            <a:rPr lang="en-US" b="1" dirty="0" err="1" smtClean="0">
              <a:solidFill>
                <a:schemeClr val="tx1"/>
              </a:solidFill>
            </a:rPr>
            <a:t>fundus</a:t>
          </a:r>
          <a:r>
            <a:rPr lang="en-US" b="1" dirty="0" smtClean="0">
              <a:solidFill>
                <a:schemeClr val="tx1"/>
              </a:solidFill>
            </a:rPr>
            <a:t>, the two layers meet to form GASTRO-SPLENIC LIGAMENT.</a:t>
          </a:r>
          <a:endParaRPr lang="en-US" b="1" dirty="0">
            <a:solidFill>
              <a:schemeClr val="tx1"/>
            </a:solidFill>
          </a:endParaRPr>
        </a:p>
      </dgm:t>
    </dgm:pt>
    <dgm:pt modelId="{CA2D5C83-915C-433D-80B0-CC8D75466E83}" type="parTrans" cxnId="{3B59C8C3-C6CE-45B6-A334-0FBBE3C1BA5E}">
      <dgm:prSet/>
      <dgm:spPr/>
      <dgm:t>
        <a:bodyPr/>
        <a:lstStyle/>
        <a:p>
          <a:endParaRPr lang="en-US"/>
        </a:p>
      </dgm:t>
    </dgm:pt>
    <dgm:pt modelId="{830AF6A9-E1C4-41CE-AE26-9E1131C232F5}" type="sibTrans" cxnId="{3B59C8C3-C6CE-45B6-A334-0FBBE3C1BA5E}">
      <dgm:prSet/>
      <dgm:spPr/>
      <dgm:t>
        <a:bodyPr/>
        <a:lstStyle/>
        <a:p>
          <a:endParaRPr lang="en-US"/>
        </a:p>
      </dgm:t>
    </dgm:pt>
    <dgm:pt modelId="{46B86FD4-6A0C-45BC-8CC7-9976628FF06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Near </a:t>
          </a:r>
          <a:r>
            <a:rPr lang="en-US" b="1" dirty="0" err="1" smtClean="0">
              <a:solidFill>
                <a:schemeClr val="tx1"/>
              </a:solidFill>
            </a:rPr>
            <a:t>cadiac</a:t>
          </a:r>
          <a:r>
            <a:rPr lang="en-US" b="1" dirty="0" smtClean="0">
              <a:solidFill>
                <a:schemeClr val="tx1"/>
              </a:solidFill>
            </a:rPr>
            <a:t> end, the peritoneum on the posterior surface is reflected on the diaphragm as GASTROPHRENIC LIGAMENT.</a:t>
          </a:r>
          <a:endParaRPr lang="en-US" b="1" dirty="0">
            <a:solidFill>
              <a:schemeClr val="tx1"/>
            </a:solidFill>
          </a:endParaRPr>
        </a:p>
      </dgm:t>
    </dgm:pt>
    <dgm:pt modelId="{027CBEA4-1186-4C3A-B9E1-84D089F130A7}" type="parTrans" cxnId="{5D10D6A2-5344-4CD7-978C-B975DD786083}">
      <dgm:prSet/>
      <dgm:spPr/>
      <dgm:t>
        <a:bodyPr/>
        <a:lstStyle/>
        <a:p>
          <a:endParaRPr lang="en-US"/>
        </a:p>
      </dgm:t>
    </dgm:pt>
    <dgm:pt modelId="{FF4C4948-4FC2-4374-9B15-7D0B7E07119E}" type="sibTrans" cxnId="{5D10D6A2-5344-4CD7-978C-B975DD786083}">
      <dgm:prSet/>
      <dgm:spPr/>
      <dgm:t>
        <a:bodyPr/>
        <a:lstStyle/>
        <a:p>
          <a:endParaRPr lang="en-US"/>
        </a:p>
      </dgm:t>
    </dgm:pt>
    <dgm:pt modelId="{F6E42E1A-1C26-42E2-9202-48188029E810}" type="pres">
      <dgm:prSet presAssocID="{F7E228EC-A117-4C9E-A701-AD34F38EEC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18005-DD45-4850-8316-8F9EBEC7F9C8}" type="pres">
      <dgm:prSet presAssocID="{8AAFB4CB-3C6B-4F8E-852D-3CD54F01278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4A03C-4AEA-47AE-868F-3E9DADEEF1DD}" type="pres">
      <dgm:prSet presAssocID="{87EADAA6-A220-4CFA-B4B8-D5B2D6095A92}" presName="spacer" presStyleCnt="0"/>
      <dgm:spPr/>
    </dgm:pt>
    <dgm:pt modelId="{B3A6C133-FB68-4878-949D-7C81D632AEAD}" type="pres">
      <dgm:prSet presAssocID="{5DC7DAC6-238E-4A4D-BF29-6723F1B1A01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B286E-3B93-4427-A9E1-522347E1AE99}" type="pres">
      <dgm:prSet presAssocID="{8961E075-1C1A-4D50-BED2-55FC3BDBF8AD}" presName="spacer" presStyleCnt="0"/>
      <dgm:spPr/>
    </dgm:pt>
    <dgm:pt modelId="{AE2A2D1D-1DD3-4F7C-BF1E-B85D0E0D6426}" type="pres">
      <dgm:prSet presAssocID="{8F705120-BAE3-4128-BC59-3F484129D99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D0EF4-9EBC-4DF5-A1E8-2C32E89796CD}" type="pres">
      <dgm:prSet presAssocID="{5C1728D3-730E-44A7-B171-2D96D43858CE}" presName="spacer" presStyleCnt="0"/>
      <dgm:spPr/>
    </dgm:pt>
    <dgm:pt modelId="{E0860A15-2917-40C2-89BD-5A46804B61F4}" type="pres">
      <dgm:prSet presAssocID="{D4896E32-6E0D-41D7-9A25-9D1EDFD3ECD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DB691-51E5-40CD-A649-BE09CF8AD540}" type="pres">
      <dgm:prSet presAssocID="{8DEDB8A7-357A-4332-8BB8-F7BDAB48930C}" presName="spacer" presStyleCnt="0"/>
      <dgm:spPr/>
    </dgm:pt>
    <dgm:pt modelId="{DC0AD318-C150-432A-8B3F-B70A67AC1744}" type="pres">
      <dgm:prSet presAssocID="{36AB79BF-AD88-41A6-A1E2-5E32651C49F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FE3BD-30DB-4891-ADF0-2A593A60738D}" type="pres">
      <dgm:prSet presAssocID="{830AF6A9-E1C4-41CE-AE26-9E1131C232F5}" presName="spacer" presStyleCnt="0"/>
      <dgm:spPr/>
    </dgm:pt>
    <dgm:pt modelId="{E5465D45-E0CB-4935-9FF0-D78298422B41}" type="pres">
      <dgm:prSet presAssocID="{46B86FD4-6A0C-45BC-8CC7-9976628FF06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023DCE-9053-460C-9D12-80E938B91AC4}" type="presOf" srcId="{F7E228EC-A117-4C9E-A701-AD34F38EEC02}" destId="{F6E42E1A-1C26-42E2-9202-48188029E810}" srcOrd="0" destOrd="0" presId="urn:microsoft.com/office/officeart/2005/8/layout/vList2"/>
    <dgm:cxn modelId="{A935CE32-C638-4C28-9BA4-7EED69CFF541}" type="presOf" srcId="{8F705120-BAE3-4128-BC59-3F484129D991}" destId="{AE2A2D1D-1DD3-4F7C-BF1E-B85D0E0D6426}" srcOrd="0" destOrd="0" presId="urn:microsoft.com/office/officeart/2005/8/layout/vList2"/>
    <dgm:cxn modelId="{42617FA6-9D75-44E0-84D1-3760E5CC0F36}" type="presOf" srcId="{D4896E32-6E0D-41D7-9A25-9D1EDFD3ECDB}" destId="{E0860A15-2917-40C2-89BD-5A46804B61F4}" srcOrd="0" destOrd="0" presId="urn:microsoft.com/office/officeart/2005/8/layout/vList2"/>
    <dgm:cxn modelId="{A17F6E49-D5C4-4FD4-9849-9B62ADA737C1}" type="presOf" srcId="{5DC7DAC6-238E-4A4D-BF29-6723F1B1A01A}" destId="{B3A6C133-FB68-4878-949D-7C81D632AEAD}" srcOrd="0" destOrd="0" presId="urn:microsoft.com/office/officeart/2005/8/layout/vList2"/>
    <dgm:cxn modelId="{17575406-3596-4EBA-B134-9AC84D441090}" srcId="{F7E228EC-A117-4C9E-A701-AD34F38EEC02}" destId="{8F705120-BAE3-4128-BC59-3F484129D991}" srcOrd="2" destOrd="0" parTransId="{A9C66C02-84EB-4D9F-BB6B-8EF5AA723F14}" sibTransId="{5C1728D3-730E-44A7-B171-2D96D43858CE}"/>
    <dgm:cxn modelId="{0239A406-55A7-4DC6-BF7E-7324A38126A9}" type="presOf" srcId="{36AB79BF-AD88-41A6-A1E2-5E32651C49F7}" destId="{DC0AD318-C150-432A-8B3F-B70A67AC1744}" srcOrd="0" destOrd="0" presId="urn:microsoft.com/office/officeart/2005/8/layout/vList2"/>
    <dgm:cxn modelId="{8DA45F1C-5E66-4BE1-88FC-238A6AF68543}" srcId="{F7E228EC-A117-4C9E-A701-AD34F38EEC02}" destId="{D4896E32-6E0D-41D7-9A25-9D1EDFD3ECDB}" srcOrd="3" destOrd="0" parTransId="{0515B027-7CB6-4F75-9071-D73B75FAFF1C}" sibTransId="{8DEDB8A7-357A-4332-8BB8-F7BDAB48930C}"/>
    <dgm:cxn modelId="{465F995E-B329-420B-A964-0C2F477F510E}" srcId="{F7E228EC-A117-4C9E-A701-AD34F38EEC02}" destId="{8AAFB4CB-3C6B-4F8E-852D-3CD54F012785}" srcOrd="0" destOrd="0" parTransId="{3DDDDC3A-DC64-4BEA-9B5C-F5143A9F9ACC}" sibTransId="{87EADAA6-A220-4CFA-B4B8-D5B2D6095A92}"/>
    <dgm:cxn modelId="{5D10D6A2-5344-4CD7-978C-B975DD786083}" srcId="{F7E228EC-A117-4C9E-A701-AD34F38EEC02}" destId="{46B86FD4-6A0C-45BC-8CC7-9976628FF067}" srcOrd="5" destOrd="0" parTransId="{027CBEA4-1186-4C3A-B9E1-84D089F130A7}" sibTransId="{FF4C4948-4FC2-4374-9B15-7D0B7E07119E}"/>
    <dgm:cxn modelId="{15FFA049-09F8-47ED-9019-F676407D867C}" type="presOf" srcId="{8AAFB4CB-3C6B-4F8E-852D-3CD54F012785}" destId="{1CB18005-DD45-4850-8316-8F9EBEC7F9C8}" srcOrd="0" destOrd="0" presId="urn:microsoft.com/office/officeart/2005/8/layout/vList2"/>
    <dgm:cxn modelId="{3B59C8C3-C6CE-45B6-A334-0FBBE3C1BA5E}" srcId="{F7E228EC-A117-4C9E-A701-AD34F38EEC02}" destId="{36AB79BF-AD88-41A6-A1E2-5E32651C49F7}" srcOrd="4" destOrd="0" parTransId="{CA2D5C83-915C-433D-80B0-CC8D75466E83}" sibTransId="{830AF6A9-E1C4-41CE-AE26-9E1131C232F5}"/>
    <dgm:cxn modelId="{4AF46F9F-54A4-403B-9FF0-B44875AE2A80}" srcId="{F7E228EC-A117-4C9E-A701-AD34F38EEC02}" destId="{5DC7DAC6-238E-4A4D-BF29-6723F1B1A01A}" srcOrd="1" destOrd="0" parTransId="{F77FC45A-CEAF-4ECF-B9DD-E589FCBF1B85}" sibTransId="{8961E075-1C1A-4D50-BED2-55FC3BDBF8AD}"/>
    <dgm:cxn modelId="{E2D3F17E-3A2B-4D06-94C3-2D87CA542B65}" type="presOf" srcId="{46B86FD4-6A0C-45BC-8CC7-9976628FF067}" destId="{E5465D45-E0CB-4935-9FF0-D78298422B41}" srcOrd="0" destOrd="0" presId="urn:microsoft.com/office/officeart/2005/8/layout/vList2"/>
    <dgm:cxn modelId="{C8B7BA35-85A2-4E30-863E-9BDA79FEF1A9}" type="presParOf" srcId="{F6E42E1A-1C26-42E2-9202-48188029E810}" destId="{1CB18005-DD45-4850-8316-8F9EBEC7F9C8}" srcOrd="0" destOrd="0" presId="urn:microsoft.com/office/officeart/2005/8/layout/vList2"/>
    <dgm:cxn modelId="{2C674F42-3F86-43E6-B915-F948857A498A}" type="presParOf" srcId="{F6E42E1A-1C26-42E2-9202-48188029E810}" destId="{4A34A03C-4AEA-47AE-868F-3E9DADEEF1DD}" srcOrd="1" destOrd="0" presId="urn:microsoft.com/office/officeart/2005/8/layout/vList2"/>
    <dgm:cxn modelId="{26742C27-85AA-4F2B-AFB9-25567DCA9037}" type="presParOf" srcId="{F6E42E1A-1C26-42E2-9202-48188029E810}" destId="{B3A6C133-FB68-4878-949D-7C81D632AEAD}" srcOrd="2" destOrd="0" presId="urn:microsoft.com/office/officeart/2005/8/layout/vList2"/>
    <dgm:cxn modelId="{07F09855-23D7-4178-9B75-5F6DADD9A62A}" type="presParOf" srcId="{F6E42E1A-1C26-42E2-9202-48188029E810}" destId="{6C5B286E-3B93-4427-A9E1-522347E1AE99}" srcOrd="3" destOrd="0" presId="urn:microsoft.com/office/officeart/2005/8/layout/vList2"/>
    <dgm:cxn modelId="{6B5E7716-B083-46ED-86D9-712EF4B790B0}" type="presParOf" srcId="{F6E42E1A-1C26-42E2-9202-48188029E810}" destId="{AE2A2D1D-1DD3-4F7C-BF1E-B85D0E0D6426}" srcOrd="4" destOrd="0" presId="urn:microsoft.com/office/officeart/2005/8/layout/vList2"/>
    <dgm:cxn modelId="{74E8A311-D4E9-4586-9EE2-A0BAC1CB3EFF}" type="presParOf" srcId="{F6E42E1A-1C26-42E2-9202-48188029E810}" destId="{0B3D0EF4-9EBC-4DF5-A1E8-2C32E89796CD}" srcOrd="5" destOrd="0" presId="urn:microsoft.com/office/officeart/2005/8/layout/vList2"/>
    <dgm:cxn modelId="{0A8AB7E9-DD59-4BAE-A4F8-20C7826D14CB}" type="presParOf" srcId="{F6E42E1A-1C26-42E2-9202-48188029E810}" destId="{E0860A15-2917-40C2-89BD-5A46804B61F4}" srcOrd="6" destOrd="0" presId="urn:microsoft.com/office/officeart/2005/8/layout/vList2"/>
    <dgm:cxn modelId="{842D9E3B-9E9F-4346-9354-98C743D3BEE3}" type="presParOf" srcId="{F6E42E1A-1C26-42E2-9202-48188029E810}" destId="{2AEDB691-51E5-40CD-A649-BE09CF8AD540}" srcOrd="7" destOrd="0" presId="urn:microsoft.com/office/officeart/2005/8/layout/vList2"/>
    <dgm:cxn modelId="{8C6DB421-109C-4D61-BF11-7D1D2BDFA796}" type="presParOf" srcId="{F6E42E1A-1C26-42E2-9202-48188029E810}" destId="{DC0AD318-C150-432A-8B3F-B70A67AC1744}" srcOrd="8" destOrd="0" presId="urn:microsoft.com/office/officeart/2005/8/layout/vList2"/>
    <dgm:cxn modelId="{70008886-4D12-42A7-89A2-9EC65F4A6800}" type="presParOf" srcId="{F6E42E1A-1C26-42E2-9202-48188029E810}" destId="{32FFE3BD-30DB-4891-ADF0-2A593A60738D}" srcOrd="9" destOrd="0" presId="urn:microsoft.com/office/officeart/2005/8/layout/vList2"/>
    <dgm:cxn modelId="{BEF1E522-3C90-48DD-8694-ABDCB90E7989}" type="presParOf" srcId="{F6E42E1A-1C26-42E2-9202-48188029E810}" destId="{E5465D45-E0CB-4935-9FF0-D78298422B4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CA373D-62C1-4FD6-BFC3-2F2E153F85FF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2DE866-9340-4C5E-99B6-DE95D07EF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2678-A552-4D0B-85E9-BC2691055DDE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D83FD-8737-4CD0-946C-293B4EE0B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5F10-8760-413D-9DF9-3210839CA16A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A51C-9952-44AC-81CD-1BA886B7F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44BF-3167-4E43-9EA4-4BDF394FC37F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7262-1FFA-42F6-89C2-81852DE07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8EDE-71DC-4D6D-8269-BCC772FF44C4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9E76-AEBD-4ADA-916A-8C07EF7AC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BD24-6244-4426-AF43-DD096D3B832F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4B96C-9978-4E6E-8AA6-46CA07EC9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5C903-061B-4660-AB0B-CC9771FB7E1B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9DA0-8AE8-4CC4-AFE8-0C147E901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1AD3-8098-489C-97BE-6ACEDC2A23A0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C885A-FE79-4993-9208-525E9741E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3C5F-715C-48C5-8435-D51D1D380D1C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5330-9079-4D09-B0DE-9DCE50B58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8212-9155-42BE-B606-662A6D4EEA0A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757E-1F1E-4610-89D1-F9B571D69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BD1A-D601-4675-90D9-11E11E5CA48B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D54F-E464-4F00-B47C-FDD42A9B0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98B4-FE84-46D5-9CB3-F20A7A2D1517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1124-674E-4CD9-99B2-2DEAAA92E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C128D8-61C6-4014-8029-0FB8A352F4A9}" type="datetimeFigureOut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2B000C-81D1-41F9-87EA-AA7905FA2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7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5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6.jpeg"/><Relationship Id="rId3" Type="http://schemas.openxmlformats.org/officeDocument/2006/relationships/image" Target="../media/image23.jpeg"/><Relationship Id="rId7" Type="http://schemas.openxmlformats.org/officeDocument/2006/relationships/image" Target="../media/image19.png"/><Relationship Id="rId12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5.jpeg"/><Relationship Id="rId5" Type="http://schemas.openxmlformats.org/officeDocument/2006/relationships/image" Target="../media/image32.jpeg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975" y="295275"/>
            <a:ext cx="7772400" cy="16002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8800" u="sng" dirty="0" smtClean="0">
                <a:solidFill>
                  <a:schemeClr val="tx1"/>
                </a:solidFill>
                <a:latin typeface="Algerian" pitchFamily="82" charset="0"/>
              </a:rPr>
              <a:t>stomach</a:t>
            </a:r>
            <a:endParaRPr lang="en-IN" sz="8800" u="sng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5181600" cy="17986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600" smtClean="0">
              <a:solidFill>
                <a:schemeClr val="tx1"/>
              </a:solidFill>
              <a:latin typeface="AR CENA"/>
            </a:endParaRPr>
          </a:p>
          <a:p>
            <a:pPr eaLnBrk="1" hangingPunct="1">
              <a:lnSpc>
                <a:spcPct val="80000"/>
              </a:lnSpc>
            </a:pPr>
            <a:r>
              <a:rPr lang="en-IN" sz="2200" smtClean="0">
                <a:solidFill>
                  <a:srgbClr val="443329"/>
                </a:solidFill>
              </a:rPr>
              <a:t>Dr.Manjula Vastrad</a:t>
            </a:r>
          </a:p>
          <a:p>
            <a:pPr eaLnBrk="1" hangingPunct="1">
              <a:lnSpc>
                <a:spcPct val="80000"/>
              </a:lnSpc>
            </a:pPr>
            <a:r>
              <a:rPr lang="en-IN" sz="2200" smtClean="0">
                <a:solidFill>
                  <a:srgbClr val="443329"/>
                </a:solidFill>
              </a:rPr>
              <a:t>Asst.Prof</a:t>
            </a:r>
          </a:p>
          <a:p>
            <a:pPr eaLnBrk="1" hangingPunct="1">
              <a:lnSpc>
                <a:spcPct val="80000"/>
              </a:lnSpc>
            </a:pPr>
            <a:r>
              <a:rPr lang="en-IN" sz="2200" smtClean="0">
                <a:solidFill>
                  <a:srgbClr val="443329"/>
                </a:solidFill>
              </a:rPr>
              <a:t>Dept of Rachana Shareera</a:t>
            </a:r>
          </a:p>
          <a:p>
            <a:pPr eaLnBrk="1" hangingPunct="1">
              <a:lnSpc>
                <a:spcPct val="80000"/>
              </a:lnSpc>
            </a:pPr>
            <a:r>
              <a:rPr lang="en-IN" sz="2200" smtClean="0">
                <a:solidFill>
                  <a:srgbClr val="443329"/>
                </a:solidFill>
              </a:rPr>
              <a:t>SMVVS RKM AMC Vijayapur</a:t>
            </a:r>
          </a:p>
          <a:p>
            <a:pPr eaLnBrk="1" hangingPunct="1">
              <a:lnSpc>
                <a:spcPct val="80000"/>
              </a:lnSpc>
            </a:pPr>
            <a:r>
              <a:rPr lang="en-IN" sz="2200" smtClean="0">
                <a:solidFill>
                  <a:srgbClr val="443329"/>
                </a:solidFill>
              </a:rPr>
              <a:t>Email: manjula.prasad2010@gmail.com</a:t>
            </a:r>
          </a:p>
        </p:txBody>
      </p:sp>
      <p:pic>
        <p:nvPicPr>
          <p:cNvPr id="14339" name="Picture 2" descr="H:\New Folder (2)\stomach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0574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TANVI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28600"/>
            <a:ext cx="6705600" cy="6400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SUB-MUCOSA-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composed of areolar connective tissue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MUSCULARIS-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composed of three layers of smooth muscles i.e. 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OUTER LONGITUDINAL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MIDDLE CIRCULAR 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INTERNAL OBLIQUE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SEROSA-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composed of simple squomous epithelium 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TANVI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FF0000"/>
                </a:solidFill>
              </a:rPr>
              <a:t>RELATIONS</a:t>
            </a:r>
            <a:r>
              <a:rPr lang="en-US" sz="4400" b="1" dirty="0" smtClean="0"/>
              <a:t> </a:t>
            </a:r>
            <a:r>
              <a:rPr lang="en-US" sz="4400" b="1" u="sng" dirty="0" smtClean="0">
                <a:solidFill>
                  <a:srgbClr val="FF0000"/>
                </a:solidFill>
              </a:rPr>
              <a:t>OF</a:t>
            </a:r>
            <a:r>
              <a:rPr lang="en-US" sz="4400" b="1" dirty="0" smtClean="0"/>
              <a:t> </a:t>
            </a:r>
            <a:r>
              <a:rPr lang="en-US" sz="4400" b="1" u="sng" dirty="0" smtClean="0">
                <a:solidFill>
                  <a:srgbClr val="FF0000"/>
                </a:solidFill>
              </a:rPr>
              <a:t>STOMACH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5181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7" name="Picture 1" descr="C:\Documents and Settings\Guest\Desktop\loadBinar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2192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大、小网膜"/>
          <p:cNvPicPr>
            <a:picLocks noChangeAspect="1" noChangeArrowheads="1"/>
          </p:cNvPicPr>
          <p:nvPr/>
        </p:nvPicPr>
        <p:blipFill>
          <a:blip r:embed="rId8">
            <a:lum bright="-6000" contrast="24000"/>
          </a:blip>
          <a:srcRect/>
          <a:stretch>
            <a:fillRect/>
          </a:stretch>
        </p:blipFill>
        <p:spPr bwMode="auto">
          <a:xfrm>
            <a:off x="5715000" y="35814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FF0000"/>
                </a:solidFill>
              </a:rPr>
              <a:t>VISCERAL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u="sng" dirty="0" smtClean="0">
                <a:solidFill>
                  <a:srgbClr val="FF0000"/>
                </a:solidFill>
              </a:rPr>
              <a:t>RELATIONS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724400" cy="556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u="sng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rgbClr val="7030A0"/>
                </a:solidFill>
              </a:rPr>
              <a:t>ANTERIOR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u="sng" dirty="0" smtClean="0">
                <a:solidFill>
                  <a:srgbClr val="7030A0"/>
                </a:solidFill>
              </a:rPr>
              <a:t>RELATIONS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The anterior surface of stomach is related to the:-</a:t>
            </a:r>
          </a:p>
          <a:p>
            <a:pPr marL="857250" indent="-8572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 err="1" smtClean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) LIVER</a:t>
            </a:r>
          </a:p>
          <a:p>
            <a:pPr marL="857250" indent="-8572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(ii) DIAPHGRAM</a:t>
            </a:r>
          </a:p>
          <a:p>
            <a:pPr marL="857250" indent="-8572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(iii) ANTERIOR ABDOMINAL WALL</a:t>
            </a:r>
          </a:p>
          <a:p>
            <a:pPr marL="857250" indent="-8572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100" dirty="0" smtClean="0">
              <a:solidFill>
                <a:schemeClr val="tx1"/>
              </a:solidFill>
            </a:endParaRPr>
          </a:p>
          <a:p>
            <a:pPr marL="857250" indent="-8572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100" dirty="0" smtClean="0">
              <a:solidFill>
                <a:schemeClr val="tx1"/>
              </a:solidFill>
            </a:endParaRPr>
          </a:p>
          <a:p>
            <a:pPr marL="857250" indent="-8572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b="1" u="sng" dirty="0">
              <a:solidFill>
                <a:srgbClr val="7030A0"/>
              </a:solidFill>
            </a:endParaRPr>
          </a:p>
        </p:txBody>
      </p:sp>
      <p:pic>
        <p:nvPicPr>
          <p:cNvPr id="27651" name="Picture 3" descr="I:\CamScanner\.images\.thumb\2012-11-24_15-59-08_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812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FF0000"/>
                </a:solidFill>
              </a:rPr>
              <a:t>POSTERIOR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="1" u="sng" dirty="0" smtClean="0">
                <a:solidFill>
                  <a:srgbClr val="FF0000"/>
                </a:solidFill>
              </a:rPr>
              <a:t>RELATION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191000" cy="55626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400" b="1" dirty="0" smtClean="0">
                <a:solidFill>
                  <a:schemeClr val="tx1"/>
                </a:solidFill>
              </a:rPr>
              <a:t>The posterior surface of stomach is related to structures forming  the </a:t>
            </a:r>
            <a:r>
              <a:rPr lang="en-US" sz="3600" b="1" u="sng" dirty="0" smtClean="0">
                <a:solidFill>
                  <a:srgbClr val="7030A0"/>
                </a:solidFill>
              </a:rPr>
              <a:t>STOMACH BED</a:t>
            </a:r>
            <a:r>
              <a:rPr lang="en-US" sz="3600" b="1" u="sng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u="sng" dirty="0" smtClean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These structures are:-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DIAPHRAGM 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LEFT KIDNEY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LEFT SUPRA-RENAL GLAND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PANCREAS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TRANSVERSE MESOCOLON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SPLENIC FLEXURE OF COLON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SPLENIC ARTERY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b="1" u="sng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b="1" u="sng" dirty="0" smtClean="0">
              <a:solidFill>
                <a:srgbClr val="7030A0"/>
              </a:solidFill>
            </a:endParaRPr>
          </a:p>
        </p:txBody>
      </p:sp>
      <p:pic>
        <p:nvPicPr>
          <p:cNvPr id="28675" name="Picture 2" descr="C:\Documents and Settings\user5\Desktop\stomach b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9200"/>
            <a:ext cx="426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FF0000"/>
                </a:solidFill>
              </a:rPr>
              <a:t>BLOOD SUPPLY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0"/>
            <a:ext cx="8686800" cy="36576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The stomach is supplied by:-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b="1" dirty="0" smtClean="0">
                <a:solidFill>
                  <a:schemeClr val="tx1"/>
                </a:solidFill>
              </a:rPr>
              <a:t>The left Gastric Artery, a branch of COELIAC TRUNK.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b="1" dirty="0" smtClean="0">
                <a:solidFill>
                  <a:schemeClr val="tx1"/>
                </a:solidFill>
              </a:rPr>
              <a:t>The right Gastric </a:t>
            </a:r>
            <a:r>
              <a:rPr lang="en-US" b="1" dirty="0" err="1" smtClean="0">
                <a:solidFill>
                  <a:schemeClr val="tx1"/>
                </a:solidFill>
              </a:rPr>
              <a:t>Artery,a</a:t>
            </a:r>
            <a:r>
              <a:rPr lang="en-US" b="1" dirty="0" smtClean="0">
                <a:solidFill>
                  <a:schemeClr val="tx1"/>
                </a:solidFill>
              </a:rPr>
              <a:t> branch of COMMON HEPATIC ARTERY.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b="1" dirty="0" smtClean="0">
                <a:solidFill>
                  <a:schemeClr val="tx1"/>
                </a:solidFill>
              </a:rPr>
              <a:t>Right Gastro-</a:t>
            </a:r>
            <a:r>
              <a:rPr lang="en-US" b="1" dirty="0" err="1" smtClean="0">
                <a:solidFill>
                  <a:schemeClr val="tx1"/>
                </a:solidFill>
              </a:rPr>
              <a:t>epiploic</a:t>
            </a:r>
            <a:r>
              <a:rPr lang="en-US" b="1" dirty="0" smtClean="0">
                <a:solidFill>
                  <a:schemeClr val="tx1"/>
                </a:solidFill>
              </a:rPr>
              <a:t> artery, a branch of Gastro-</a:t>
            </a:r>
            <a:r>
              <a:rPr lang="en-US" b="1" dirty="0" err="1" smtClean="0">
                <a:solidFill>
                  <a:schemeClr val="tx1"/>
                </a:solidFill>
              </a:rPr>
              <a:t>deudonal</a:t>
            </a:r>
            <a:r>
              <a:rPr lang="en-US" b="1" dirty="0" smtClean="0">
                <a:solidFill>
                  <a:schemeClr val="tx1"/>
                </a:solidFill>
              </a:rPr>
              <a:t> artery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b="1" dirty="0" smtClean="0">
                <a:solidFill>
                  <a:schemeClr val="tx1"/>
                </a:solidFill>
              </a:rPr>
              <a:t>Left Gastro-</a:t>
            </a:r>
            <a:r>
              <a:rPr lang="en-US" b="1" dirty="0" err="1" smtClean="0">
                <a:solidFill>
                  <a:schemeClr val="tx1"/>
                </a:solidFill>
              </a:rPr>
              <a:t>epiploic</a:t>
            </a:r>
            <a:r>
              <a:rPr lang="en-US" b="1" dirty="0" smtClean="0">
                <a:solidFill>
                  <a:schemeClr val="tx1"/>
                </a:solidFill>
              </a:rPr>
              <a:t> artery, a branch of </a:t>
            </a:r>
            <a:r>
              <a:rPr lang="en-US" b="1" dirty="0" err="1" smtClean="0">
                <a:solidFill>
                  <a:schemeClr val="tx1"/>
                </a:solidFill>
              </a:rPr>
              <a:t>Splenic</a:t>
            </a:r>
            <a:r>
              <a:rPr lang="en-US" b="1" dirty="0" smtClean="0">
                <a:solidFill>
                  <a:schemeClr val="tx1"/>
                </a:solidFill>
              </a:rPr>
              <a:t> artery.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b="1" dirty="0" smtClean="0">
                <a:solidFill>
                  <a:schemeClr val="tx1"/>
                </a:solidFill>
              </a:rPr>
              <a:t>5-7 short gastric arteries.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300" b="1" u="sng" dirty="0" smtClean="0">
              <a:solidFill>
                <a:srgbClr val="7030A0"/>
              </a:solidFill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300" b="1" u="sng" dirty="0" smtClean="0">
                <a:solidFill>
                  <a:srgbClr val="7030A0"/>
                </a:solidFill>
              </a:rPr>
              <a:t>VENOUS DRAINAGE 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>
                <a:solidFill>
                  <a:schemeClr val="tx1"/>
                </a:solidFill>
              </a:rPr>
              <a:t>The veins of stomach drain into portal , Superior </a:t>
            </a:r>
            <a:r>
              <a:rPr lang="en-US" sz="3300" b="1" dirty="0" err="1" smtClean="0">
                <a:solidFill>
                  <a:schemeClr val="tx1"/>
                </a:solidFill>
              </a:rPr>
              <a:t>mesentric</a:t>
            </a:r>
            <a:r>
              <a:rPr lang="en-US" sz="3300" b="1" dirty="0" smtClean="0">
                <a:solidFill>
                  <a:schemeClr val="tx1"/>
                </a:solidFill>
              </a:rPr>
              <a:t> and </a:t>
            </a:r>
            <a:r>
              <a:rPr lang="en-US" sz="3300" b="1" dirty="0" err="1" smtClean="0">
                <a:solidFill>
                  <a:schemeClr val="tx1"/>
                </a:solidFill>
              </a:rPr>
              <a:t>Splenic</a:t>
            </a:r>
            <a:r>
              <a:rPr lang="en-US" sz="3300" b="1" dirty="0" smtClean="0">
                <a:solidFill>
                  <a:schemeClr val="tx1"/>
                </a:solidFill>
              </a:rPr>
              <a:t> veins.</a:t>
            </a:r>
            <a:endParaRPr lang="en-US" sz="3300" b="1" dirty="0">
              <a:solidFill>
                <a:schemeClr val="tx1"/>
              </a:solidFill>
            </a:endParaRPr>
          </a:p>
        </p:txBody>
      </p:sp>
      <p:pic>
        <p:nvPicPr>
          <p:cNvPr id="29699" name="Picture 2" descr="H:\New Folder (2)\600px-Stomach_blood_suppl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670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FF0000"/>
                </a:solidFill>
              </a:rPr>
              <a:t>LYMPHATIC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="1" u="sng" dirty="0" smtClean="0">
                <a:solidFill>
                  <a:srgbClr val="FF0000"/>
                </a:solidFill>
              </a:rPr>
              <a:t>DRAINAGE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48" name="Content Placeholder 47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u="sng" dirty="0" smtClean="0">
                <a:solidFill>
                  <a:srgbClr val="7030A0"/>
                </a:solidFill>
              </a:rPr>
              <a:t>AREA </a:t>
            </a:r>
            <a:r>
              <a:rPr lang="en-US" sz="2000" b="1" u="sng" dirty="0" smtClean="0"/>
              <a:t>A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</a:t>
            </a:r>
            <a:r>
              <a:rPr lang="en-US" sz="2000" b="1" u="sng" dirty="0" smtClean="0">
                <a:solidFill>
                  <a:srgbClr val="7030A0"/>
                </a:solidFill>
              </a:rPr>
              <a:t>AREA </a:t>
            </a:r>
            <a:r>
              <a:rPr lang="en-US" sz="2000" b="1" u="sng" dirty="0" smtClean="0"/>
              <a:t>B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</a:t>
            </a:r>
            <a:r>
              <a:rPr lang="en-US" sz="2000" b="1" u="sng" dirty="0" smtClean="0">
                <a:solidFill>
                  <a:srgbClr val="7030A0"/>
                </a:solidFill>
              </a:rPr>
              <a:t>AREA </a:t>
            </a:r>
            <a:r>
              <a:rPr lang="en-US" sz="2000" b="1" u="sng" dirty="0" smtClean="0"/>
              <a:t>C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</a:t>
            </a:r>
            <a:r>
              <a:rPr lang="en-US" sz="2000" b="1" u="sng" dirty="0" smtClean="0">
                <a:solidFill>
                  <a:srgbClr val="7030A0"/>
                </a:solidFill>
              </a:rPr>
              <a:t>AREA </a:t>
            </a:r>
            <a:r>
              <a:rPr lang="en-US" sz="2000" b="1" u="sng" dirty="0" smtClean="0"/>
              <a:t>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PANCREATICO-        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DRAINS TO LEFT        </a:t>
            </a:r>
            <a:r>
              <a:rPr lang="en-US" sz="2000" b="1" dirty="0" smtClean="0">
                <a:solidFill>
                  <a:srgbClr val="00B050"/>
                </a:solidFill>
              </a:rPr>
              <a:t>DRAINS INTO             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DRAINS INTO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SPLENIC AREA       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GASTRIC NODES    </a:t>
            </a:r>
            <a:r>
              <a:rPr lang="en-US" sz="2000" b="1" dirty="0" smtClean="0">
                <a:solidFill>
                  <a:srgbClr val="00B050"/>
                </a:solidFill>
              </a:rPr>
              <a:t>RIGHT </a:t>
            </a:r>
            <a:r>
              <a:rPr lang="en-US" sz="2000" b="1" dirty="0" smtClean="0">
                <a:solidFill>
                  <a:srgbClr val="FFC000"/>
                </a:solidFill>
              </a:rPr>
              <a:t>  </a:t>
            </a:r>
            <a:r>
              <a:rPr lang="en-US" sz="2000" b="1" dirty="0" smtClean="0">
                <a:solidFill>
                  <a:srgbClr val="00B050"/>
                </a:solidFill>
              </a:rPr>
              <a:t>GASTRO-</a:t>
            </a:r>
            <a:r>
              <a:rPr lang="en-US" sz="2000" b="1" dirty="0" smtClean="0">
                <a:solidFill>
                  <a:srgbClr val="FFC000"/>
                </a:solidFill>
              </a:rPr>
              <a:t>             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DIFFERENT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                                                                EPIPLO IC NODES             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DIRECTION     </a:t>
            </a:r>
            <a:r>
              <a:rPr lang="en-US" sz="2000" b="1" dirty="0" smtClean="0">
                <a:solidFill>
                  <a:srgbClr val="00B050"/>
                </a:solidFill>
              </a:rPr>
              <a:t>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DRAINS INTO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PANCREATRCO-  </a:t>
            </a:r>
            <a:r>
              <a:rPr lang="en-US" sz="2000" b="1" dirty="0" smtClean="0">
                <a:solidFill>
                  <a:schemeClr val="tx1"/>
                </a:solidFill>
              </a:rPr>
              <a:t>          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HEPATIC NODES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SPLENIC NODES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COELIAC NODES                 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INTESTINAL LYMPH TRUNK                                         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CISTERNA CHYLI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2" idx="2"/>
            <a:endCxn id="2" idx="2"/>
          </p:cNvCxnSpPr>
          <p:nvPr/>
        </p:nvCxnSpPr>
        <p:spPr>
          <a:xfrm rot="5400000">
            <a:off x="4800600" y="12192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2"/>
          </p:cNvCxnSpPr>
          <p:nvPr/>
        </p:nvCxnSpPr>
        <p:spPr>
          <a:xfrm rot="5400000">
            <a:off x="2743201" y="1066800"/>
            <a:ext cx="30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23901" y="1714500"/>
            <a:ext cx="762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47701" y="2628900"/>
            <a:ext cx="685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953001" y="3200400"/>
            <a:ext cx="762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447800" y="41910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 flipV="1">
            <a:off x="5257800" y="2590800"/>
            <a:ext cx="2133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4648200" y="38100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2400300" y="3314700"/>
            <a:ext cx="2133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3886200" y="5027613"/>
            <a:ext cx="3032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3886201" y="56388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4" name="Picture 2" descr="H:\2012-11-26_06-45-23_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86200"/>
            <a:ext cx="2895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FF0000"/>
                </a:solidFill>
              </a:rPr>
              <a:t>NERVE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u="sng" dirty="0" smtClean="0">
                <a:solidFill>
                  <a:srgbClr val="FF0000"/>
                </a:solidFill>
              </a:rPr>
              <a:t>SUPPLY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15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                     </a:t>
            </a:r>
            <a:r>
              <a:rPr lang="en-US" b="1" u="sng" dirty="0" smtClean="0">
                <a:solidFill>
                  <a:srgbClr val="7030A0"/>
                </a:solidFill>
              </a:rPr>
              <a:t>STOMACH IS SUPPLIED BY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rgbClr val="00B050"/>
                </a:solidFill>
              </a:rPr>
              <a:t>SYMPATHETIC  </a:t>
            </a:r>
            <a:r>
              <a:rPr lang="en-US" b="1" dirty="0" smtClean="0">
                <a:solidFill>
                  <a:srgbClr val="00B050"/>
                </a:solidFill>
              </a:rPr>
              <a:t>                      </a:t>
            </a:r>
            <a:r>
              <a:rPr lang="en-US" b="1" u="sng" dirty="0" smtClean="0">
                <a:solidFill>
                  <a:srgbClr val="00B050"/>
                </a:solidFill>
              </a:rPr>
              <a:t>    PARASYMPATHETIC</a:t>
            </a:r>
            <a:endParaRPr lang="en-US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(T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to T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via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Coeliac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Plexus)          </a:t>
            </a:r>
            <a:r>
              <a:rPr lang="en-US" sz="2400" b="1" u="sng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(Anterior &amp; Posterior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Vagus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N.)</a:t>
            </a:r>
            <a:r>
              <a:rPr lang="en-US" sz="2400" b="1" dirty="0" smtClean="0">
                <a:solidFill>
                  <a:srgbClr val="7030A0"/>
                </a:solidFill>
              </a:rPr>
              <a:t>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91000" y="1447800"/>
            <a:ext cx="48418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1828800"/>
            <a:ext cx="64912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1143000" y="1828800"/>
            <a:ext cx="48418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467600" y="1828800"/>
            <a:ext cx="484188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51" name="Picture 21" descr="H:\New Folder (2)\nerve supply of stom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4290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              </a:t>
            </a:r>
            <a:r>
              <a:rPr lang="en-US" sz="4400" b="1" u="sng" dirty="0" smtClean="0">
                <a:solidFill>
                  <a:srgbClr val="FF0000"/>
                </a:solidFill>
              </a:rPr>
              <a:t>CLINICAL ANATOMY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562600" cy="55626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800" b="1" u="sng" dirty="0" smtClean="0">
                <a:solidFill>
                  <a:srgbClr val="7030A0"/>
                </a:solidFill>
              </a:rPr>
              <a:t>GASTRITIS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3000" b="1" dirty="0" smtClean="0">
                <a:solidFill>
                  <a:schemeClr val="tx1"/>
                </a:solidFill>
              </a:rPr>
              <a:t>Gastritis means inflammation of the gastric mucosa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3000" b="1" dirty="0" smtClean="0">
                <a:solidFill>
                  <a:schemeClr val="tx1"/>
                </a:solidFill>
              </a:rPr>
              <a:t>In Gastritis, the gastric mucosal barrier become inflamed due to the ingestion of certain substances like </a:t>
            </a:r>
            <a:r>
              <a:rPr lang="en-US" sz="3000" b="1" dirty="0" err="1" smtClean="0">
                <a:solidFill>
                  <a:schemeClr val="tx1"/>
                </a:solidFill>
              </a:rPr>
              <a:t>Alcohal</a:t>
            </a:r>
            <a:r>
              <a:rPr lang="en-US" sz="3000" b="1" dirty="0" smtClean="0">
                <a:solidFill>
                  <a:schemeClr val="tx1"/>
                </a:solidFill>
              </a:rPr>
              <a:t> &amp; Aspirin.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000" b="1" dirty="0" smtClean="0">
                <a:solidFill>
                  <a:schemeClr val="tx1"/>
                </a:solidFill>
              </a:rPr>
              <a:t>     These substances when often ingested can be very damaging to the protective gastric mucosal barrier </a:t>
            </a:r>
            <a:r>
              <a:rPr lang="en-US" sz="3000" b="1" dirty="0" err="1" smtClean="0">
                <a:solidFill>
                  <a:schemeClr val="tx1"/>
                </a:solidFill>
              </a:rPr>
              <a:t>i.e</a:t>
            </a:r>
            <a:r>
              <a:rPr lang="en-US" sz="3000" b="1" dirty="0" smtClean="0">
                <a:solidFill>
                  <a:schemeClr val="tx1"/>
                </a:solidFill>
              </a:rPr>
              <a:t> to the mucous gland and tight epithelial junctions between the gastric lining cells leading to severe acute or chronic gastritis . 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32771" name="Picture 2" descr="http://www.gihealth.com/images/imgGastritis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76400"/>
            <a:ext cx="304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228600"/>
            <a:ext cx="7848600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    </a:t>
            </a:r>
            <a:r>
              <a:rPr lang="en-US" sz="5400" b="1" u="sng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CONTENTS</a:t>
            </a:r>
            <a:endParaRPr lang="en-US" u="sng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276601" y="1371600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Content Placeholder 11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7085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INTRODUCTION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SURFACE ANATOMY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EXTERNAL &amp; INTERNAL FEATURES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RELATIONS OF THE STOMACH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BLOOD SUPPLY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NERVE SUPPLY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LYMPHATIC DRAINAGE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CLINICAL ANATOMY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5366" name="Picture 2" descr="H:\New Folder (2)\stomach_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b="1" u="sng" dirty="0" smtClean="0">
                <a:solidFill>
                  <a:srgbClr val="FF0000"/>
                </a:solidFill>
              </a:rPr>
              <a:t>GASTRIC PAIN</a:t>
            </a:r>
            <a:endParaRPr lang="en-IN" sz="4400" b="1" u="sng" dirty="0">
              <a:solidFill>
                <a:srgbClr val="FF0000"/>
              </a:solidFill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smtClean="0"/>
              <a:t>Gastric pain is felt in the epigastrium because the stomach is supplied from segements T6-T9 of spinal cord, which also supply the upper part of abdominal wall.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Gastric atrophy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876800" cy="5410200"/>
          </a:xfrm>
        </p:spPr>
        <p:txBody>
          <a:bodyPr/>
          <a:lstStyle/>
          <a:p>
            <a:pPr marL="571500" indent="-571500" eaLnBrk="1" hangingPunct="1">
              <a:buFont typeface="Wingdings 2" pitchFamily="18" charset="2"/>
              <a:buAutoNum type="romanLcParenBoth"/>
            </a:pPr>
            <a:r>
              <a:rPr lang="en-US" sz="2800" b="1" smtClean="0">
                <a:solidFill>
                  <a:schemeClr val="tx1"/>
                </a:solidFill>
              </a:rPr>
              <a:t>Due to chronic gastritis, the mucosa gradually becomes atrophic until little or no gastric gland activity remains.</a:t>
            </a:r>
          </a:p>
          <a:p>
            <a:pPr marL="571500" indent="-571500" eaLnBrk="1" hangingPunct="1">
              <a:buFont typeface="Wingdings 2" pitchFamily="18" charset="2"/>
              <a:buAutoNum type="romanLcParenBoth"/>
            </a:pPr>
            <a:r>
              <a:rPr lang="en-US" sz="2800" b="1" smtClean="0">
                <a:solidFill>
                  <a:schemeClr val="tx1"/>
                </a:solidFill>
              </a:rPr>
              <a:t>Loss of stomach secretions in gastric atrophy leads to </a:t>
            </a:r>
            <a:r>
              <a:rPr lang="en-US" sz="2800" b="1" u="sng" smtClean="0">
                <a:solidFill>
                  <a:srgbClr val="002060"/>
                </a:solidFill>
              </a:rPr>
              <a:t>achlorhydria and occasionally pernicious anaemia.</a:t>
            </a:r>
          </a:p>
        </p:txBody>
      </p:sp>
      <p:pic>
        <p:nvPicPr>
          <p:cNvPr id="34819" name="Picture 2" descr="http://pathology.tmu.edu.tw/microscopy/images/203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862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E:\2012-11-27_20-11-37_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1430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Pernicious </a:t>
            </a:r>
            <a:r>
              <a:rPr lang="en-US" b="1" u="sng" dirty="0" err="1" smtClean="0">
                <a:solidFill>
                  <a:srgbClr val="FF0000"/>
                </a:solidFill>
              </a:rPr>
              <a:t>anaemia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/>
          <a:lstStyle/>
          <a:p>
            <a:pPr marL="571500" indent="-571500" eaLnBrk="1" hangingPunct="1">
              <a:buFont typeface="Wingdings 2" pitchFamily="18" charset="2"/>
              <a:buNone/>
            </a:pPr>
            <a:r>
              <a:rPr lang="en-US" b="1" smtClean="0"/>
              <a:t> </a:t>
            </a:r>
            <a:r>
              <a:rPr lang="en-US" sz="3000" b="1" smtClean="0"/>
              <a:t>Pernicious anaemia is a common accompaniment of</a:t>
            </a:r>
            <a:r>
              <a:rPr lang="en-US" sz="3000" smtClean="0"/>
              <a:t> </a:t>
            </a:r>
            <a:r>
              <a:rPr lang="en-US" sz="3000" b="1" smtClean="0">
                <a:solidFill>
                  <a:srgbClr val="002060"/>
                </a:solidFill>
              </a:rPr>
              <a:t>Achlorhydria</a:t>
            </a:r>
            <a:r>
              <a:rPr lang="en-US" sz="3000" smtClean="0"/>
              <a:t> </a:t>
            </a:r>
            <a:r>
              <a:rPr lang="en-US" sz="3000" b="1" smtClean="0"/>
              <a:t>and </a:t>
            </a:r>
            <a:r>
              <a:rPr lang="en-US" sz="3000" b="1" smtClean="0">
                <a:solidFill>
                  <a:srgbClr val="002060"/>
                </a:solidFill>
              </a:rPr>
              <a:t>Gastric atrophy.</a:t>
            </a:r>
          </a:p>
          <a:p>
            <a:pPr marL="571500" indent="-571500" eaLnBrk="1" hangingPunct="1">
              <a:buFont typeface="Wingdings 2" pitchFamily="18" charset="2"/>
              <a:buNone/>
            </a:pPr>
            <a:r>
              <a:rPr lang="en-US" sz="3000" b="1" smtClean="0"/>
              <a:t>Normal gastric secretions contain intrinsic factor which is secreted by parietal cells which helps in the absorption of vitamin B</a:t>
            </a:r>
            <a:r>
              <a:rPr lang="en-US" sz="1800" b="1" smtClean="0"/>
              <a:t>12</a:t>
            </a:r>
            <a:r>
              <a:rPr lang="en-US" sz="3000" b="1" smtClean="0"/>
              <a:t>  from ileum.</a:t>
            </a:r>
          </a:p>
          <a:p>
            <a:pPr marL="571500" indent="-571500" eaLnBrk="1" hangingPunct="1">
              <a:buFont typeface="Wingdings 2" pitchFamily="18" charset="2"/>
              <a:buNone/>
            </a:pPr>
            <a:endParaRPr lang="en-US" sz="1800" b="1" smtClean="0"/>
          </a:p>
          <a:p>
            <a:pPr marL="571500" indent="-571500" eaLnBrk="1" hangingPunct="1">
              <a:buFont typeface="Wingdings 2" pitchFamily="18" charset="2"/>
              <a:buNone/>
            </a:pPr>
            <a:r>
              <a:rPr lang="en-US" sz="2000" b="1" smtClean="0">
                <a:solidFill>
                  <a:schemeClr val="tx1"/>
                </a:solidFill>
              </a:rPr>
              <a:t>        NO INTRINSIC FACTOR                     NO ABSORPTION OF VIT B </a:t>
            </a:r>
            <a:r>
              <a:rPr lang="en-US" sz="1400" b="1" smtClean="0">
                <a:solidFill>
                  <a:schemeClr val="tx1"/>
                </a:solidFill>
              </a:rPr>
              <a:t>12</a:t>
            </a:r>
          </a:p>
          <a:p>
            <a:pPr marL="571500" indent="-571500" eaLnBrk="1" hangingPunct="1">
              <a:buFont typeface="Wingdings 2" pitchFamily="18" charset="2"/>
              <a:buNone/>
            </a:pPr>
            <a:endParaRPr lang="en-US" sz="2000" b="1" smtClean="0">
              <a:solidFill>
                <a:schemeClr val="tx1"/>
              </a:solidFill>
            </a:endParaRPr>
          </a:p>
          <a:p>
            <a:pPr marL="571500" indent="-571500" eaLnBrk="1" hangingPunct="1">
              <a:buFont typeface="Wingdings 2" pitchFamily="18" charset="2"/>
              <a:buNone/>
            </a:pPr>
            <a:r>
              <a:rPr lang="en-US" sz="2000" b="1" smtClean="0">
                <a:solidFill>
                  <a:schemeClr val="tx1"/>
                </a:solidFill>
              </a:rPr>
              <a:t>                            </a:t>
            </a:r>
          </a:p>
          <a:p>
            <a:pPr marL="571500" indent="-571500" eaLnBrk="1" hangingPunct="1">
              <a:buFont typeface="Wingdings 2" pitchFamily="18" charset="2"/>
              <a:buNone/>
            </a:pPr>
            <a:r>
              <a:rPr lang="en-US" sz="2000" b="1" smtClean="0">
                <a:solidFill>
                  <a:schemeClr val="tx1"/>
                </a:solidFill>
              </a:rPr>
              <a:t>AS A RESULT, MATURATION FAILURE OCCURS IN   BONE MARROW , RESULTING IN PERNICIOUS ANAEMIA                                                          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4114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95901" y="4610100"/>
            <a:ext cx="685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Point Star 9"/>
          <p:cNvSpPr/>
          <p:nvPr/>
        </p:nvSpPr>
        <p:spPr>
          <a:xfrm>
            <a:off x="381000" y="3886200"/>
            <a:ext cx="228600" cy="381000"/>
          </a:xfrm>
          <a:prstGeom prst="star5">
            <a:avLst>
              <a:gd name="adj" fmla="val 2183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FF0000"/>
                </a:solidFill>
              </a:rPr>
              <a:t>PEPTIC ULCERS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5029200" cy="55626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A PEPTIC ULCER is an excoriated area of the mucosa caused by </a:t>
            </a:r>
            <a:r>
              <a:rPr lang="en-US" sz="2900" b="1" dirty="0" smtClean="0">
                <a:solidFill>
                  <a:schemeClr val="tx1"/>
                </a:solidFill>
              </a:rPr>
              <a:t>the digestive action </a:t>
            </a:r>
            <a:r>
              <a:rPr lang="en-US" sz="2800" b="1" dirty="0" smtClean="0">
                <a:solidFill>
                  <a:schemeClr val="tx1"/>
                </a:solidFill>
              </a:rPr>
              <a:t>of gastric juice.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u="sng" dirty="0" smtClean="0">
                <a:solidFill>
                  <a:srgbClr val="7030A0"/>
                </a:solidFill>
              </a:rPr>
              <a:t>TYPES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two 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main types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peptic ulcers</a:t>
            </a:r>
            <a:r>
              <a:rPr lang="en-US" sz="2900" b="1" smtClean="0">
                <a:solidFill>
                  <a:schemeClr val="tx1"/>
                </a:solidFill>
              </a:rPr>
              <a:t>– </a:t>
            </a:r>
            <a:endParaRPr lang="en-US" sz="29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>
                <a:solidFill>
                  <a:schemeClr val="tx1"/>
                </a:solidFill>
              </a:rPr>
              <a:t>(</a:t>
            </a:r>
            <a:r>
              <a:rPr lang="en-US" sz="2900" b="1" dirty="0" err="1" smtClean="0">
                <a:solidFill>
                  <a:schemeClr val="tx1"/>
                </a:solidFill>
              </a:rPr>
              <a:t>i</a:t>
            </a:r>
            <a:r>
              <a:rPr lang="en-US" sz="2900" b="1" dirty="0" smtClean="0">
                <a:solidFill>
                  <a:schemeClr val="tx1"/>
                </a:solidFill>
              </a:rPr>
              <a:t>) GASTRIC       (II) DUODENAL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u="sng" dirty="0" smtClean="0">
                <a:solidFill>
                  <a:srgbClr val="7030A0"/>
                </a:solidFill>
              </a:rPr>
              <a:t>BASIC CAUSE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900" b="1" dirty="0" smtClean="0">
                <a:solidFill>
                  <a:schemeClr val="tx1"/>
                </a:solidFill>
              </a:rPr>
              <a:t>Imbalance between the rate of secretions of gastric juice and the degree of protection afforded by GASTRODUODENAL MUCOSAL BARRIER as well as </a:t>
            </a:r>
            <a:r>
              <a:rPr lang="en-US" sz="2900" b="1" dirty="0" err="1" smtClean="0">
                <a:solidFill>
                  <a:schemeClr val="tx1"/>
                </a:solidFill>
              </a:rPr>
              <a:t>neutralisation</a:t>
            </a:r>
            <a:r>
              <a:rPr lang="en-US" sz="2900" b="1" dirty="0" smtClean="0">
                <a:solidFill>
                  <a:schemeClr val="tx1"/>
                </a:solidFill>
              </a:rPr>
              <a:t> of gastric acid by duodenal juices.  </a:t>
            </a:r>
            <a:endParaRPr lang="en-US" sz="2900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6867" name="Picture 1" descr="C:\Documents and Settings\Guest\Desktop\depositphotos_5525375-Peptic-ul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066800"/>
            <a:ext cx="373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>
                <a:solidFill>
                  <a:srgbClr val="7030A0"/>
                </a:solidFill>
              </a:rPr>
              <a:t>Peptic ulcer can be caused by two ways</a:t>
            </a:r>
            <a:endParaRPr lang="en-US" sz="2600" b="1" dirty="0">
              <a:solidFill>
                <a:srgbClr val="7030A0"/>
              </a:solidFill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/>
          <a:lstStyle/>
          <a:p>
            <a:pPr marL="571500" indent="-571500" eaLnBrk="1" hangingPunct="1">
              <a:buFont typeface="Wingdings 2" pitchFamily="18" charset="2"/>
              <a:buAutoNum type="romanLcParenBoth"/>
            </a:pPr>
            <a:r>
              <a:rPr lang="en-US" b="1" smtClean="0">
                <a:solidFill>
                  <a:schemeClr val="tx1"/>
                </a:solidFill>
              </a:rPr>
              <a:t>Excess secreations of acid and pepsin by gastric mucosa.</a:t>
            </a:r>
          </a:p>
          <a:p>
            <a:pPr marL="571500" indent="-571500" eaLnBrk="1" hangingPunct="1">
              <a:buFont typeface="Wingdings 2" pitchFamily="18" charset="2"/>
              <a:buAutoNum type="romanLcParenBoth"/>
            </a:pPr>
            <a:r>
              <a:rPr lang="en-US" b="1" smtClean="0">
                <a:solidFill>
                  <a:schemeClr val="tx1"/>
                </a:solidFill>
              </a:rPr>
              <a:t>Diminished ability of gastroduodenal mucosal barrier to protect against the digestive properties of acid-pepsin complex</a:t>
            </a:r>
            <a:r>
              <a:rPr lang="en-US" smtClean="0"/>
              <a:t>.</a:t>
            </a:r>
          </a:p>
          <a:p>
            <a:pPr marL="571500" indent="-571500" eaLnBrk="1" hangingPunct="1">
              <a:buFont typeface="Wingdings 2" pitchFamily="18" charset="2"/>
              <a:buNone/>
            </a:pPr>
            <a:endParaRPr lang="en-US" b="1" u="sng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rgbClr val="FF0000"/>
                </a:solidFill>
              </a:rPr>
              <a:t>PYLOROSPASM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114800" cy="55626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   Abnormality of pyloric sphincter can occur in infants in which smooth muscle </a:t>
            </a:r>
            <a:r>
              <a:rPr lang="en-US" sz="2800" b="1" dirty="0" err="1" smtClean="0">
                <a:solidFill>
                  <a:schemeClr val="tx1"/>
                </a:solidFill>
              </a:rPr>
              <a:t>fibres</a:t>
            </a:r>
            <a:r>
              <a:rPr lang="en-US" sz="2800" b="1" dirty="0" smtClean="0">
                <a:solidFill>
                  <a:schemeClr val="tx1"/>
                </a:solidFill>
              </a:rPr>
              <a:t> of sphincter fails to relax normally, so food does not pass easily from stomach to </a:t>
            </a:r>
            <a:r>
              <a:rPr lang="en-US" sz="2800" b="1" dirty="0" err="1" smtClean="0">
                <a:solidFill>
                  <a:schemeClr val="tx1"/>
                </a:solidFill>
              </a:rPr>
              <a:t>doudenum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PYLORIC STENOSIS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   Narrowing of pyloric sphincter that must be corrected surgically. The hallmark symptom is projectile vomiting- the spraying of liquid </a:t>
            </a:r>
            <a:r>
              <a:rPr lang="en-US" b="1" dirty="0" err="1" smtClean="0">
                <a:solidFill>
                  <a:schemeClr val="tx1"/>
                </a:solidFill>
              </a:rPr>
              <a:t>vomitus</a:t>
            </a:r>
            <a:r>
              <a:rPr lang="en-US" b="1" dirty="0" smtClean="0">
                <a:solidFill>
                  <a:schemeClr val="tx1"/>
                </a:solidFill>
              </a:rPr>
              <a:t> some distance from infant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8915" name="Picture 1" descr="C:\Documents and Settings\Guest\Desktop\pyloric_steno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00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9A446F-DDE0-47E8-976E-6F83EA931CB4}" type="datetime1">
              <a:rPr lang="en-US"/>
              <a:pPr>
                <a:defRPr/>
              </a:pPr>
              <a:t>4/3/2020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18CE7-8328-425B-BBF0-F0C9515BDAD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143000"/>
            <a:ext cx="7924800" cy="92333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ON STOMACH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763000" cy="923330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PRACTICAL PRESENTATION</a:t>
            </a:r>
          </a:p>
        </p:txBody>
      </p:sp>
      <p:pic>
        <p:nvPicPr>
          <p:cNvPr id="40963" name="Picture 2" descr="C:\Documents and Settings\Guest\Desktop\STOM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319338"/>
            <a:ext cx="32004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04800" y="5486400"/>
            <a:ext cx="8610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DR.TANVI MAHAJAN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2800" cap="none" dirty="0" smtClean="0">
                <a:solidFill>
                  <a:srgbClr val="002060"/>
                </a:solidFill>
              </a:rPr>
              <a:t>1 </a:t>
            </a:r>
            <a:r>
              <a:rPr lang="en-US" sz="2800" cap="none" dirty="0" err="1" smtClean="0">
                <a:solidFill>
                  <a:srgbClr val="002060"/>
                </a:solidFill>
              </a:rPr>
              <a:t>st</a:t>
            </a:r>
            <a:r>
              <a:rPr lang="en-US" sz="2800" cap="none" dirty="0" smtClean="0">
                <a:solidFill>
                  <a:srgbClr val="002060"/>
                </a:solidFill>
              </a:rPr>
              <a:t> YEAR P.G SCHOLAR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0965" name="Subtitle 12"/>
          <p:cNvSpPr>
            <a:spLocks noGrp="1"/>
          </p:cNvSpPr>
          <p:nvPr>
            <p:ph type="subTitle" idx="1"/>
          </p:nvPr>
        </p:nvSpPr>
        <p:spPr>
          <a:xfrm>
            <a:off x="381000" y="5029200"/>
            <a:ext cx="84582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7030A0"/>
                </a:solidFill>
              </a:rPr>
              <a:t>PRESENTED BY-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img.tfd.com/dorland/stomach_hourg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:\New Folder (2)\nerve supply of stom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146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C:\Documents and Settings\Guest\Desktop\2012-11-25_13-39-36_2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048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H:\2012-11-25_14-56-47_7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04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 descr="C:\Documents and Settings\user5\Desktop\stomach be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3048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 descr="H:\New Folder (2)\600px-Stomach_blood_supply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5146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2" descr="http://www.gihealth.com/images/imgGastritis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25908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" descr="http://pathology.tmu.edu.tw/microscopy/images/2033-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8006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" descr="C:\Documents and Settings\Guest\Desktop\depositphotos_5525375-Peptic-ulc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47244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3" descr="http://medicalmarijuana.com/files/condition/uploads/pylorospasmmusclering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6800" y="4648200"/>
            <a:ext cx="21336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" descr="C:\Documents and Settings\Guest\Desktop\pyloric_stenosi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62800" y="46482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2" descr="I:\CamScanner\images\2012-11-27_15-16-59_63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86600" y="25908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/>
              <a:t>REVIEW</a:t>
            </a: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6868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   </a:t>
            </a:r>
            <a:r>
              <a:rPr lang="en-US" sz="4000" b="1" u="sng" dirty="0" smtClean="0">
                <a:solidFill>
                  <a:srgbClr val="FF0000"/>
                </a:solidFill>
              </a:rPr>
              <a:t>Regulation of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hcl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secreation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pic>
        <p:nvPicPr>
          <p:cNvPr id="43010" name="Picture 1" descr="I:\CamScanner\.images\2012-11-27_13-24-06_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0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FF0000"/>
                </a:solidFill>
              </a:rPr>
              <a:t>INTRODUCTION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724400" cy="5715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smtClean="0"/>
              <a:t>The stomach is also known as </a:t>
            </a:r>
            <a:r>
              <a:rPr lang="en-US" sz="2800" b="1" u="sng" smtClean="0">
                <a:solidFill>
                  <a:srgbClr val="7030A0"/>
                </a:solidFill>
              </a:rPr>
              <a:t>GASTER</a:t>
            </a:r>
            <a:r>
              <a:rPr lang="en-US" sz="2800" smtClean="0"/>
              <a:t> or </a:t>
            </a:r>
            <a:r>
              <a:rPr lang="en-US" sz="2800" b="1" u="sng" smtClean="0">
                <a:solidFill>
                  <a:srgbClr val="7030A0"/>
                </a:solidFill>
              </a:rPr>
              <a:t>VENTER.</a:t>
            </a:r>
            <a:r>
              <a:rPr lang="en-US" sz="280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u="sng" smtClean="0">
                <a:solidFill>
                  <a:srgbClr val="0070C0"/>
                </a:solidFill>
              </a:rPr>
              <a:t>DEFINITION-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b="1" smtClean="0"/>
              <a:t>The stomach is a muscular bag forming the widest and most distensible part of digestive tube.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u="sng" smtClean="0">
                <a:solidFill>
                  <a:srgbClr val="0070C0"/>
                </a:solidFill>
              </a:rPr>
              <a:t>EXTENT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b="1" smtClean="0"/>
              <a:t>It is connected above to the lower end of Esophagus and below to the Duodenum.</a:t>
            </a:r>
          </a:p>
        </p:txBody>
      </p:sp>
      <p:pic>
        <p:nvPicPr>
          <p:cNvPr id="16387" name="Picture 2" descr="http://img.tfd.com/dorland/stomach_hourg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800"/>
            <a:ext cx="350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44034" name="Picture 2" descr="C:\Users\TANVI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825625"/>
            <a:ext cx="3867150" cy="3983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45058" name="Picture 2" descr="C:\Users\TANVI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28913" y="2058988"/>
            <a:ext cx="3838575" cy="351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 smtClean="0"/>
              <a:t>TREATMENT OF PEPTIC ULCERS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rgbClr val="7030A0"/>
                </a:solidFill>
              </a:rPr>
              <a:t>TREATMENT 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b="1" dirty="0" smtClean="0">
                <a:solidFill>
                  <a:schemeClr val="tx1"/>
                </a:solidFill>
              </a:rPr>
              <a:t>Reduction of stressful situation, that might lead to excessive acid secretions.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b="1" dirty="0" smtClean="0">
                <a:solidFill>
                  <a:schemeClr val="tx1"/>
                </a:solidFill>
              </a:rPr>
              <a:t>Administration of antacid drugs to neutralize much of the acid in stomach secretions.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b="1" dirty="0" smtClean="0">
                <a:solidFill>
                  <a:schemeClr val="tx1"/>
                </a:solidFill>
              </a:rPr>
              <a:t>Administration of Anti-Histaminic drugs that block the effect of Histamine on H</a:t>
            </a:r>
            <a:r>
              <a:rPr lang="en-US" sz="2100" b="1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 receptors and thereby reduce gastric acid secretions by 70% - 80%.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 smtClean="0">
                <a:solidFill>
                  <a:srgbClr val="FF0000"/>
                </a:solidFill>
              </a:rPr>
              <a:t>location of the stomach 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334000" cy="563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   The stomach lies obliquely in the upper and left part of the abdomen, occupying the </a:t>
            </a:r>
            <a:r>
              <a:rPr lang="en-US" sz="2800" dirty="0" smtClean="0">
                <a:solidFill>
                  <a:srgbClr val="7030A0"/>
                </a:solidFill>
              </a:rPr>
              <a:t>EPIGASTRIC, UMBLICAL &amp; LEFT HYPOCHONDRIAC REGIONS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SHAPE OF STOMACH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Empty – J shaped (vertical)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Partially distended – </a:t>
            </a:r>
            <a:r>
              <a:rPr lang="en-US" sz="2800" b="1" dirty="0" err="1" smtClean="0">
                <a:solidFill>
                  <a:schemeClr val="tx1"/>
                </a:solidFill>
              </a:rPr>
              <a:t>Pyriform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In obese persons - Horizontal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411" name="Picture 2" descr="E:\2012-11-27_20-03-47_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352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u="sng" dirty="0" smtClean="0">
                <a:solidFill>
                  <a:srgbClr val="FF0000"/>
                </a:solidFill>
              </a:rPr>
              <a:t>SURFACE ANATOMY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400" y="1143000"/>
          <a:ext cx="5562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5" name="Picture 2" descr="C:\Documents and Settings\Guest\Desktop\2012-11-25_13-39-36_26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1242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Content Placeholder 2" descr="E:\2012-11-27_18-46-15_2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/>
          <a:srcRect/>
          <a:stretch>
            <a:fillRect/>
          </a:stretch>
        </p:blipFill>
        <p:spPr>
          <a:xfrm>
            <a:off x="5791200" y="990600"/>
            <a:ext cx="3200400" cy="1981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FF0000"/>
                </a:solidFill>
              </a:rPr>
              <a:t>EXTERNAL FEATURES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4724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AutoShape 2" descr="data:image/jpeg;base64,/9j/4AAQSkZJRgABAQAAAQABAAD/2wCEAAkGBhQQEREUEhMVEhQUFxQaFRgXGBUYFxYYFRgXGBcZFhkYGyYgGxknGRYVIC8gJCcpLSwsFyExNTArNicrLykBCQoKDgwOGg8PGi8lHyQyLjUsKTAsNSkvLDU1MiwqNDUsMTQsKSkvNDAsNSwsMjUqNCosKi8pLywsNS8sLCwsLP/AABEIALgA8AMBIgACEQEDEQH/xAAcAAEAAgMBAQEAAAAAAAAAAAAABQYDBAcCAQj/xABIEAACAQMCAwQHBAYHBgcBAAABAgMABBESIQUGMRMiQVEHIzJhcYGRFEJyoUNSYoKxwRUkM1OistEIY3OSk+ElNER0g7PCFv/EABsBAQACAwEBAAAAAAAAAAAAAAAFBgIDBAEH/8QAMhEAAgEDAgQDBgUFAAAAAAAAAAECAwQRIUEFEhMxUWGxInGBkaHRFDJC4fEGMzTB8P/aAAwDAQACEQMRAD8A7jSlKAUpSgFKUoBSlKAUpSgFKUoBSlKAVRPS7zdLw+0j+zyLHLNJp1Y1OkYBMkiJ94r3fhqq91S/SLajXw2XxS5KH8M0Uin/ABBK016jp0pTWyb+SM4R5pJHNrThdheDVPxKW8Y9e1uNG/ujJBA91ZJeVOGQDUl01sR95LrDD4d41YrvkuylOXtYiT4hdP8AlxWKHkGwQ5FrHn36m/InFUR8Sy+bq1Pdp90voTStsLHLEw+jHnyU3xs2uXvrZwRDPIpDLKqlzGXPtjQrdd+nSuscQ4lHbprlbSCQBsSWY9FVVBLN12AJ2rl/MWm1it50UItpcQS4UAAJq0SYA29h2roPHbKRntpolEjW7uTGWC61kjaM6WOwcagRnAIyMjNW7hl5+Loc/g8a9/REVc0ulPBJWd6kyK8Z1K3TYjpsQQQCDnwNZs1TeO8Hubma3lEKRlDbsCDCzppn1ShpGUsAYsYEZGSWBJGK+f8A8iVjiJt45cXFzJNHlB2gkeYxOxIwxXtAQD0ycbgVJnOWnhvE1uEV0DaGVGUspXUJFDgjPuIB8jkV6t79ZHlRc6oiofYjdlDjB8e6wqixcnXAt0ieKJwRahweycgxWiREr2ysoxIpBOC2npVh5P4TNAr/AGjBd1tcnVqJaO3ijkJP41bfx60BYqUpQClKUApSlAKUpQClKUApSlAKUpQCtGXjtukohaeFZmxiMyIJDq6YQnUc/Ct6qi1vOnELhgLkRSmHHZrbmNtMYU62fvqQfLHQUBbqVz6z4XcLEiyQ3DwpKdYVyk8wMOFdwZ26SddLqCTq0jFeeFW9ybjSwmeaNrESSdrmJNMERuAy6gCWy3RTqLA7YoC+2d2s0aSRnUkiqyHfdWAKnfzBFZq55Z8v3MFrFGsUjBraxWVWkZtEqaxKVVZkJIGgFVdQQBucYrWu4rmOGL7QJ+0C2yRlZdPZt9scNrUSknVEYQM68hSM5ySB0yqv6ScCweQ/oZLeX5RzIW/w6qjZ7G6ZTGyXACLe6nVlbWZLqGSEKO1UsOyDg7qQuoAjNS39Dvc8Lkt5UEbywyx4JJxq1BGOp3IPstpLNjpk4rGUVKLi9z1PDyQ1KjuXL4zWsDt7ZQBweodO64Pv1q1SNfJ5wcJOD7rQtMXzJNGpxiwFxBNEf0kbr82BAPyOD8qlOWOaZJLDhZSNZJZ17NtblArwxSFyxCMd2hIxj71a1ffR1Ege8gZQWtrkzQ5+6l2hOR+9261aP6brYnOk99V6P/RGcRhopEja87NL2bJABGxgQlpMMstxGsijSEIKDWils56kKcU5X5jubhLZWiiLm3tpZ37RgNM4bSUURbsezcldlGQAx8MnMnCYbe3kmhiVJo4xHAwHsuw7KA46EguACRkDapG25Wt4+yKxgGL2DlsjfOOu653C9B4AVciII7kjjss8MCTqNf2W1lD69RkEqkEuNI0vqQnAyO8N+oqz1QZvSNw21fRbo85iRYs26akVYs6YxIxCkDJ6E9air70v3DZ7CyRR4Gabf5pGpA/5q1yqQj3Z1UrK4ra04Nrxxp8+x1OlcfT0t8QU961tXHkskqn6sCPyqX4b6b7fIW8t5rMn7x9bFn8aDP8AhpGpCXZntWyuKKzUg0vHB0mla9hxCO4jWSGRJY29lkYMp+BFbFbDkFKUoBSlKAUpSgFKUoBSlKAUpSgFeFiALEAAtgsQBk4GBnz2AHyr3SgFYJbCN3SRo0Z0zoYqpZc9dLEZHyrPSgBqv/Yrmz3gJuoR+hkb1yD/AHMre2P2JDnycdKsFKA5bZXcYu7qKMkB27dUYFXjMhxMjo26kSd7yImUgkb1K1t+k3goktTcqCs1p6wOm0nZL/bID4jQWbByMqNqj7RsxodfaZUHXgDVkZ1YG2/XaqFx606NfqrtP13+/wAScsavPDlexlrxwp+x4jBJ92dHgf8AEPWwn6iVf36TzqilmIUDqTVK5j5skxrgGBCySr5uYmD4PkCARj31y8IVSNzGpHsnr7noa+JXdGjT5Kj1fZb/AMHWeZe+9lD/AHlwjH8MCtMf8SJ9aqnpg5jZEhsYmKvc6mmKndYE2Ye7W3dz5BqsVvfLc3UNwD/V47QyK52U/aWBzk7ZWOA58u0361yLifFPt15c3e+iQhIM+EMeynHhqOWx7xX0GvU5INmnhdp+KuYwa0Wr9379jDGioAqgKBsAPAV7qAn4SZbx2IAULEQWjDBsdQpPQ/CsFvcXBVQRMGWGbUSp3kGdGDjc9MVF9PPZl6/GuDcZU2llpY3w0vh+xZq8dorFlyCR7QyDjPTI9/vqvBrlUfSZGYwRsNQ3DkjUF264zt1rxEsqmd1Ex79uQWUh2Qe3tgZ2r3pef/aHj4hqlyPfPyl9vqWPhc01hJ2tjJ2LE5eM5MEvudPA/tLgiux8l89RcSRhjsbiMDtYWOSufvIfvxnwYfPFfn2aaco5Har659I0vqKaRpHdUlRnxxUzZSSoIJ4iYrmIAoW3OcbpJjGpW6Ee+umnWlT0k8ohL3h1K75pUI8sks+Uvs/X6n6PpUHyZzSnErSOdBpY5WRPGORdnQ/PceYIqcqQKf2FKUoBSlKAUpSgFKUoBSlKAUpSgFKUoBSlKA8ugYEEAgjBB6EHqDXH5eJjhM72M4bSuWs36iWEk6Y8/rp7G/UKPn2Kqj6TeWLe+smFxIsDR96GY9Y38APFg2w0jc7Y3ArjvLOnd0+Sp8DZCrOnlwepy/ifFnuGyxwo6KOg/wBT760qioHuI5hb3YaCVQGGpSrTKehGobDHXbPXoQalahJUOh7GMYKhdKr1W6rzJ7mW1EzxfZvtEptgDiEtiPGc6dhqZc/dJIraHDWH6v1/7VgsXxIvv2+tTNdUZuovaeT6b/SN252cl+pS1e73WfqaA4af1h+dff6MP6w+hrepWXKi39afiaI4Z+0Poa9f0YP1j9B/rW5SnKjzqz8TT/owfrH6D/WvQ4cvmx+g/wBa2qUwjzqz8R6LeIGz4vc2hJ7K7j7WMHwkTOcfEa8+ekeVdqrgTv2XFOESjb1/Zk+YkwoH5t9a77UtRlmCPn/EaXTuZrzz89RSlK2nAKUpQClKUApSlAKUpQClKUApSlAQ17xaYztBbxxs0caSSNI7KoEjOqKulWJY9m5J6Dbrmsd/zdHbtIsySJojkkz3CHESdo4TDashQSNQUHBwa2eIcCEsnapLLBIVCM0RTvoCWVWEiMNizYYAMNRwd6jLv0fwSvKzNL6wTA4Me3bxNE/eMes91iRqYgHpttQH3i/OBjTuQyCT1JYOoxGssojQyaXyNWHwBkjGWArXHEIO2juJlklLSNHHIwURQETNAAkZkJDFgAXUMTkElQQBLcU5ZS4YsXkTUIg4QqBIIX7SPVqUkYYt7JGQ2DnbGnNyHAzKxaTZlb9Ed1uGuRgtGWX1jsO6RlcA5wDQGXnDkuDicPZzDS67xSrtJE3mp8vMdD+Y4lxuzl4bMIL3Yt/ZTAeqmA8c/dbplT0+BFfoyoXnDlaLiVpJbyj2hlGxvG49lx8D9RkeNaa1CNVYkc9e3hXWJfM4vb2ralOkjBB326GpioDky8d4DHJ/aQO0TZ693pn4dP3an6i+n024l24Hw6lZ0OalJvnw3kUpShPClKUApSlARPGR/WOF+6+tf84r9AVwLio9fw3/AN9af/YK77Ulb/kKVxn/ACn7kKUpXQRApSlAKUpQClKqfH+YLmO7EMCh8RwOE7GV9ZkmkRw0qsFhARMhmGOvXpQFspVT4jzczRkRKySKV7Q91uz/AK2lvpORvrAmIPkmfKvcvPGlWb7OxVgxgw65lCTxwNkH2DqlQgHOQd8HagLTSoI8zaS6vEQ6TQwsFYMNUyI+VOBkDWB0GcVn5b479siL6VQg40h9bLsDiQaQUcZwVPTHU0BLUpSgFR/Hbp44W7PV2jYRNIUsGcgZUP3cgEt3iB3d6kK0eMyOsRMalmDJgDV+sM+yQelAQMHNU+gFolH3GLahpdOzEjOFBATU79CfZHgaJze8ix4QKzBHOnU2EPYnIGncESMB493bfp4v+IXBidZ1Gjs2LHspQrnSraSVf1QXJ7xO+D0INZbfi9yihRDsCVTTDKqYVlGwOCqhDsWAyQcZxQG3wHmGS5ZQY1VcS6jknOhlC6cZGDqz18Kn6geD3900xSZVCCNTkRyLliqHIJyvtFxp1ZGkVPUB+f5IhFxvi8ajALo/zbvH85DUtUJwy7F1xDil0uCkk+iNh4qmRn4EdmammcAZJAHmdqjK/wDcZd+Epq0jnz9WfaV4SZW9lgfgQf4V7rQSieRSvMkgUFmIVQCSTsAB1JPlXyGdXUMjBlPQg5B+Br0ZWcHulKV4ekVxdsXHDPffWv8AnFd/rgN2NfEOER+d0j/9Mqf5136pO3/IUnjDzdP3L0FKUreRIpSlAKUpQCtdbFBK0un1jIqE5PsqzMoxnHV23xnetilAQlnyygN00oVmuZUkbTqUARaeyHXORoDHwLM22DWQcp22XPZ+0c41yEL6xZjoXViMGRVYhQAxAzmpelAVHjXDBDcm5nRprcsjsymRWt3jGlXeOMhZIwPvlS6eOVHcnuE8NhhVmiJYS4Yu0kkpcYGk9pIzErp6b48qpPN/pjitpTbWUZvrkbMFPq4yOuph1I8QNh4kdKoFzxviE0LQTJFaWzuWaOAtli25jzrYLGTklUwCc+ZzlRSq1o0U1zS7Jsz6c3BzSeF3eDp3G/TBYWzFFaS6dThhbp2gB8i5IT6E1CN6dU8OH3ZHn3AfpmqFHGFACgKB0A2FY/taaiupdQ8M79M/wq1LgVGK9ubz8F9zl6r2R0aH092n6W2vIvMmNWUfEh8/lV35f5qteIJrtZklA6gZDL+JGwy/MVwQ3C7jUNsZ3G2cgZ+YP0rRKNBMs9nN9nuVzgqQA+Nyrr0Ix1yMedc1xwTljzUZ58meqp4n6E52H/h1/wC62uD9I2P8qmgK5fwn0kpxbhXEI3Aiu47W57WPOzDsnGuPzXPUb4+BBPTYGyqnzAP1FV1pp4ZuMlUT0vc5fYbMxREm6usxwqvtANs7/IHA97DyqW5159tuFRa5m1SMPVQqfWSHwwPBc9WO3xOBXH7KCa8uXv77+2faKPwhTwAHgcH8yTudtVSooLLOu0tZ3NRQj23fgbfAOFfZbeOLxAyx82O7fLO3yrS53/8AIzfu/wCYVO1gvrFJkaORdSNjIyRnBz1BBqMUva5mXidBdB0oeGF8sFH4LEYb21LRrF2kPdERz2h05zIPAn+IFZRzLc9gLvtEKmXT2GhfZzjAb2tVWfh/LdvA+uOIK2MAkuxA92onHyoOWbbtO17FdedWe9jV56c6c+/FbnUi3lojoWVeEOWMsavs35a6JZxh6YS1IDivEppm4golWOOBCNBUHtNStkknce7HmK88N4s9rFYs7f1d4mVhhe666mBzjO42xnwNWK95ct5nLyRKzEYJywyOm+CAT7+orS43y6ZYY7eIIkIIySWLKAfudcnBPU0U4tJGU7evGUqieXtq9dcpY7JY0e25tcs3Eslukkxy0mWAwBpUnujYDw3386la8xRhVCqMAAADyA2A+leq0SeXklKcXCCi3lrc0eXIu35hsl3It4pJG9xKtj+KV3iuO+haz7e+4ne9VUrBEc5BAOWwfgkZ/frsVStOPLFIoF3V6tec/FilKVmcxF8b4q8JgSKNZXmkKAM5jUaY3kJLBGPRCMY8awWvNkLIxk1ROi3DSIQWKC1KCbdAQQO0QjG5DDA642ONcJacwNHL2LwuXU6Q4OqN4yCCR4OfpUXc8kK0ZVZ3V3S6SWTCFpBd6DKcYwrZjTGBgBcYoCQbmu2Dupk06A5ZirhPVrrcCQrpLKmSVByADtsa1LbnSNnmDLIAjxoi9lOZnLRCU+q0axgZPTpvXibkhHLq0rmFjKwjAUaXmRo3YNjJ2ZiAehbx2AxXfIgmZpJZRLKXVwXijZBiLsiOzOxBXfrkH6UBJw82WzuqLIWLdnghJNGZUDx5fTpGpSMb+7rXx+bbYJG+tiJEgdMRykstyWEOFC5yxUjGMjxxWKDlNE6OQO0t5MKqqoNuiIFVQMBToGw6Z2qJm5Skt+waItcrD9mUR5RHEVqZTGEJ7rP63B1Fc6eooCf4ZzJBctpiZiSrMNUciAhGCPguoBKuQrAbqSAcVz70tc8ydoOGWLETyDNxIP0UZ+7nwYjcnwBAG7bTcnGraztpbpZGZ7SO71QyDRIGupklCuhAZe+qoD0IJO9cw5TtGZXupzqnumLux64Y5A9wPXHw8hXFe3KtqTlvsd1jau5qqG25IcG4JHaRhIx+Jj7TnzJ/l4VtXMOtSPPp8fCstQ/MPFXj7OG3XXc3DBIl67kgavLxHXb5A1VLapXlcxqU37eU0/NalyrqjSt5RksQxjBqMuDg7EVHzxQ5mLFdRHfLYOkFQvyGMbZ8a6Dw/wD2fYnGu9u55pWUZ0EKFbG+CwJYDoOnSqHxzlR+FXhtbgmWKbvW8uWGvSRswBwHGFHn08CK+yUeLq5lGnKCTfi8rOD5zKny5a7Gibe304Mg2VcnUPAMdRyCMntST+IVmg4fC6lVJIGrOD/eIPHG/dIxWccJiwBo6bjdtiAB5+Sj6VmtrRYxhBpG3iT0AA6nyAqVhbPPtRjj4mps07qyaNkngfs5ogcMQpDqQQVdcYIIJGMYIOMVZo+e+N3UQCS2sCnbWid/A2OAQwB+Q+VVfi1z9wfE/wAhUnyhebPGfDvL/Bv5H61W+O04rNSktV38/wCCxcM4fCrFOtnXsbXDOWFjkM00j3NwdzJISSD+zknf3kk+WKmqUqlSk5PLLfRoU6MeWmsIUpSsTcKUpQClKUAqM5k4p9mtpZAcNjCfibYEfDr8qk6jeA8I/pfikcWNVrZESTn7rSfdQ+e4xjyD1uow55EfxG5VvQb3eiOm+inls2HDLeNhpkcdpID1DSb4PvC6R8qt9KVKFDFKUoBSlKAUpSgFKUoDkvp/KPHw+30jtJ58a9ILrGgAcA9QMyKflUNZQPGNLMGUYCELpbA8GA2223AHwqQ9MhP9KcIHhibHxyM/wFYKrXGqj54w2wWngVNckp75wKeivhn2zi13dsMpZgRRZ/XbUGIz5AP/AM4r4z6QSeg3Py3qe/2fbbTwtpDu0txKzHxOAq/ypwSmnKU/DQcdqtRhTW+WdNqlel3lr7bw2UqPXW/roj45jGWA+KZ28wKutfCM1Zk2nlFWPzVw287aJH/WG/x8fzrJcT6FLHw/jWJuG/Yr2+s+ixSlo/8Ahvuv5Fa0OKXOptI6L/Gr7C85rWNXdr6i1tnWrcm2/uNN3JJJ6mtnhV32UyN4A4PwOxrUpULOKmmpblwj7OMbHSqVH8Bu+0gQ+K90/Fen5YqQqi1IOnNwexNRlzJMUpStZkKUpQClfHcKCSQAOpOwHxNRdo9zxJzDw1MqDiS5YYhj/Ccd5vhn4eNZwg5vCOW4uqdvHmqP4bsx8Uv5ZZUs7MdpdS7bdIlPV3Phgb+7r5Z7HyNyfHwu0SBO83tSv4ySEd5vh4AeAArByNyBBwqMhMyzSbzTP7ch6/Jc+H1yas9SdOmoLCKVeXk7qfNLtsvAUpSthxClKUApSlAKUpQClKUByr09WJWKwvBn+qz4fHXRLpz+cYH71RKOCAQcg7gjoQehFda5i4Gl9bTW8vsSqVJ8VPgw94OD8q4Bw/iDcOeWyviI3t86HOdMkf3Svnt09xx1BqE4tayqxVSCy0TvBruNKbpzeE9yylQdj0PX4VMf7P8AxACzubRiO1tp31D9l+hHu1K4+XvqH4By3ecVwyarKzP6Vh6+Uf7lD7Kn9c/EZ6V1blzlmDh8Iitk0LnLEnLux6s7HdmNZ8LtatCLdTTONDHi13SuJRVPXGddiVpSlTBCHDfTjw1rW+tr1RhJozDIfAOuSpPxUjH/AAzXO5ZMAnrj86/U3HuAw30EkFwmuNxuPEHwZT4MDuDX545t9GV3w+fsoQb2HSZAEBMqIrAesUftEYxnOk9MEDvt7twj05dtvI77O4jRymu+5ArnAz18fjX2tYcSTJDEow6hgQQfI++swuFP3l+oqTjUhLsycjVhJezJMsXKV5pkaM9HGR8V/wC2foKtdc5tbvs3VwRlSCN+uKvUnGYVUM0qKpGRlgNj7s1XOLUcVFUjv6knbVY8rTfY3KVqWl3JcY+y21xc56MiFY/+pJpXHwJqcsfR7xG4/tXgsUPgubiX691B8cn4VGRoTlsa63FLal+rL8tf2IuaZUBZmCgdSSAPqa07S+luzpsLeS6PTWO5Cp/albb5CuicM9EllGwecPeyD71w2tR8IwAgHuwauUUKooVQFUDAAAAA8gB0rphbJfmIW445UlpSWPN6v7epzThPofMxV+JzdtjcW8OpIB+Jtmk/KukWdkkKLHEixoowqoAqgeQA2FZqV1JJLCIKpUlUlzTeWKUpXpgKUpQClKUApSlAKUpQClKUAqK4pyva3UsUs8EcskOezZlzpz+RGd8HODuKlaUApSlAKUr4aAj+E8wwXeewkEmApOzA6WzpYBgMqcHDDY4NfLdYhdT41GYxwF85wI9UyxhfDGoSnA8TnxqpScv/AGCwhmZi13DHahBJICC8XS3iIAGHLOgxkksOuKyzcoyqB3BOgjtO2Qso+0Mkt1JOMMcYLzK4Dd09DQFj49y/a3CM1zbRz6VJ3iDvgDOE21Z26Cq3dehThUn/AKUp+CSVf/0a8pyZKYrrVEhkayaK3ywbsmd70iNSemlJoU1DbAIG1TfBeFNFcztJAGd2dlucoT2bY0xbnWNOMaQNO2c5NAV0egXhX91Kf/lerFwX0e8Ps8GC0iVh0crrcfB3yR8qsVKAUpSgFKUoBSlKAUpSgFKUoBSlKAUpSgFKUoBSlKAUpSgFKUoBXxmwCTsB1pSgKRa86TyHQojLM9nocxyIpjujKAdBkLHAhJByNWobLWI80XeuZw0JCR269mUfSZGvLi2Z1YPlQdAJBDY7ozsSylATD8xSRu0b9mWW5tocgMuoTRo7MFLnByzY3Ps+O9RVlzhdmOOR1gwYbGdwokzpu3MZjXL+0pVm1nboun71KUBeq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sp>
        <p:nvSpPr>
          <p:cNvPr id="19460" name="AutoShape 4" descr="data:image/jpeg;base64,/9j/4AAQSkZJRgABAQAAAQABAAD/2wCEAAkGBhQQEREUEhMVEhQUFxQaFRgXGBUYFxYYFRgXGBcZFhkYGyYgGxknGRYVIC8gJCcpLSwsFyExNTArNicrLykBCQoKDgwOGg8PGi8lHyQyLjUsKTAsNSkvLDU1MiwqNDUsMTQsKSkvNDAsNSwsMjUqNCosKi8pLywsNS8sLCwsLP/AABEIALgA8AMBIgACEQEDEQH/xAAcAAEAAgMBAQEAAAAAAAAAAAAABQYDBAcCAQj/xABIEAACAQMCAwQHBAYHBgcBAAABAgMABBESIQUGMRMiQVEHIzJhcYGRFEJyoUNSYoKxwRUkM1OistEIY3OSk+ElNER0g7PCFv/EABsBAQACAwEBAAAAAAAAAAAAAAAFBgIDBAEH/8QAMhEAAgEDAgQDBgUFAAAAAAAAAAECAwQRIUEFEhMxUWGxInGBkaHRFDJC4fEGMzTB8P/aAAwDAQACEQMRAD8A7jSlKAUpSgFKUoBSlKAUpSgFKUoBSlKAVRPS7zdLw+0j+zyLHLNJp1Y1OkYBMkiJ94r3fhqq91S/SLajXw2XxS5KH8M0Uin/ABBK016jp0pTWyb+SM4R5pJHNrThdheDVPxKW8Y9e1uNG/ujJBA91ZJeVOGQDUl01sR95LrDD4d41YrvkuylOXtYiT4hdP8AlxWKHkGwQ5FrHn36m/InFUR8Sy+bq1Pdp90voTStsLHLEw+jHnyU3xs2uXvrZwRDPIpDLKqlzGXPtjQrdd+nSuscQ4lHbprlbSCQBsSWY9FVVBLN12AJ2rl/MWm1it50UItpcQS4UAAJq0SYA29h2roPHbKRntpolEjW7uTGWC61kjaM6WOwcagRnAIyMjNW7hl5+Loc/g8a9/REVc0ulPBJWd6kyK8Z1K3TYjpsQQQCDnwNZs1TeO8Hubma3lEKRlDbsCDCzppn1ShpGUsAYsYEZGSWBJGK+f8A8iVjiJt45cXFzJNHlB2gkeYxOxIwxXtAQD0ycbgVJnOWnhvE1uEV0DaGVGUspXUJFDgjPuIB8jkV6t79ZHlRc6oiofYjdlDjB8e6wqixcnXAt0ieKJwRahweycgxWiREr2ysoxIpBOC2npVh5P4TNAr/AGjBd1tcnVqJaO3ijkJP41bfx60BYqUpQClKUApSlAKUpQClKUApSlAKUpQCtGXjtukohaeFZmxiMyIJDq6YQnUc/Ct6qi1vOnELhgLkRSmHHZrbmNtMYU62fvqQfLHQUBbqVz6z4XcLEiyQ3DwpKdYVyk8wMOFdwZ26SddLqCTq0jFeeFW9ybjSwmeaNrESSdrmJNMERuAy6gCWy3RTqLA7YoC+2d2s0aSRnUkiqyHfdWAKnfzBFZq55Z8v3MFrFGsUjBraxWVWkZtEqaxKVVZkJIGgFVdQQBucYrWu4rmOGL7QJ+0C2yRlZdPZt9scNrUSknVEYQM68hSM5ySB0yqv6ScCweQ/oZLeX5RzIW/w6qjZ7G6ZTGyXACLe6nVlbWZLqGSEKO1UsOyDg7qQuoAjNS39Dvc8Lkt5UEbywyx4JJxq1BGOp3IPstpLNjpk4rGUVKLi9z1PDyQ1KjuXL4zWsDt7ZQBweodO64Pv1q1SNfJ5wcJOD7rQtMXzJNGpxiwFxBNEf0kbr82BAPyOD8qlOWOaZJLDhZSNZJZ17NtblArwxSFyxCMd2hIxj71a1ffR1Ege8gZQWtrkzQ5+6l2hOR+9261aP6brYnOk99V6P/RGcRhopEja87NL2bJABGxgQlpMMstxGsijSEIKDWils56kKcU5X5jubhLZWiiLm3tpZ37RgNM4bSUURbsezcldlGQAx8MnMnCYbe3kmhiVJo4xHAwHsuw7KA46EguACRkDapG25Wt4+yKxgGL2DlsjfOOu653C9B4AVciII7kjjss8MCTqNf2W1lD69RkEqkEuNI0vqQnAyO8N+oqz1QZvSNw21fRbo85iRYs26akVYs6YxIxCkDJ6E9air70v3DZ7CyRR4Gabf5pGpA/5q1yqQj3Z1UrK4ra04Nrxxp8+x1OlcfT0t8QU961tXHkskqn6sCPyqX4b6b7fIW8t5rMn7x9bFn8aDP8AhpGpCXZntWyuKKzUg0vHB0mla9hxCO4jWSGRJY29lkYMp+BFbFbDkFKUoBSlKAUpSgFKUoBSlKAUpSgFeFiALEAAtgsQBk4GBnz2AHyr3SgFYJbCN3SRo0Z0zoYqpZc9dLEZHyrPSgBqv/Yrmz3gJuoR+hkb1yD/AHMre2P2JDnycdKsFKA5bZXcYu7qKMkB27dUYFXjMhxMjo26kSd7yImUgkb1K1t+k3goktTcqCs1p6wOm0nZL/bID4jQWbByMqNqj7RsxodfaZUHXgDVkZ1YG2/XaqFx606NfqrtP13+/wAScsavPDlexlrxwp+x4jBJ92dHgf8AEPWwn6iVf36TzqilmIUDqTVK5j5skxrgGBCySr5uYmD4PkCARj31y8IVSNzGpHsnr7noa+JXdGjT5Kj1fZb/AMHWeZe+9lD/AHlwjH8MCtMf8SJ9aqnpg5jZEhsYmKvc6mmKndYE2Ye7W3dz5BqsVvfLc3UNwD/V47QyK52U/aWBzk7ZWOA58u0361yLifFPt15c3e+iQhIM+EMeynHhqOWx7xX0GvU5INmnhdp+KuYwa0Wr9379jDGioAqgKBsAPAV7qAn4SZbx2IAULEQWjDBsdQpPQ/CsFvcXBVQRMGWGbUSp3kGdGDjc9MVF9PPZl6/GuDcZU2llpY3w0vh+xZq8dorFlyCR7QyDjPTI9/vqvBrlUfSZGYwRsNQ3DkjUF264zt1rxEsqmd1Ex79uQWUh2Qe3tgZ2r3pef/aHj4hqlyPfPyl9vqWPhc01hJ2tjJ2LE5eM5MEvudPA/tLgiux8l89RcSRhjsbiMDtYWOSufvIfvxnwYfPFfn2aaco5Har659I0vqKaRpHdUlRnxxUzZSSoIJ4iYrmIAoW3OcbpJjGpW6Ee+umnWlT0k8ohL3h1K75pUI8sks+Uvs/X6n6PpUHyZzSnErSOdBpY5WRPGORdnQ/PceYIqcqQKf2FKUoBSlKAUpSgFKUoBSlKAUpSgFKUoBSlKA8ugYEEAgjBB6EHqDXH5eJjhM72M4bSuWs36iWEk6Y8/rp7G/UKPn2Kqj6TeWLe+smFxIsDR96GY9Y38APFg2w0jc7Y3ArjvLOnd0+Sp8DZCrOnlwepy/ifFnuGyxwo6KOg/wBT760qioHuI5hb3YaCVQGGpSrTKehGobDHXbPXoQalahJUOh7GMYKhdKr1W6rzJ7mW1EzxfZvtEptgDiEtiPGc6dhqZc/dJIraHDWH6v1/7VgsXxIvv2+tTNdUZuovaeT6b/SN252cl+pS1e73WfqaA4af1h+dff6MP6w+hrepWXKi39afiaI4Z+0Poa9f0YP1j9B/rW5SnKjzqz8TT/owfrH6D/WvQ4cvmx+g/wBa2qUwjzqz8R6LeIGz4vc2hJ7K7j7WMHwkTOcfEa8+ekeVdqrgTv2XFOESjb1/Zk+YkwoH5t9a77UtRlmCPn/EaXTuZrzz89RSlK2nAKUpQClKUApSlAKUpQClKUApSlAQ17xaYztBbxxs0caSSNI7KoEjOqKulWJY9m5J6Dbrmsd/zdHbtIsySJojkkz3CHESdo4TDashQSNQUHBwa2eIcCEsnapLLBIVCM0RTvoCWVWEiMNizYYAMNRwd6jLv0fwSvKzNL6wTA4Me3bxNE/eMes91iRqYgHpttQH3i/OBjTuQyCT1JYOoxGssojQyaXyNWHwBkjGWArXHEIO2juJlklLSNHHIwURQETNAAkZkJDFgAXUMTkElQQBLcU5ZS4YsXkTUIg4QqBIIX7SPVqUkYYt7JGQ2DnbGnNyHAzKxaTZlb9Ed1uGuRgtGWX1jsO6RlcA5wDQGXnDkuDicPZzDS67xSrtJE3mp8vMdD+Y4lxuzl4bMIL3Yt/ZTAeqmA8c/dbplT0+BFfoyoXnDlaLiVpJbyj2hlGxvG49lx8D9RkeNaa1CNVYkc9e3hXWJfM4vb2ralOkjBB326GpioDky8d4DHJ/aQO0TZ693pn4dP3an6i+n024l24Hw6lZ0OalJvnw3kUpShPClKUApSlARPGR/WOF+6+tf84r9AVwLio9fw3/AN9af/YK77Ulb/kKVxn/ACn7kKUpXQRApSlAKUpQClKqfH+YLmO7EMCh8RwOE7GV9ZkmkRw0qsFhARMhmGOvXpQFspVT4jzczRkRKySKV7Q91uz/AK2lvpORvrAmIPkmfKvcvPGlWb7OxVgxgw65lCTxwNkH2DqlQgHOQd8HagLTSoI8zaS6vEQ6TQwsFYMNUyI+VOBkDWB0GcVn5b479siL6VQg40h9bLsDiQaQUcZwVPTHU0BLUpSgFR/Hbp44W7PV2jYRNIUsGcgZUP3cgEt3iB3d6kK0eMyOsRMalmDJgDV+sM+yQelAQMHNU+gFolH3GLahpdOzEjOFBATU79CfZHgaJze8ix4QKzBHOnU2EPYnIGncESMB493bfp4v+IXBidZ1Gjs2LHspQrnSraSVf1QXJ7xO+D0INZbfi9yihRDsCVTTDKqYVlGwOCqhDsWAyQcZxQG3wHmGS5ZQY1VcS6jknOhlC6cZGDqz18Kn6geD3900xSZVCCNTkRyLliqHIJyvtFxp1ZGkVPUB+f5IhFxvi8ajALo/zbvH85DUtUJwy7F1xDil0uCkk+iNh4qmRn4EdmammcAZJAHmdqjK/wDcZd+Epq0jnz9WfaV4SZW9lgfgQf4V7rQSieRSvMkgUFmIVQCSTsAB1JPlXyGdXUMjBlPQg5B+Br0ZWcHulKV4ekVxdsXHDPffWv8AnFd/rgN2NfEOER+d0j/9Mqf5136pO3/IUnjDzdP3L0FKUreRIpSlAKUpQCtdbFBK0un1jIqE5PsqzMoxnHV23xnetilAQlnyygN00oVmuZUkbTqUARaeyHXORoDHwLM22DWQcp22XPZ+0c41yEL6xZjoXViMGRVYhQAxAzmpelAVHjXDBDcm5nRprcsjsymRWt3jGlXeOMhZIwPvlS6eOVHcnuE8NhhVmiJYS4Yu0kkpcYGk9pIzErp6b48qpPN/pjitpTbWUZvrkbMFPq4yOuph1I8QNh4kdKoFzxviE0LQTJFaWzuWaOAtli25jzrYLGTklUwCc+ZzlRSq1o0U1zS7Jsz6c3BzSeF3eDp3G/TBYWzFFaS6dThhbp2gB8i5IT6E1CN6dU8OH3ZHn3AfpmqFHGFACgKB0A2FY/taaiupdQ8M79M/wq1LgVGK9ubz8F9zl6r2R0aH092n6W2vIvMmNWUfEh8/lV35f5qteIJrtZklA6gZDL+JGwy/MVwQ3C7jUNsZ3G2cgZ+YP0rRKNBMs9nN9nuVzgqQA+Nyrr0Ix1yMedc1xwTljzUZ58meqp4n6E52H/h1/wC62uD9I2P8qmgK5fwn0kpxbhXEI3Aiu47W57WPOzDsnGuPzXPUb4+BBPTYGyqnzAP1FV1pp4ZuMlUT0vc5fYbMxREm6usxwqvtANs7/IHA97DyqW5159tuFRa5m1SMPVQqfWSHwwPBc9WO3xOBXH7KCa8uXv77+2faKPwhTwAHgcH8yTudtVSooLLOu0tZ3NRQj23fgbfAOFfZbeOLxAyx82O7fLO3yrS53/8AIzfu/wCYVO1gvrFJkaORdSNjIyRnBz1BBqMUva5mXidBdB0oeGF8sFH4LEYb21LRrF2kPdERz2h05zIPAn+IFZRzLc9gLvtEKmXT2GhfZzjAb2tVWfh/LdvA+uOIK2MAkuxA92onHyoOWbbtO17FdedWe9jV56c6c+/FbnUi3lojoWVeEOWMsavs35a6JZxh6YS1IDivEppm4golWOOBCNBUHtNStkknce7HmK88N4s9rFYs7f1d4mVhhe666mBzjO42xnwNWK95ct5nLyRKzEYJywyOm+CAT7+orS43y6ZYY7eIIkIIySWLKAfudcnBPU0U4tJGU7evGUqieXtq9dcpY7JY0e25tcs3Eslukkxy0mWAwBpUnujYDw3386la8xRhVCqMAAADyA2A+leq0SeXklKcXCCi3lrc0eXIu35hsl3It4pJG9xKtj+KV3iuO+haz7e+4ne9VUrBEc5BAOWwfgkZ/frsVStOPLFIoF3V6tec/FilKVmcxF8b4q8JgSKNZXmkKAM5jUaY3kJLBGPRCMY8awWvNkLIxk1ROi3DSIQWKC1KCbdAQQO0QjG5DDA642ONcJacwNHL2LwuXU6Q4OqN4yCCR4OfpUXc8kK0ZVZ3V3S6SWTCFpBd6DKcYwrZjTGBgBcYoCQbmu2Dupk06A5ZirhPVrrcCQrpLKmSVByADtsa1LbnSNnmDLIAjxoi9lOZnLRCU+q0axgZPTpvXibkhHLq0rmFjKwjAUaXmRo3YNjJ2ZiAehbx2AxXfIgmZpJZRLKXVwXijZBiLsiOzOxBXfrkH6UBJw82WzuqLIWLdnghJNGZUDx5fTpGpSMb+7rXx+bbYJG+tiJEgdMRykstyWEOFC5yxUjGMjxxWKDlNE6OQO0t5MKqqoNuiIFVQMBToGw6Z2qJm5Skt+waItcrD9mUR5RHEVqZTGEJ7rP63B1Fc6eooCf4ZzJBctpiZiSrMNUciAhGCPguoBKuQrAbqSAcVz70tc8ydoOGWLETyDNxIP0UZ+7nwYjcnwBAG7bTcnGraztpbpZGZ7SO71QyDRIGupklCuhAZe+qoD0IJO9cw5TtGZXupzqnumLux64Y5A9wPXHw8hXFe3KtqTlvsd1jau5qqG25IcG4JHaRhIx+Jj7TnzJ/l4VtXMOtSPPp8fCstQ/MPFXj7OG3XXc3DBIl67kgavLxHXb5A1VLapXlcxqU37eU0/NalyrqjSt5RksQxjBqMuDg7EVHzxQ5mLFdRHfLYOkFQvyGMbZ8a6Dw/wD2fYnGu9u55pWUZ0EKFbG+CwJYDoOnSqHxzlR+FXhtbgmWKbvW8uWGvSRswBwHGFHn08CK+yUeLq5lGnKCTfi8rOD5zKny5a7Gibe304Mg2VcnUPAMdRyCMntST+IVmg4fC6lVJIGrOD/eIPHG/dIxWccJiwBo6bjdtiAB5+Sj6VmtrRYxhBpG3iT0AA6nyAqVhbPPtRjj4mps07qyaNkngfs5ogcMQpDqQQVdcYIIJGMYIOMVZo+e+N3UQCS2sCnbWid/A2OAQwB+Q+VVfi1z9wfE/wAhUnyhebPGfDvL/Bv5H61W+O04rNSktV38/wCCxcM4fCrFOtnXsbXDOWFjkM00j3NwdzJISSD+zknf3kk+WKmqUqlSk5PLLfRoU6MeWmsIUpSsTcKUpQClKUAqM5k4p9mtpZAcNjCfibYEfDr8qk6jeA8I/pfikcWNVrZESTn7rSfdQ+e4xjyD1uow55EfxG5VvQb3eiOm+inls2HDLeNhpkcdpID1DSb4PvC6R8qt9KVKFDFKUoBSlKAUpSgFKUoDkvp/KPHw+30jtJ58a9ILrGgAcA9QMyKflUNZQPGNLMGUYCELpbA8GA2223AHwqQ9MhP9KcIHhibHxyM/wFYKrXGqj54w2wWngVNckp75wKeivhn2zi13dsMpZgRRZ/XbUGIz5AP/AM4r4z6QSeg3Py3qe/2fbbTwtpDu0txKzHxOAq/ypwSmnKU/DQcdqtRhTW+WdNqlel3lr7bw2UqPXW/roj45jGWA+KZ28wKutfCM1Zk2nlFWPzVw287aJH/WG/x8fzrJcT6FLHw/jWJuG/Yr2+s+ixSlo/8Ahvuv5Fa0OKXOptI6L/Gr7C85rWNXdr6i1tnWrcm2/uNN3JJJ6mtnhV32UyN4A4PwOxrUpULOKmmpblwj7OMbHSqVH8Bu+0gQ+K90/Fen5YqQqi1IOnNwexNRlzJMUpStZkKUpQClfHcKCSQAOpOwHxNRdo9zxJzDw1MqDiS5YYhj/Ccd5vhn4eNZwg5vCOW4uqdvHmqP4bsx8Uv5ZZUs7MdpdS7bdIlPV3Phgb+7r5Z7HyNyfHwu0SBO83tSv4ySEd5vh4AeAArByNyBBwqMhMyzSbzTP7ch6/Jc+H1yas9SdOmoLCKVeXk7qfNLtsvAUpSthxClKUApSlAKUpQClKUByr09WJWKwvBn+qz4fHXRLpz+cYH71RKOCAQcg7gjoQehFda5i4Gl9bTW8vsSqVJ8VPgw94OD8q4Bw/iDcOeWyviI3t86HOdMkf3Svnt09xx1BqE4tayqxVSCy0TvBruNKbpzeE9yylQdj0PX4VMf7P8AxACzubRiO1tp31D9l+hHu1K4+XvqH4By3ecVwyarKzP6Vh6+Uf7lD7Kn9c/EZ6V1blzlmDh8Iitk0LnLEnLux6s7HdmNZ8LtatCLdTTONDHi13SuJRVPXGddiVpSlTBCHDfTjw1rW+tr1RhJozDIfAOuSpPxUjH/AAzXO5ZMAnrj86/U3HuAw30EkFwmuNxuPEHwZT4MDuDX545t9GV3w+fsoQb2HSZAEBMqIrAesUftEYxnOk9MEDvt7twj05dtvI77O4jRymu+5ArnAz18fjX2tYcSTJDEow6hgQQfI++swuFP3l+oqTjUhLsycjVhJezJMsXKV5pkaM9HGR8V/wC2foKtdc5tbvs3VwRlSCN+uKvUnGYVUM0qKpGRlgNj7s1XOLUcVFUjv6knbVY8rTfY3KVqWl3JcY+y21xc56MiFY/+pJpXHwJqcsfR7xG4/tXgsUPgubiX691B8cn4VGRoTlsa63FLal+rL8tf2IuaZUBZmCgdSSAPqa07S+luzpsLeS6PTWO5Cp/albb5CuicM9EllGwecPeyD71w2tR8IwAgHuwauUUKooVQFUDAAAAA8gB0rphbJfmIW445UlpSWPN6v7epzThPofMxV+JzdtjcW8OpIB+Jtmk/KukWdkkKLHEixoowqoAqgeQA2FZqV1JJLCIKpUlUlzTeWKUpXpgKUpQClKUApSlAKUpQClKUAqK4pyva3UsUs8EcskOezZlzpz+RGd8HODuKlaUApSlAKUr4aAj+E8wwXeewkEmApOzA6WzpYBgMqcHDDY4NfLdYhdT41GYxwF85wI9UyxhfDGoSnA8TnxqpScv/AGCwhmZi13DHahBJICC8XS3iIAGHLOgxkksOuKyzcoyqB3BOgjtO2Qso+0Mkt1JOMMcYLzK4Dd09DQFj49y/a3CM1zbRz6VJ3iDvgDOE21Z26Cq3dehThUn/AKUp+CSVf/0a8pyZKYrrVEhkayaK3ywbsmd70iNSemlJoU1DbAIG1TfBeFNFcztJAGd2dlucoT2bY0xbnWNOMaQNO2c5NAV0egXhX91Kf/lerFwX0e8Ps8GC0iVh0crrcfB3yR8qsVKAUpSgFKUoBSlKAUpSgFKUoBSlKAUpSgFKUoBSlKAUpSgFKUoBXxmwCTsB1pSgKRa86TyHQojLM9nocxyIpjujKAdBkLHAhJByNWobLWI80XeuZw0JCR269mUfSZGvLi2Z1YPlQdAJBDY7ozsSylATD8xSRu0b9mWW5tocgMuoTRo7MFLnByzY3Ps+O9RVlzhdmOOR1gwYbGdwokzpu3MZjXL+0pVm1nboun71KUBeq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19461" name="Picture 4" descr="C:\Documents and Settings\user5\Desktop\images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152400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615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FF0000"/>
                </a:solidFill>
              </a:rPr>
              <a:t>INTERNAL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u="sng" dirty="0" smtClean="0">
                <a:solidFill>
                  <a:srgbClr val="FF0000"/>
                </a:solidFill>
              </a:rPr>
              <a:t>FEATURES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20482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219200"/>
            <a:ext cx="5181600" cy="5486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3200" b="1" u="sng" smtClean="0">
              <a:solidFill>
                <a:srgbClr val="7030A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3200" b="1" u="sng" smtClean="0">
              <a:solidFill>
                <a:srgbClr val="7030A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610600" cy="579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stomach wall is composed of four basic layers </a:t>
            </a:r>
            <a:r>
              <a:rPr lang="en-US" sz="2400" dirty="0" smtClean="0"/>
              <a:t>: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MUCOSA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SUB-MUCOSA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MUSCULARIS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AutoNum type="romanLcParenBoth"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SEROSA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MUCOSA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Consist of  (</a:t>
            </a:r>
            <a:r>
              <a:rPr lang="en-US" sz="2400" b="1" dirty="0" err="1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) surface mucous cells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              (ii)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Lamina </a:t>
            </a:r>
            <a:r>
              <a:rPr lang="en-US" sz="2400" b="1" dirty="0" err="1" smtClean="0">
                <a:solidFill>
                  <a:schemeClr val="tx1"/>
                </a:solidFill>
              </a:rPr>
              <a:t>propria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              (iii) </a:t>
            </a:r>
            <a:r>
              <a:rPr lang="en-US" sz="2400" b="1" dirty="0" err="1" smtClean="0">
                <a:solidFill>
                  <a:schemeClr val="tx1"/>
                </a:solidFill>
              </a:rPr>
              <a:t>Muscularis</a:t>
            </a:r>
            <a:r>
              <a:rPr lang="en-US" sz="2400" b="1" dirty="0" smtClean="0">
                <a:solidFill>
                  <a:schemeClr val="tx1"/>
                </a:solidFill>
              </a:rPr>
              <a:t> mucosa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Mucosa of empty stomach is thrown into folds termed </a:t>
            </a:r>
            <a:r>
              <a:rPr lang="en-US" sz="2400" b="1" u="sng" dirty="0" smtClean="0">
                <a:solidFill>
                  <a:srgbClr val="002060"/>
                </a:solidFill>
              </a:rPr>
              <a:t>RUGAE.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Mucosa form columns of </a:t>
            </a:r>
            <a:r>
              <a:rPr lang="en-US" sz="2400" b="1" dirty="0" err="1" smtClean="0">
                <a:solidFill>
                  <a:schemeClr val="tx1"/>
                </a:solidFill>
              </a:rPr>
              <a:t>secretery</a:t>
            </a:r>
            <a:r>
              <a:rPr lang="en-US" sz="2400" b="1" dirty="0" smtClean="0">
                <a:solidFill>
                  <a:schemeClr val="tx1"/>
                </a:solidFill>
              </a:rPr>
              <a:t> cells called </a:t>
            </a:r>
            <a:r>
              <a:rPr lang="en-US" sz="2400" b="1" u="sng" dirty="0" smtClean="0">
                <a:solidFill>
                  <a:srgbClr val="002060"/>
                </a:solidFill>
              </a:rPr>
              <a:t>GASTRIC GLANDS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21506" name="Picture 2" descr="C:\Users\TANVI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22530" name="Picture 2" descr="C:\Users\TANVI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0"/>
            <a:ext cx="4191000" cy="6858000"/>
          </a:xfrm>
        </p:spPr>
      </p:pic>
      <p:pic>
        <p:nvPicPr>
          <p:cNvPr id="22531" name="Picture 2" descr="C:\Users\TANVI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1102</TotalTime>
  <Words>710</Words>
  <Application>Microsoft Office PowerPoint</Application>
  <PresentationFormat>On-screen Show (4:3)</PresentationFormat>
  <Paragraphs>137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</vt:lpstr>
      <vt:lpstr>Franklin Gothic Medium</vt:lpstr>
      <vt:lpstr>Franklin Gothic Book</vt:lpstr>
      <vt:lpstr>Wingdings 2</vt:lpstr>
      <vt:lpstr>Calibri</vt:lpstr>
      <vt:lpstr>AR CENA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manikeshwari</cp:lastModifiedBy>
  <cp:revision>257</cp:revision>
  <dcterms:created xsi:type="dcterms:W3CDTF">2006-08-16T00:00:00Z</dcterms:created>
  <dcterms:modified xsi:type="dcterms:W3CDTF">2020-04-03T06:44:15Z</dcterms:modified>
</cp:coreProperties>
</file>