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83" r:id="rId5"/>
    <p:sldId id="259" r:id="rId6"/>
    <p:sldId id="282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2" r:id="rId19"/>
    <p:sldId id="273" r:id="rId20"/>
    <p:sldId id="274" r:id="rId21"/>
    <p:sldId id="281" r:id="rId22"/>
    <p:sldId id="275" r:id="rId23"/>
    <p:sldId id="276" r:id="rId24"/>
    <p:sldId id="277" r:id="rId25"/>
    <p:sldId id="278" r:id="rId26"/>
    <p:sldId id="279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015B7-84FE-4740-A69C-B5F7D66CA05C}" type="datetimeFigureOut">
              <a:rPr lang="en-IN"/>
              <a:pPr>
                <a:defRPr/>
              </a:pPr>
              <a:t>11-04-2020</a:t>
            </a:fld>
            <a:endParaRPr lang="en-IN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FEF23D6-B93D-40F7-921E-7CCF4EFF040D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4BD4A-FE55-481E-AD53-20D5B7ED98F6}" type="datetimeFigureOut">
              <a:rPr lang="en-IN"/>
              <a:pPr>
                <a:defRPr/>
              </a:pPr>
              <a:t>11-04-2020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DB74A-64A5-403D-AE9A-67E4C033A6EF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CEF20-537F-4C71-B0C3-C3D4FBBDBA28}" type="slidenum">
              <a:rPr lang="en-IN"/>
              <a:pPr>
                <a:defRPr/>
              </a:pPr>
              <a:t>‹#›</a:t>
            </a:fld>
            <a:endParaRPr lang="en-IN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DDED7-5D2D-4782-96A5-E69E9BFCBE1E}" type="datetimeFigureOut">
              <a:rPr lang="en-IN"/>
              <a:pPr>
                <a:defRPr/>
              </a:pPr>
              <a:t>11-04-2020</a:t>
            </a:fld>
            <a:endParaRPr lang="en-IN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86331-6D28-4081-B5B7-A4BE86A6D783}" type="datetimeFigureOut">
              <a:rPr lang="en-IN"/>
              <a:pPr>
                <a:defRPr/>
              </a:pPr>
              <a:t>11-04-2020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4CD7A-4CE6-41A4-A469-8216ECC14358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al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5B4E1-4EE4-4C28-BECD-147B0961D913}" type="datetimeFigureOut">
              <a:rPr lang="en-IN"/>
              <a:pPr>
                <a:defRPr/>
              </a:pPr>
              <a:t>11-04-2020</a:t>
            </a:fld>
            <a:endParaRPr lang="en-IN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A3D1512-8587-4C93-92D3-8375565A448B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38682-2DB1-4FD6-B530-007FA590578B}" type="datetimeFigureOut">
              <a:rPr lang="en-IN"/>
              <a:pPr>
                <a:defRPr/>
              </a:pPr>
              <a:t>11-04-2020</a:t>
            </a:fld>
            <a:endParaRPr lang="en-IN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5EA89-D68D-4162-9057-43B63554929C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Rectangle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Oval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87D6C-60B4-4BBD-B176-7915AA754127}" type="datetimeFigureOut">
              <a:rPr lang="en-IN"/>
              <a:pPr>
                <a:defRPr/>
              </a:pPr>
              <a:t>11-04-2020</a:t>
            </a:fld>
            <a:endParaRPr lang="en-IN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DD49202-E1F4-4BD9-9A07-CD9CB5559CA4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41AE0-34C9-4BA9-820A-C2FE78ACB514}" type="datetimeFigureOut">
              <a:rPr lang="en-IN"/>
              <a:pPr>
                <a:defRPr/>
              </a:pPr>
              <a:t>11-04-2020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1E2AE-0924-4731-BFB2-3094EE9AAD22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4D338-DE2D-4C66-9419-5BCE4D9437A7}" type="datetimeFigureOut">
              <a:rPr lang="en-IN"/>
              <a:pPr>
                <a:defRPr/>
              </a:pPr>
              <a:t>11-04-2020</a:t>
            </a:fld>
            <a:endParaRPr lang="en-IN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586FAFB-FAFA-4527-BB6F-C79DFD6BB14C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66BA1A4B-4AAF-4872-AF6A-577E43F67030}" type="slidenum">
              <a:rPr lang="en-IN"/>
              <a:pPr>
                <a:defRPr/>
              </a:pPr>
              <a:t>‹#›</a:t>
            </a:fld>
            <a:endParaRPr lang="en-IN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73626-FA00-4261-A52E-DE546F993E77}" type="datetimeFigureOut">
              <a:rPr lang="en-IN"/>
              <a:pPr>
                <a:defRPr/>
              </a:pPr>
              <a:t>11-04-2020</a:t>
            </a:fld>
            <a:endParaRPr lang="en-IN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76AAF-51CF-4EAA-85A9-6F8591D89CFB}" type="slidenum">
              <a:rPr lang="en-IN"/>
              <a:pPr>
                <a:defRPr/>
              </a:pPr>
              <a:t>‹#›</a:t>
            </a:fld>
            <a:endParaRPr lang="en-IN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509EB-6636-42B2-A4EC-297A934BF29B}" type="datetimeFigureOut">
              <a:rPr lang="en-IN"/>
              <a:pPr>
                <a:defRPr/>
              </a:pPr>
              <a:t>11-04-2020</a:t>
            </a:fld>
            <a:endParaRPr lang="en-IN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146100-1E93-42AC-AED7-9AE491655DCF}" type="datetimeFigureOut">
              <a:rPr lang="en-IN"/>
              <a:pPr>
                <a:defRPr/>
              </a:pPr>
              <a:t>11-04-2020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A6BDB5-E850-4019-88A1-A68B51F2074E}" type="slidenum">
              <a:rPr lang="en-IN"/>
              <a:pPr>
                <a:defRPr/>
              </a:pPr>
              <a:t>‹#›</a:t>
            </a:fld>
            <a:endParaRPr lang="en-IN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437063"/>
            <a:ext cx="9144000" cy="2420937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en-IN" cap="none" smtClean="0"/>
              <a:t>          DR.MANJULA.VASTRAD</a:t>
            </a:r>
          </a:p>
          <a:p>
            <a:pPr algn="just" eaLnBrk="1" hangingPunct="1">
              <a:defRPr/>
            </a:pPr>
            <a:r>
              <a:rPr lang="en-IN" cap="none" smtClean="0"/>
              <a:t>          ASST.PROF</a:t>
            </a:r>
          </a:p>
          <a:p>
            <a:pPr algn="just" eaLnBrk="1" hangingPunct="1">
              <a:defRPr/>
            </a:pPr>
            <a:r>
              <a:rPr lang="en-IN" cap="none" smtClean="0"/>
              <a:t>          DEPT OF SHAREERA RACHANA</a:t>
            </a:r>
          </a:p>
          <a:p>
            <a:pPr algn="just" eaLnBrk="1" hangingPunct="1">
              <a:defRPr/>
            </a:pPr>
            <a:r>
              <a:rPr lang="en-IN" cap="none" smtClean="0"/>
              <a:t>          SMVVS RKM AMC VIJAYAPUR</a:t>
            </a:r>
          </a:p>
          <a:p>
            <a:pPr algn="just" eaLnBrk="1" hangingPunct="1">
              <a:defRPr/>
            </a:pPr>
            <a:r>
              <a:rPr lang="en-IN" cap="none" smtClean="0"/>
              <a:t>          Email : manjula.prasad2010@gmail.com</a:t>
            </a:r>
          </a:p>
        </p:txBody>
      </p:sp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600450"/>
          </a:xfrm>
        </p:spPr>
        <p:txBody>
          <a:bodyPr/>
          <a:lstStyle/>
          <a:p>
            <a:pPr eaLnBrk="1" hangingPunct="1"/>
            <a:r>
              <a:rPr lang="en-IN" sz="10000" smtClean="0"/>
              <a:t>PITUTARY GLAND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ontent Placeholder 2"/>
          <p:cNvSpPr>
            <a:spLocks noGrp="1"/>
          </p:cNvSpPr>
          <p:nvPr>
            <p:ph sz="quarter" idx="1"/>
          </p:nvPr>
        </p:nvSpPr>
        <p:spPr>
          <a:xfrm>
            <a:off x="107950" y="1268413"/>
            <a:ext cx="8928100" cy="5400675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IN" smtClean="0"/>
              <a:t>DEVELOPMENT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IN" smtClean="0"/>
          </a:p>
          <a:p>
            <a:pPr marL="0" indent="0" eaLnBrk="1" hangingPunct="1">
              <a:buFont typeface="Wingdings 2" pitchFamily="18" charset="2"/>
              <a:buNone/>
            </a:pPr>
            <a:r>
              <a:rPr lang="en-IN" smtClean="0"/>
              <a:t>    Anterior lobe – developed from ectoderm , from the roof of stomodium as an upgrowth dilation called Rathke’s pouch.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IN" smtClean="0"/>
          </a:p>
          <a:p>
            <a:pPr marL="0" indent="0" eaLnBrk="1" hangingPunct="1">
              <a:buFont typeface="Wingdings 2" pitchFamily="18" charset="2"/>
              <a:buNone/>
            </a:pPr>
            <a:r>
              <a:rPr lang="en-IN" smtClean="0"/>
              <a:t>    Posterior lobe – developed as a diverticulum grows downwards from the floor of diencephalon.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5538"/>
          </a:xfrm>
        </p:spPr>
        <p:txBody>
          <a:bodyPr/>
          <a:lstStyle/>
          <a:p>
            <a:pPr eaLnBrk="1" hangingPunct="1"/>
            <a:r>
              <a:rPr lang="en-IN" sz="5400" smtClean="0">
                <a:solidFill>
                  <a:srgbClr val="7B9899"/>
                </a:solidFill>
              </a:rPr>
              <a:t>HARMONES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388" y="1527175"/>
            <a:ext cx="8785225" cy="5138738"/>
          </a:xfrm>
        </p:spPr>
        <p:txBody>
          <a:bodyPr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    The </a:t>
            </a:r>
            <a:r>
              <a:rPr lang="en-US" dirty="0"/>
              <a:t>pituitary is an important gland in the body and it is often referred to as the 'master gland', because it controls several of the other hormone </a:t>
            </a:r>
            <a:r>
              <a:rPr lang="en-US" dirty="0" smtClean="0"/>
              <a:t>glands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The </a:t>
            </a:r>
            <a:r>
              <a:rPr lang="en-US" dirty="0"/>
              <a:t>anterior pituitary synthesizes and secretes hormones. All releasing hormones (-RH) referred to, can also be referred to as releasing factors (-RF).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 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    </a:t>
            </a:r>
            <a:r>
              <a:rPr lang="en-US" dirty="0" err="1" smtClean="0"/>
              <a:t>Somatotrophins</a:t>
            </a:r>
            <a:r>
              <a:rPr lang="en-US" dirty="0"/>
              <a:t>: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    Human </a:t>
            </a:r>
            <a:r>
              <a:rPr lang="en-US" dirty="0"/>
              <a:t>growth hormone (HGH), also referred to as 'growth hormone' (GH), and also as </a:t>
            </a:r>
            <a:r>
              <a:rPr lang="en-US" dirty="0" err="1"/>
              <a:t>somatotropin</a:t>
            </a:r>
            <a:r>
              <a:rPr lang="en-US" dirty="0"/>
              <a:t>, is released under the influence of hypothalamic growth hormone-releasing hormone (GHRH</a:t>
            </a:r>
            <a:r>
              <a:rPr lang="en-US" dirty="0" smtClean="0"/>
              <a:t>).</a:t>
            </a:r>
            <a:endParaRPr lang="en-IN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68413"/>
            <a:ext cx="9144000" cy="5400675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Thyrotrophins</a:t>
            </a:r>
            <a:r>
              <a:rPr lang="en-US" dirty="0"/>
              <a:t>: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       Thyroid-stimulating </a:t>
            </a:r>
            <a:r>
              <a:rPr lang="en-US" dirty="0"/>
              <a:t>hormone (TSH), is released under the influence of hypothalamic </a:t>
            </a:r>
            <a:r>
              <a:rPr lang="en-US" dirty="0" err="1"/>
              <a:t>thyrotropin</a:t>
            </a:r>
            <a:r>
              <a:rPr lang="en-US" dirty="0"/>
              <a:t>-releasing hormone (TRH) and is inhibited by somatostatin.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 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</a:t>
            </a:r>
            <a:r>
              <a:rPr lang="en-US" dirty="0" err="1" smtClean="0"/>
              <a:t>Corticotropins</a:t>
            </a:r>
            <a:r>
              <a:rPr lang="en-US" dirty="0"/>
              <a:t>: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       Adrenocorticotropic </a:t>
            </a:r>
            <a:r>
              <a:rPr lang="en-US" dirty="0"/>
              <a:t>hormone (ACTH), and Beta-endorphin are released under the influence of hypothalamic </a:t>
            </a:r>
            <a:r>
              <a:rPr lang="en-US" dirty="0" err="1"/>
              <a:t>corticotropin</a:t>
            </a:r>
            <a:r>
              <a:rPr lang="en-US" dirty="0"/>
              <a:t>-releasing hormone (CRH</a:t>
            </a:r>
            <a:r>
              <a:rPr lang="en-US" dirty="0" smtClean="0"/>
              <a:t>).</a:t>
            </a:r>
            <a:endParaRPr lang="en-IN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950" y="1268413"/>
            <a:ext cx="8928100" cy="5400675"/>
          </a:xfrm>
        </p:spPr>
        <p:txBody>
          <a:bodyPr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 </a:t>
            </a:r>
            <a:r>
              <a:rPr lang="en-US" dirty="0" err="1" smtClean="0"/>
              <a:t>Lactotrophins</a:t>
            </a:r>
            <a:r>
              <a:rPr lang="en-US" dirty="0"/>
              <a:t>:	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   Prolactin </a:t>
            </a:r>
            <a:r>
              <a:rPr lang="en-US" dirty="0"/>
              <a:t>(PRL), also known as '</a:t>
            </a:r>
            <a:r>
              <a:rPr lang="en-US" dirty="0" err="1"/>
              <a:t>Luteotropic</a:t>
            </a:r>
            <a:r>
              <a:rPr lang="en-US" dirty="0"/>
              <a:t>' hormone (LTH), whose release is inconsistently stimulated by hypothalamic TRH, oxytocin, vasopressin, vasoactive intestinal peptide, angiotensin </a:t>
            </a:r>
            <a:r>
              <a:rPr lang="en-US" dirty="0" smtClean="0"/>
              <a:t>II, </a:t>
            </a:r>
            <a:r>
              <a:rPr lang="en-US" dirty="0"/>
              <a:t>and </a:t>
            </a:r>
            <a:r>
              <a:rPr lang="en-US" dirty="0" err="1"/>
              <a:t>neurotensin</a:t>
            </a:r>
            <a:r>
              <a:rPr lang="en-US" dirty="0"/>
              <a:t>, and inhibited by hypothalamic dopamine</a:t>
            </a:r>
            <a:r>
              <a:rPr lang="en-US" dirty="0" smtClean="0"/>
              <a:t>.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 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 Gonadotropins</a:t>
            </a:r>
            <a:r>
              <a:rPr lang="en-US" dirty="0"/>
              <a:t>: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   Luteinizing </a:t>
            </a:r>
            <a:r>
              <a:rPr lang="en-US" dirty="0"/>
              <a:t>hormone (also referred to as '</a:t>
            </a:r>
            <a:r>
              <a:rPr lang="en-US" dirty="0" err="1"/>
              <a:t>Lutropin</a:t>
            </a:r>
            <a:r>
              <a:rPr lang="en-US" dirty="0"/>
              <a:t>' or 'LH').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Follicle-stimulating </a:t>
            </a:r>
            <a:r>
              <a:rPr lang="en-US" dirty="0"/>
              <a:t>hormone (FSH), both released under influence of Gonadotropin-Releasing Hormone (</a:t>
            </a:r>
            <a:r>
              <a:rPr lang="en-US" dirty="0" err="1"/>
              <a:t>GnRH</a:t>
            </a:r>
            <a:r>
              <a:rPr lang="en-US" dirty="0"/>
              <a:t>)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950" y="1268413"/>
            <a:ext cx="8856663" cy="5400675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 These </a:t>
            </a:r>
            <a:r>
              <a:rPr lang="en-US" dirty="0"/>
              <a:t>hormones are released from the anterior pituitary under the influence of the hypothalamus. Hypothalamic hormones are secreted to the anterior lobe by way of a special capillary system, called the hypothalamic-</a:t>
            </a:r>
            <a:r>
              <a:rPr lang="en-US" dirty="0" err="1"/>
              <a:t>hypophysial</a:t>
            </a:r>
            <a:r>
              <a:rPr lang="en-US" dirty="0"/>
              <a:t> portal system.</a:t>
            </a:r>
            <a:endParaRPr lang="en-IN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388" y="1268413"/>
            <a:ext cx="8785225" cy="5400675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  Intermediate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 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      The </a:t>
            </a:r>
            <a:r>
              <a:rPr lang="en-US" dirty="0"/>
              <a:t>intermediate lobe synthesizes and secretes the following important endocrine hormone: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 Melanocyte–stimulating </a:t>
            </a:r>
            <a:r>
              <a:rPr lang="en-US" dirty="0"/>
              <a:t>hormone (MSH). This is also produced in the anterior lobe.[6]When produced in the intermediate lobe, MSHs are sometimes called "</a:t>
            </a:r>
            <a:r>
              <a:rPr lang="en-US" dirty="0" err="1"/>
              <a:t>intermedins</a:t>
            </a:r>
            <a:r>
              <a:rPr lang="en-US" dirty="0"/>
              <a:t>".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 </a:t>
            </a:r>
            <a:endParaRPr lang="en-IN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950" y="1341438"/>
            <a:ext cx="8856663" cy="5327650"/>
          </a:xfrm>
        </p:spPr>
        <p:txBody>
          <a:bodyPr>
            <a:normAutofit fontScale="850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Posterior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 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     The </a:t>
            </a:r>
            <a:r>
              <a:rPr lang="en-US" dirty="0"/>
              <a:t>posterior pituitary stores and secretes (not synthesize) the following important endocrine hormones: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Antidiuretic </a:t>
            </a:r>
            <a:r>
              <a:rPr lang="en-US" dirty="0"/>
              <a:t>hormone (ADH, also known as vasopressin and arginine vasopressin AVP), the majority of which is released from the </a:t>
            </a:r>
            <a:r>
              <a:rPr lang="en-US" dirty="0" err="1"/>
              <a:t>supraoptic</a:t>
            </a:r>
            <a:r>
              <a:rPr lang="en-US" dirty="0"/>
              <a:t> nucleus in the hypothalamus.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Oxytocin</a:t>
            </a:r>
            <a:r>
              <a:rPr lang="en-US" dirty="0"/>
              <a:t>, most of which is released from the </a:t>
            </a:r>
            <a:r>
              <a:rPr lang="en-US" dirty="0" err="1"/>
              <a:t>paraventricular</a:t>
            </a:r>
            <a:r>
              <a:rPr lang="en-US" dirty="0"/>
              <a:t> nucleus in the hypothalamus. Oxytocin is one of the few hormones to create a positive feedback loop. For example, uterine contractions stimulate the release of oxytocin from the posterior pituitary, which, in turn, increases uterine contractions. This positive feedback loop continues throughout </a:t>
            </a:r>
            <a:r>
              <a:rPr lang="en-US" dirty="0" err="1"/>
              <a:t>labour</a:t>
            </a:r>
            <a:r>
              <a:rPr lang="en-US" dirty="0"/>
              <a:t>.</a:t>
            </a:r>
            <a:endParaRPr lang="en-IN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N" sz="5400" smtClean="0">
                <a:solidFill>
                  <a:srgbClr val="7B9899"/>
                </a:solidFill>
              </a:rPr>
              <a:t>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68413"/>
            <a:ext cx="9144000" cy="5589587"/>
          </a:xfrm>
        </p:spPr>
        <p:txBody>
          <a:bodyPr>
            <a:normAutofit fontScale="8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    Hormones </a:t>
            </a:r>
            <a:r>
              <a:rPr lang="en-US" dirty="0"/>
              <a:t>secreted from the pituitary gland help control the following </a:t>
            </a:r>
            <a:r>
              <a:rPr lang="en-US" dirty="0" smtClean="0"/>
              <a:t>body </a:t>
            </a:r>
            <a:r>
              <a:rPr lang="en-US" dirty="0"/>
              <a:t>processes: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  ◾</a:t>
            </a:r>
            <a:r>
              <a:rPr lang="en-US" dirty="0"/>
              <a:t>Growth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  ◾</a:t>
            </a:r>
            <a:r>
              <a:rPr lang="en-US" dirty="0"/>
              <a:t>Blood pressure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  ◾</a:t>
            </a:r>
            <a:r>
              <a:rPr lang="en-US" dirty="0"/>
              <a:t>Some aspects of pregnancy and childbirth including stimulation of uterine contractions during childbirth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  ◾</a:t>
            </a:r>
            <a:r>
              <a:rPr lang="en-US" dirty="0"/>
              <a:t>Breast milk production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  ◾</a:t>
            </a:r>
            <a:r>
              <a:rPr lang="en-US" dirty="0"/>
              <a:t>Sex organ functions in both males and females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  ◾</a:t>
            </a:r>
            <a:r>
              <a:rPr lang="en-US" dirty="0"/>
              <a:t>Thyroid gland function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  ◾</a:t>
            </a:r>
            <a:r>
              <a:rPr lang="en-US" dirty="0"/>
              <a:t>The conversion of food into energy (metabolism)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  ◾</a:t>
            </a:r>
            <a:r>
              <a:rPr lang="en-US" dirty="0"/>
              <a:t>Water and </a:t>
            </a:r>
            <a:r>
              <a:rPr lang="en-US" dirty="0" err="1"/>
              <a:t>osmolarity</a:t>
            </a:r>
            <a:r>
              <a:rPr lang="en-US" dirty="0"/>
              <a:t> regulation in the body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  ◾</a:t>
            </a:r>
            <a:r>
              <a:rPr lang="en-US" dirty="0"/>
              <a:t>Water balance via the control of reabsorption of water by the kidneys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  ◾</a:t>
            </a:r>
            <a:r>
              <a:rPr lang="en-US" dirty="0"/>
              <a:t>Temperature regulation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  ◾</a:t>
            </a:r>
            <a:r>
              <a:rPr lang="en-US" dirty="0"/>
              <a:t>Pain relief</a:t>
            </a:r>
            <a:endParaRPr lang="en-IN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IN" smtClean="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    All </a:t>
            </a:r>
            <a:r>
              <a:rPr lang="en-US" dirty="0"/>
              <a:t>of the functions of the pituitary gland can be adversely affected by an over or under production of associated hormones.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 </a:t>
            </a:r>
            <a:endParaRPr lang="en-IN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107950" y="188913"/>
            <a:ext cx="8856663" cy="1008062"/>
          </a:xfrm>
        </p:spPr>
        <p:txBody>
          <a:bodyPr/>
          <a:lstStyle/>
          <a:p>
            <a:pPr eaLnBrk="1" hangingPunct="1"/>
            <a:r>
              <a:rPr lang="en-IN" sz="5400" smtClean="0">
                <a:solidFill>
                  <a:srgbClr val="7B9899"/>
                </a:solidFill>
              </a:rPr>
              <a:t>CLINICAL SIGNIFICANCE</a:t>
            </a:r>
          </a:p>
        </p:txBody>
      </p:sp>
      <p:pic>
        <p:nvPicPr>
          <p:cNvPr id="31746" name="Picture 2" descr="C:\Users\User\Desktop\PITUTARY\85C1B3AA-7129-462E-BC91-A273028D13A7_jpg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9388" y="1341438"/>
            <a:ext cx="8713787" cy="532765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N" smtClean="0">
                <a:solidFill>
                  <a:srgbClr val="7B9899"/>
                </a:solidFill>
              </a:rPr>
              <a:t>DEFINITION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sz="quarter"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IN" smtClean="0"/>
              <a:t>       It is an endocrine gland of a neuroglandular body which hangs from the floor of 3</a:t>
            </a:r>
            <a:r>
              <a:rPr lang="en-IN" baseline="30000" smtClean="0"/>
              <a:t>rd</a:t>
            </a:r>
            <a:r>
              <a:rPr lang="en-IN" smtClean="0"/>
              <a:t> ventricle by a stalk called infundibulum.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IN" smtClean="0"/>
          </a:p>
          <a:p>
            <a:pPr marL="0" indent="0" eaLnBrk="1" hangingPunct="1">
              <a:buFont typeface="Wingdings 2" pitchFamily="18" charset="2"/>
              <a:buNone/>
            </a:pPr>
            <a:r>
              <a:rPr lang="en-IN" smtClean="0"/>
              <a:t>      COLOUR – Reddish grey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IN" smtClean="0"/>
              <a:t>      SHAPE – Ovoid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IN" smtClean="0"/>
              <a:t>      MEASUREMENTS – Transversely 12mm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IN" smtClean="0"/>
              <a:t>                                   Anteroposteriorly 8mm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IN" smtClean="0"/>
              <a:t>      WEIGHT – 500mg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IN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N" smtClean="0">
                <a:solidFill>
                  <a:srgbClr val="7B9899"/>
                </a:solidFill>
              </a:rPr>
              <a:t>ACROMEGALY</a:t>
            </a:r>
          </a:p>
        </p:txBody>
      </p:sp>
      <p:pic>
        <p:nvPicPr>
          <p:cNvPr id="32770" name="Picture 2" descr="C:\Users\User\Desktop\PITUTARY\acromegaly-02_jpg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16013" y="2133600"/>
            <a:ext cx="6985000" cy="3887788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85225" cy="863600"/>
          </a:xfrm>
        </p:spPr>
        <p:txBody>
          <a:bodyPr/>
          <a:lstStyle/>
          <a:p>
            <a:pPr eaLnBrk="1" hangingPunct="1"/>
            <a:r>
              <a:rPr lang="en-IN" smtClean="0">
                <a:solidFill>
                  <a:srgbClr val="7B9899"/>
                </a:solidFill>
              </a:rPr>
              <a:t>DWARFISM</a:t>
            </a:r>
          </a:p>
        </p:txBody>
      </p:sp>
      <p:pic>
        <p:nvPicPr>
          <p:cNvPr id="33794" name="Picture 2" descr="C:\Users\User\Desktop\PITUTARY\mattnem_jpg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42988" y="1700213"/>
            <a:ext cx="7058025" cy="4681537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107950" y="115888"/>
            <a:ext cx="8928100" cy="1009650"/>
          </a:xfrm>
        </p:spPr>
        <p:txBody>
          <a:bodyPr/>
          <a:lstStyle/>
          <a:p>
            <a:pPr eaLnBrk="1" hangingPunct="1"/>
            <a:r>
              <a:rPr lang="en-IN" smtClean="0">
                <a:solidFill>
                  <a:srgbClr val="7B9899"/>
                </a:solidFill>
              </a:rPr>
              <a:t>CUSHING’S SYNDROME</a:t>
            </a:r>
          </a:p>
        </p:txBody>
      </p:sp>
      <p:pic>
        <p:nvPicPr>
          <p:cNvPr id="34818" name="Picture 2" descr="C:\Users\User\Desktop\PITUTARY\boy-normal-and-with-cushings_jpg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58888" y="2060575"/>
            <a:ext cx="6553200" cy="4176713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N" smtClean="0">
                <a:solidFill>
                  <a:srgbClr val="7B9899"/>
                </a:solidFill>
              </a:rPr>
              <a:t>MYXOEDEMA</a:t>
            </a:r>
          </a:p>
        </p:txBody>
      </p:sp>
      <p:pic>
        <p:nvPicPr>
          <p:cNvPr id="35842" name="Picture 2" descr="C:\Users\User\Desktop\PITUTARY\img0018_jpg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71550" y="1527175"/>
            <a:ext cx="6913563" cy="4926013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N" smtClean="0">
                <a:solidFill>
                  <a:srgbClr val="7B9899"/>
                </a:solidFill>
              </a:rPr>
              <a:t>CRETINISM</a:t>
            </a:r>
          </a:p>
        </p:txBody>
      </p:sp>
      <p:pic>
        <p:nvPicPr>
          <p:cNvPr id="36866" name="Picture 2" descr="C:\Users\User\Desktop\PITUTARY\hypo_jpg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27088" y="1773238"/>
            <a:ext cx="7416800" cy="4392612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N" smtClean="0">
                <a:solidFill>
                  <a:srgbClr val="7B9899"/>
                </a:solidFill>
              </a:rPr>
              <a:t>PITUTARY TUMOR</a:t>
            </a:r>
          </a:p>
        </p:txBody>
      </p:sp>
      <p:pic>
        <p:nvPicPr>
          <p:cNvPr id="3789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11188" y="1773238"/>
            <a:ext cx="7993062" cy="4608512"/>
          </a:xfr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IN" smtClean="0">
              <a:solidFill>
                <a:srgbClr val="7B9899"/>
              </a:solidFill>
            </a:endParaRPr>
          </a:p>
        </p:txBody>
      </p:sp>
      <p:sp>
        <p:nvSpPr>
          <p:cNvPr id="38914" name="Content Placeholder 2"/>
          <p:cNvSpPr>
            <a:spLocks noGrp="1"/>
          </p:cNvSpPr>
          <p:nvPr>
            <p:ph sz="quarter" idx="1"/>
          </p:nvPr>
        </p:nvSpPr>
        <p:spPr>
          <a:xfrm>
            <a:off x="0" y="1196975"/>
            <a:ext cx="9144000" cy="5545138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IN" sz="15000" smtClean="0"/>
              <a:t>  THANK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IN" sz="15000" smtClean="0"/>
              <a:t>     YOU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2"/>
          <p:cNvSpPr>
            <a:spLocks noGrp="1"/>
          </p:cNvSpPr>
          <p:nvPr>
            <p:ph sz="quarter" idx="1"/>
          </p:nvPr>
        </p:nvSpPr>
        <p:spPr>
          <a:xfrm>
            <a:off x="0" y="1341438"/>
            <a:ext cx="9144000" cy="5516562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endParaRPr lang="en-IN" smtClean="0"/>
          </a:p>
          <a:p>
            <a:pPr marL="0" indent="0" eaLnBrk="1" hangingPunct="1">
              <a:buFont typeface="Wingdings 2" pitchFamily="18" charset="2"/>
              <a:buNone/>
            </a:pPr>
            <a:r>
              <a:rPr lang="en-IN" smtClean="0"/>
              <a:t>      SITUATION – Situated in hypophyseal fossa of the sella turcica in the body of sphenoid bone covered by diaphragma sellae of duramater.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IN" smtClean="0"/>
          </a:p>
          <a:p>
            <a:pPr marL="0" indent="0" eaLnBrk="1" hangingPunct="1">
              <a:buFont typeface="Wingdings 2" pitchFamily="18" charset="2"/>
              <a:buNone/>
            </a:pPr>
            <a:r>
              <a:rPr lang="en-IN" smtClean="0"/>
              <a:t>      COVERINGS – Covered by pia mater and arachnoid mater which is adherent to capsule of the gland.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IN" smtClean="0"/>
              <a:t>  Pia mater and arachnoid mater are fused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IN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IN" smtClean="0">
              <a:solidFill>
                <a:srgbClr val="7B9899"/>
              </a:solidFill>
            </a:endParaRPr>
          </a:p>
        </p:txBody>
      </p:sp>
      <p:pic>
        <p:nvPicPr>
          <p:cNvPr id="16386" name="Picture 2" descr="C:\Users\User\Desktop\PITUTARY\Pituitary_jpg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7950" y="1341438"/>
            <a:ext cx="8856663" cy="532765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68413"/>
            <a:ext cx="9144000" cy="5589587"/>
          </a:xfrm>
        </p:spPr>
        <p:txBody>
          <a:bodyPr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IN" dirty="0" smtClean="0"/>
              <a:t>    PARTS / LOBES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IN" dirty="0" smtClean="0"/>
              <a:t>    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IN" dirty="0"/>
              <a:t> </a:t>
            </a:r>
            <a:r>
              <a:rPr lang="en-IN" dirty="0" smtClean="0"/>
              <a:t>        Consists of two parts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IN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IN" dirty="0"/>
              <a:t> </a:t>
            </a:r>
            <a:r>
              <a:rPr lang="en-IN" dirty="0" smtClean="0"/>
              <a:t>        </a:t>
            </a:r>
            <a:r>
              <a:rPr lang="en-IN" dirty="0" err="1" smtClean="0"/>
              <a:t>Adenohypophysis</a:t>
            </a:r>
            <a:r>
              <a:rPr lang="en-IN" dirty="0" smtClean="0"/>
              <a:t>/ Anterior lobe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IN" dirty="0" smtClean="0"/>
              <a:t>                       Further subdivided as - Pars anterior / </a:t>
            </a:r>
            <a:r>
              <a:rPr lang="en-IN" dirty="0" err="1" smtClean="0"/>
              <a:t>distalis</a:t>
            </a:r>
            <a:endParaRPr lang="en-IN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IN" dirty="0"/>
              <a:t> </a:t>
            </a:r>
            <a:r>
              <a:rPr lang="en-IN" dirty="0" smtClean="0"/>
              <a:t>                                                                  Pars intermedia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IN" dirty="0"/>
              <a:t> </a:t>
            </a:r>
            <a:r>
              <a:rPr lang="en-IN" dirty="0" smtClean="0"/>
              <a:t>                                                                  Pars </a:t>
            </a:r>
            <a:r>
              <a:rPr lang="en-IN" dirty="0" err="1" smtClean="0"/>
              <a:t>tuberalis</a:t>
            </a:r>
            <a:endParaRPr lang="en-IN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IN" dirty="0" smtClean="0"/>
              <a:t>  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IN" dirty="0"/>
              <a:t> </a:t>
            </a:r>
            <a:r>
              <a:rPr lang="en-IN" dirty="0" smtClean="0"/>
              <a:t>       </a:t>
            </a:r>
            <a:r>
              <a:rPr lang="en-IN" dirty="0" err="1" smtClean="0"/>
              <a:t>Neurohypophysis</a:t>
            </a:r>
            <a:r>
              <a:rPr lang="en-IN" dirty="0" smtClean="0"/>
              <a:t> / Posterior lobe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IN" dirty="0" smtClean="0"/>
              <a:t>                      Further subdivided as - Median eminence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IN" dirty="0"/>
              <a:t> </a:t>
            </a:r>
            <a:r>
              <a:rPr lang="en-IN" dirty="0" smtClean="0"/>
              <a:t>                                                                 </a:t>
            </a:r>
            <a:r>
              <a:rPr lang="en-IN" dirty="0" err="1" smtClean="0"/>
              <a:t>Infundibular</a:t>
            </a:r>
            <a:r>
              <a:rPr lang="en-IN" dirty="0" smtClean="0"/>
              <a:t> stem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IN" dirty="0"/>
              <a:t> </a:t>
            </a:r>
            <a:r>
              <a:rPr lang="en-IN" dirty="0" smtClean="0"/>
              <a:t>                                                                Pars nervosa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IN" smtClean="0">
              <a:solidFill>
                <a:srgbClr val="7B9899"/>
              </a:solidFill>
            </a:endParaRPr>
          </a:p>
        </p:txBody>
      </p:sp>
      <p:pic>
        <p:nvPicPr>
          <p:cNvPr id="18434" name="Picture 2" descr="C:\Users\User\Desktop\PITUTARY\Pituitary_jpg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7950" y="1341438"/>
            <a:ext cx="8856663" cy="532765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68413"/>
            <a:ext cx="9144000" cy="5589587"/>
          </a:xfrm>
        </p:spPr>
        <p:txBody>
          <a:bodyPr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IN" dirty="0" smtClean="0"/>
              <a:t>    RELATIONS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IN" dirty="0" smtClean="0"/>
              <a:t>  Anteriorly– anterior </a:t>
            </a:r>
            <a:r>
              <a:rPr lang="en-IN" dirty="0" err="1" smtClean="0"/>
              <a:t>intercavernous</a:t>
            </a:r>
            <a:r>
              <a:rPr lang="en-IN" dirty="0" smtClean="0"/>
              <a:t> sinus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IN" dirty="0" smtClean="0"/>
              <a:t>  Posteriorly – posterior </a:t>
            </a:r>
            <a:r>
              <a:rPr lang="en-IN" dirty="0" err="1" smtClean="0"/>
              <a:t>intercavernous</a:t>
            </a:r>
            <a:r>
              <a:rPr lang="en-IN" dirty="0" smtClean="0"/>
              <a:t> sinus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IN" dirty="0" smtClean="0"/>
              <a:t>  Superiorly – optic </a:t>
            </a:r>
            <a:r>
              <a:rPr lang="en-IN" dirty="0" err="1" smtClean="0"/>
              <a:t>chaisma</a:t>
            </a:r>
            <a:r>
              <a:rPr lang="en-IN" dirty="0" smtClean="0"/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IN" dirty="0"/>
              <a:t> </a:t>
            </a:r>
            <a:r>
              <a:rPr lang="en-IN" dirty="0" smtClean="0"/>
              <a:t>                      anterior communicating artery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IN" dirty="0"/>
              <a:t> </a:t>
            </a:r>
            <a:r>
              <a:rPr lang="en-IN" dirty="0" smtClean="0"/>
              <a:t>                      third ventricle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IN" dirty="0" smtClean="0"/>
              <a:t>  Inferiorly – </a:t>
            </a:r>
            <a:r>
              <a:rPr lang="en-IN" dirty="0" err="1" smtClean="0"/>
              <a:t>sphenoidal</a:t>
            </a:r>
            <a:r>
              <a:rPr lang="en-IN" dirty="0" smtClean="0"/>
              <a:t> air sinus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IN" dirty="0" smtClean="0"/>
              <a:t>  Laterally – cavernous sinus with structures passing through it 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lphaLcParenR"/>
              <a:defRPr/>
            </a:pPr>
            <a:r>
              <a:rPr lang="en-IN" dirty="0" smtClean="0"/>
              <a:t>Internal carotid artery with sympathetic plexus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lphaLcParenR"/>
              <a:defRPr/>
            </a:pPr>
            <a:r>
              <a:rPr lang="en-IN" dirty="0" err="1" smtClean="0"/>
              <a:t>Abducent</a:t>
            </a:r>
            <a:r>
              <a:rPr lang="en-IN" dirty="0" smtClean="0"/>
              <a:t>, </a:t>
            </a:r>
            <a:r>
              <a:rPr lang="en-IN" dirty="0" err="1" smtClean="0"/>
              <a:t>occulomotor</a:t>
            </a:r>
            <a:r>
              <a:rPr lang="en-IN" dirty="0" smtClean="0"/>
              <a:t>, trochlear, </a:t>
            </a:r>
            <a:r>
              <a:rPr lang="en-IN" dirty="0" err="1" smtClean="0"/>
              <a:t>opthalmic</a:t>
            </a:r>
            <a:r>
              <a:rPr lang="en-IN" dirty="0" smtClean="0"/>
              <a:t> and maxillary nerves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Content Placeholder 2"/>
          <p:cNvSpPr>
            <a:spLocks noGrp="1"/>
          </p:cNvSpPr>
          <p:nvPr>
            <p:ph sz="quarter"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IN" smtClean="0"/>
              <a:t>  ARTERIAL SUPPLY – Supplied by two sets of arteries 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IN" smtClean="0"/>
          </a:p>
          <a:p>
            <a:pPr marL="0" indent="0" eaLnBrk="1" hangingPunct="1">
              <a:buFont typeface="Wingdings 2" pitchFamily="18" charset="2"/>
              <a:buNone/>
            </a:pPr>
            <a:r>
              <a:rPr lang="en-IN" smtClean="0"/>
              <a:t>  Superior hypophyseal arteries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IN" smtClean="0"/>
              <a:t>         supplying median eminence, pitutary stalk and the adenohyposis 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IN" smtClean="0"/>
          </a:p>
          <a:p>
            <a:pPr marL="0" indent="0" eaLnBrk="1" hangingPunct="1">
              <a:buFont typeface="Wingdings 2" pitchFamily="18" charset="2"/>
              <a:buNone/>
            </a:pPr>
            <a:r>
              <a:rPr lang="en-IN" smtClean="0"/>
              <a:t>  Inferior hypophyseal arteries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IN" smtClean="0"/>
              <a:t>         supplies the infundibular process and infundibular stalk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268413"/>
            <a:ext cx="8734425" cy="54737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IN" smtClean="0"/>
              <a:t>VENOUS DRAINAGE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IN" smtClean="0"/>
              <a:t>     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IN" smtClean="0"/>
              <a:t>      Blood is drained by the short veins , into the cavernous sinus from adenohypophysis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IN" smtClean="0"/>
              <a:t>     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IN" smtClean="0"/>
              <a:t>      And via the hypothalamo-hypophyseal portal system from neurohyposis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156</TotalTime>
  <Words>678</Words>
  <Application>Microsoft Office PowerPoint</Application>
  <PresentationFormat>On-screen Show (4:3)</PresentationFormat>
  <Paragraphs>118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12</vt:i4>
      </vt:variant>
      <vt:variant>
        <vt:lpstr>Slide Titles</vt:lpstr>
      </vt:variant>
      <vt:variant>
        <vt:i4>26</vt:i4>
      </vt:variant>
    </vt:vector>
  </HeadingPairs>
  <TitlesOfParts>
    <vt:vector size="43" baseType="lpstr">
      <vt:lpstr>Arial</vt:lpstr>
      <vt:lpstr>Georgia</vt:lpstr>
      <vt:lpstr>Wingdings 2</vt:lpstr>
      <vt:lpstr>Wingdings</vt:lpstr>
      <vt:lpstr>Calibri</vt:lpstr>
      <vt:lpstr>Civic</vt:lpstr>
      <vt:lpstr>Civic</vt:lpstr>
      <vt:lpstr>Civic</vt:lpstr>
      <vt:lpstr>Civic</vt:lpstr>
      <vt:lpstr>Civic</vt:lpstr>
      <vt:lpstr>Civic</vt:lpstr>
      <vt:lpstr>Civic</vt:lpstr>
      <vt:lpstr>Civic</vt:lpstr>
      <vt:lpstr>Civic</vt:lpstr>
      <vt:lpstr>Civic</vt:lpstr>
      <vt:lpstr>Civic</vt:lpstr>
      <vt:lpstr>Civic</vt:lpstr>
      <vt:lpstr>PITUTARY GLAND</vt:lpstr>
      <vt:lpstr>DEFINITION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HARMONES</vt:lpstr>
      <vt:lpstr>Slide 12</vt:lpstr>
      <vt:lpstr>Slide 13</vt:lpstr>
      <vt:lpstr>Slide 14</vt:lpstr>
      <vt:lpstr>Slide 15</vt:lpstr>
      <vt:lpstr>Slide 16</vt:lpstr>
      <vt:lpstr>FUNCTIONS</vt:lpstr>
      <vt:lpstr>Slide 18</vt:lpstr>
      <vt:lpstr>CLINICAL SIGNIFICANCE</vt:lpstr>
      <vt:lpstr>ACROMEGALY</vt:lpstr>
      <vt:lpstr>DWARFISM</vt:lpstr>
      <vt:lpstr>CUSHING’S SYNDROME</vt:lpstr>
      <vt:lpstr>MYXOEDEMA</vt:lpstr>
      <vt:lpstr>CRETINISM</vt:lpstr>
      <vt:lpstr>PITUTARY TUMOR</vt:lpstr>
      <vt:lpstr>Slide 26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manikeshwari</cp:lastModifiedBy>
  <cp:revision>16</cp:revision>
  <dcterms:created xsi:type="dcterms:W3CDTF">2014-10-28T16:13:56Z</dcterms:created>
  <dcterms:modified xsi:type="dcterms:W3CDTF">2020-04-11T06:42:53Z</dcterms:modified>
</cp:coreProperties>
</file>