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4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9F854D1-CA66-4A22-8E29-AC3062B53334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9496007-3EBE-44D3-B1EA-1512DE0B7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C7F0-EF3E-4238-8D94-4B9571DBFC92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B1C59-030B-44BD-A49A-EEA3B5905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1EB5D-10CA-4966-B328-7642222F6662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77E2-72E9-4DF4-A70D-1B33A4DA4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26C39-916C-414A-9F96-0621B5D625E6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6730D-1B9F-4571-9A8B-7AD7ED4FC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5ADCF9-9BF2-487D-8479-09362AE77B69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45FAC2-C9C9-44C5-B21F-FB37B2BBC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0AD843-4CC4-41A3-AFAB-4E6BD5F4F958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7E4768-4861-4017-A850-6C5185005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BD07E8-1890-4453-9C34-77520CAECCB8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5D4027-7644-498F-B66D-CB4B75A9F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B44778-C0D0-49BA-872B-00355061B096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FE269E-A211-45AF-8D88-FCD46DEC7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46300-A020-470A-801A-9D3D765447F1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9D6B-ECEE-4232-A45C-16722D745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35B9DF-DF3F-41B4-8359-0E668BB904E1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0D7EFB-4A3C-4FE4-BC44-17E205D58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1CA1879-522C-4989-8C0B-6E644487F0A0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3D9ED11-30FD-45B4-B324-FA8200E88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358F140-D980-45D8-874F-92D586647232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90C7E3-09CF-4666-9E4B-AC79788BE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7" r:id="rId3"/>
    <p:sldLayoutId id="2147483818" r:id="rId4"/>
    <p:sldLayoutId id="2147483819" r:id="rId5"/>
    <p:sldLayoutId id="2147483820" r:id="rId6"/>
    <p:sldLayoutId id="2147483814" r:id="rId7"/>
    <p:sldLayoutId id="2147483821" r:id="rId8"/>
    <p:sldLayoutId id="2147483822" r:id="rId9"/>
    <p:sldLayoutId id="2147483813" r:id="rId10"/>
    <p:sldLayoutId id="21474838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401080" cy="128588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5400" smtClean="0"/>
              <a:t>D</a:t>
            </a:r>
            <a:r>
              <a:rPr lang="en-US" sz="5400" dirty="0" smtClean="0"/>
              <a:t>UO</a:t>
            </a:r>
            <a:r>
              <a:rPr sz="5400" smtClean="0"/>
              <a:t>DENUM</a:t>
            </a:r>
            <a:endParaRPr lang="en-US" sz="5400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8243888" cy="2174875"/>
          </a:xfrm>
        </p:spPr>
        <p:txBody>
          <a:bodyPr/>
          <a:lstStyle/>
          <a:p>
            <a:pPr marR="0" algn="just" eaLnBrk="1" hangingPunct="1"/>
            <a:r>
              <a:rPr lang="en-IN" sz="1800" b="1" smtClean="0"/>
              <a:t>By</a:t>
            </a:r>
          </a:p>
          <a:p>
            <a:pPr marR="0" algn="just" eaLnBrk="1" hangingPunct="1"/>
            <a:r>
              <a:rPr lang="en-IN" sz="1800" b="1" smtClean="0"/>
              <a:t>Dr. Manjula Vastrad</a:t>
            </a:r>
          </a:p>
          <a:p>
            <a:pPr marR="0" algn="just" eaLnBrk="1" hangingPunct="1"/>
            <a:r>
              <a:rPr lang="en-IN" sz="1800" b="1" smtClean="0"/>
              <a:t>Asst.prof</a:t>
            </a:r>
          </a:p>
          <a:p>
            <a:pPr marR="0" algn="just" eaLnBrk="1" hangingPunct="1"/>
            <a:r>
              <a:rPr lang="en-IN" sz="1800" b="1" smtClean="0"/>
              <a:t>Dept.of Rachana Shareera</a:t>
            </a:r>
          </a:p>
          <a:p>
            <a:pPr marR="0" algn="just" eaLnBrk="1" hangingPunct="1"/>
            <a:r>
              <a:rPr lang="en-IN" sz="1800" b="1" smtClean="0"/>
              <a:t>SMVVS RKM AMC VIJAYAPUR</a:t>
            </a:r>
          </a:p>
          <a:p>
            <a:pPr marR="0" algn="just" eaLnBrk="1" hangingPunct="1"/>
            <a:r>
              <a:rPr lang="en-IN" sz="1800" b="1" smtClean="0"/>
              <a:t>Email: manjula.prasad2010@gmail.com </a:t>
            </a:r>
          </a:p>
          <a:p>
            <a:pPr marR="0" eaLnBrk="1" hangingPunct="1"/>
            <a:r>
              <a:rPr lang="en-IN" sz="1800" b="1" smtClean="0"/>
              <a:t> </a:t>
            </a:r>
          </a:p>
          <a:p>
            <a:pPr marR="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857250"/>
            <a:ext cx="5572125" cy="5149850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u="sng" dirty="0" smtClean="0"/>
              <a:t>Visceral relations –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Ant</a:t>
            </a:r>
            <a:r>
              <a:rPr lang="en-US" dirty="0" smtClean="0"/>
              <a:t>- </a:t>
            </a:r>
            <a:r>
              <a:rPr lang="en-US" dirty="0" err="1" smtClean="0"/>
              <a:t>rt.lobe</a:t>
            </a:r>
            <a:r>
              <a:rPr lang="en-US" dirty="0" smtClean="0"/>
              <a:t> of liver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     - </a:t>
            </a:r>
            <a:r>
              <a:rPr lang="en-US" dirty="0" err="1" smtClean="0"/>
              <a:t>trnsverse</a:t>
            </a:r>
            <a:r>
              <a:rPr lang="en-US" dirty="0" smtClean="0"/>
              <a:t> colon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     - root of </a:t>
            </a:r>
            <a:r>
              <a:rPr lang="en-US" dirty="0" err="1" smtClean="0"/>
              <a:t>mesocolon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     - small intestine.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Post</a:t>
            </a:r>
            <a:r>
              <a:rPr lang="en-US" dirty="0" smtClean="0"/>
              <a:t> – rt. Kidney near the medial border.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  - </a:t>
            </a:r>
            <a:r>
              <a:rPr lang="en-US" dirty="0" err="1" smtClean="0"/>
              <a:t>rt.renal</a:t>
            </a:r>
            <a:r>
              <a:rPr lang="en-US" dirty="0" smtClean="0"/>
              <a:t> vessels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  - </a:t>
            </a:r>
            <a:r>
              <a:rPr lang="en-US" dirty="0" err="1" smtClean="0"/>
              <a:t>rt.edge</a:t>
            </a:r>
            <a:r>
              <a:rPr lang="en-US" dirty="0" smtClean="0"/>
              <a:t> of </a:t>
            </a:r>
            <a:r>
              <a:rPr lang="en-US" dirty="0" err="1" smtClean="0"/>
              <a:t>inf.venacava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 - </a:t>
            </a:r>
            <a:r>
              <a:rPr lang="en-US" dirty="0" err="1" smtClean="0"/>
              <a:t>rt.psoas</a:t>
            </a:r>
            <a:r>
              <a:rPr lang="en-US" dirty="0" smtClean="0"/>
              <a:t> major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Medial</a:t>
            </a:r>
            <a:r>
              <a:rPr lang="en-US" dirty="0" smtClean="0"/>
              <a:t>- head of pancreas, bile duct.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Lateral</a:t>
            </a:r>
            <a:r>
              <a:rPr lang="en-US" dirty="0" smtClean="0"/>
              <a:t> – rt. Colic flexure.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2428875"/>
            <a:ext cx="30718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714875"/>
            <a:ext cx="28575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313" y="1481138"/>
            <a:ext cx="5286375" cy="4525962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1. Major duodenal papilla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- is an elevation present </a:t>
            </a:r>
            <a:r>
              <a:rPr lang="en-US" dirty="0" err="1" smtClean="0"/>
              <a:t>posteromedially</a:t>
            </a:r>
            <a:r>
              <a:rPr lang="en-US" dirty="0" smtClean="0"/>
              <a:t>,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- 8-10cm distal to pylorus.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- </a:t>
            </a:r>
            <a:r>
              <a:rPr lang="en-US" dirty="0" err="1" smtClean="0"/>
              <a:t>hepatopancreatic</a:t>
            </a:r>
            <a:r>
              <a:rPr lang="en-US" dirty="0" smtClean="0"/>
              <a:t> </a:t>
            </a:r>
            <a:r>
              <a:rPr lang="en-US" dirty="0" err="1" smtClean="0"/>
              <a:t>ampula</a:t>
            </a:r>
            <a:r>
              <a:rPr lang="en-US" dirty="0" smtClean="0"/>
              <a:t> opens at the summit of the papilla.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2. Minor duodenal papilla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- present 6-8cm distal to the pylorus.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- presents opening of accessory pancreatic duct.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Interior of 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part of duodenum</a:t>
            </a:r>
            <a:endParaRPr lang="en-US" u="sng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2000250"/>
            <a:ext cx="33575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138"/>
            <a:ext cx="5286375" cy="4525962"/>
          </a:xfrm>
        </p:spPr>
        <p:txBody>
          <a:bodyPr>
            <a:normAutofit fontScale="850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Course </a:t>
            </a:r>
            <a:r>
              <a:rPr lang="en-US" dirty="0" smtClean="0"/>
              <a:t>– about 10cm long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Begins at </a:t>
            </a:r>
            <a:r>
              <a:rPr lang="en-US" dirty="0" err="1" smtClean="0"/>
              <a:t>inf.duodenal</a:t>
            </a:r>
            <a:r>
              <a:rPr lang="en-US" dirty="0" smtClean="0"/>
              <a:t> flexure, Passes almost horizontally &amp; slightly upwards </a:t>
            </a:r>
            <a:r>
              <a:rPr lang="en-US" dirty="0" err="1" smtClean="0"/>
              <a:t>infront</a:t>
            </a:r>
            <a:r>
              <a:rPr lang="en-US" dirty="0" smtClean="0"/>
              <a:t> of </a:t>
            </a:r>
            <a:r>
              <a:rPr lang="en-US" dirty="0" err="1" smtClean="0"/>
              <a:t>inf.venacava</a:t>
            </a:r>
            <a:r>
              <a:rPr lang="en-US" dirty="0" smtClean="0"/>
              <a:t> - Ends by joining the 4</a:t>
            </a:r>
            <a:r>
              <a:rPr lang="en-US" baseline="30000" dirty="0" smtClean="0"/>
              <a:t>th</a:t>
            </a:r>
            <a:r>
              <a:rPr lang="en-US" dirty="0" smtClean="0"/>
              <a:t> part – </a:t>
            </a:r>
            <a:r>
              <a:rPr lang="en-US" dirty="0" err="1" smtClean="0"/>
              <a:t>infront</a:t>
            </a:r>
            <a:r>
              <a:rPr lang="en-US" dirty="0" smtClean="0"/>
              <a:t> of abdominal aorta.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Peritoneal relations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- ant. Surface –covered with peritoneum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- except in the median plane – crossed by </a:t>
            </a:r>
            <a:r>
              <a:rPr lang="en-US" dirty="0" err="1" smtClean="0"/>
              <a:t>sup.mesenteric</a:t>
            </a:r>
            <a:r>
              <a:rPr lang="en-US" dirty="0" smtClean="0"/>
              <a:t> vessels &amp; by root of mesentery.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3</a:t>
            </a:r>
            <a:r>
              <a:rPr lang="en-US" u="sng" baseline="30000" dirty="0" smtClean="0"/>
              <a:t>rd</a:t>
            </a:r>
            <a:r>
              <a:rPr lang="en-US" u="sng" dirty="0" smtClean="0"/>
              <a:t> part</a:t>
            </a:r>
            <a:endParaRPr lang="en-US" u="sng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0"/>
            <a:ext cx="378618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3929063"/>
            <a:ext cx="32194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38"/>
            <a:ext cx="5429250" cy="5072062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Visceral relations –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Ant. - </a:t>
            </a:r>
            <a:r>
              <a:rPr lang="en-US" dirty="0" err="1" smtClean="0"/>
              <a:t>sup.mesenteric</a:t>
            </a:r>
            <a:r>
              <a:rPr lang="en-US" dirty="0" smtClean="0"/>
              <a:t> vessels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      root of mesentery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Post.- </a:t>
            </a:r>
            <a:r>
              <a:rPr lang="en-US" dirty="0" err="1" smtClean="0"/>
              <a:t>rt.ureter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   - rt. </a:t>
            </a:r>
            <a:r>
              <a:rPr lang="en-US" dirty="0" err="1" smtClean="0"/>
              <a:t>Psoas</a:t>
            </a:r>
            <a:r>
              <a:rPr lang="en-US" dirty="0" smtClean="0"/>
              <a:t> major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   - rt. Testicular / ovarian vessels.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   - </a:t>
            </a:r>
            <a:r>
              <a:rPr lang="en-US" dirty="0" err="1" smtClean="0"/>
              <a:t>inf.venacava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  - abdominal aorta with origin of </a:t>
            </a:r>
            <a:r>
              <a:rPr lang="en-US" dirty="0" err="1" smtClean="0"/>
              <a:t>inf.mesenteric</a:t>
            </a:r>
            <a:r>
              <a:rPr lang="en-US" dirty="0" smtClean="0"/>
              <a:t> artery.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Sup – head of pancreas with </a:t>
            </a:r>
            <a:r>
              <a:rPr lang="en-US" dirty="0" err="1" smtClean="0"/>
              <a:t>uncinate</a:t>
            </a:r>
            <a:r>
              <a:rPr lang="en-US" dirty="0" smtClean="0"/>
              <a:t> process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err="1" smtClean="0"/>
              <a:t>Inf</a:t>
            </a:r>
            <a:r>
              <a:rPr lang="en-US" dirty="0" smtClean="0"/>
              <a:t> – coils of jejunum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928688"/>
            <a:ext cx="38576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/>
          </p:cNvSpPr>
          <p:nvPr>
            <p:ph idx="1"/>
          </p:nvPr>
        </p:nvSpPr>
        <p:spPr>
          <a:xfrm>
            <a:off x="214313" y="1481138"/>
            <a:ext cx="5000625" cy="4525962"/>
          </a:xfrm>
        </p:spPr>
        <p:txBody>
          <a:bodyPr/>
          <a:lstStyle/>
          <a:p>
            <a:pPr eaLnBrk="1" hangingPunct="1"/>
            <a:r>
              <a:rPr lang="en-US" b="1" smtClean="0"/>
              <a:t>Course –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   - 2.5 cm long.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   - runs upwards on lt.of aorta – turns  forwards to become cont. with the jejunum at the dueodenojejunal flexure.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b="1" smtClean="0"/>
              <a:t> Peritoneal Relations - </a:t>
            </a:r>
            <a:r>
              <a:rPr lang="en-US" smtClean="0"/>
              <a:t>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Terminal part is suspended by mesentery &amp; is mobile.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4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part</a:t>
            </a:r>
            <a:endParaRPr lang="en-US" u="sng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357188"/>
            <a:ext cx="3571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3286125"/>
            <a:ext cx="3571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481138"/>
            <a:ext cx="5072062" cy="4525962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Ant</a:t>
            </a:r>
            <a:r>
              <a:rPr lang="en-US" dirty="0" smtClean="0"/>
              <a:t>- </a:t>
            </a:r>
            <a:r>
              <a:rPr lang="en-US" dirty="0" err="1" smtClean="0"/>
              <a:t>transversecolon</a:t>
            </a:r>
            <a:r>
              <a:rPr lang="en-US" dirty="0" smtClean="0"/>
              <a:t>,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- </a:t>
            </a:r>
            <a:r>
              <a:rPr lang="en-US" dirty="0" err="1" smtClean="0"/>
              <a:t>trnsverse</a:t>
            </a:r>
            <a:r>
              <a:rPr lang="en-US" dirty="0" smtClean="0"/>
              <a:t> </a:t>
            </a:r>
            <a:r>
              <a:rPr lang="en-US" dirty="0" err="1" smtClean="0"/>
              <a:t>mesocolon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- lesser sac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- stomach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Post </a:t>
            </a:r>
            <a:r>
              <a:rPr lang="en-US" dirty="0" smtClean="0"/>
              <a:t>– </a:t>
            </a:r>
            <a:r>
              <a:rPr lang="en-US" dirty="0" err="1" smtClean="0"/>
              <a:t>lt.sympathetic</a:t>
            </a:r>
            <a:r>
              <a:rPr lang="en-US" dirty="0" smtClean="0"/>
              <a:t> trunk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   - lt. </a:t>
            </a:r>
            <a:r>
              <a:rPr lang="en-US" dirty="0" err="1" smtClean="0"/>
              <a:t>psoas</a:t>
            </a:r>
            <a:r>
              <a:rPr lang="en-US" dirty="0" smtClean="0"/>
              <a:t> major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   - lt. renal vessels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   - lt. testicular vessels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   - </a:t>
            </a:r>
            <a:r>
              <a:rPr lang="en-US" dirty="0" err="1" smtClean="0"/>
              <a:t>inf.mesenteric</a:t>
            </a:r>
            <a:r>
              <a:rPr lang="en-US" dirty="0" smtClean="0"/>
              <a:t> vein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To the rt</a:t>
            </a:r>
            <a:r>
              <a:rPr lang="en-US" dirty="0" smtClean="0"/>
              <a:t>. –  root of mesentery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To the </a:t>
            </a:r>
            <a:r>
              <a:rPr lang="en-US" b="1" dirty="0" err="1" smtClean="0"/>
              <a:t>lt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lt.kidney</a:t>
            </a:r>
            <a:r>
              <a:rPr lang="en-US" dirty="0" smtClean="0"/>
              <a:t>, </a:t>
            </a:r>
            <a:r>
              <a:rPr lang="en-US" dirty="0" err="1" smtClean="0"/>
              <a:t>lt.ureter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Sup</a:t>
            </a:r>
            <a:r>
              <a:rPr lang="en-US" dirty="0" smtClean="0"/>
              <a:t> – body of pancreas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Visceral relations</a:t>
            </a:r>
            <a:endParaRPr lang="en-US" u="sng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3929063"/>
            <a:ext cx="38576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C:\Users\Geeta\Desktop\d\loadBinaryCAVXSDC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714375"/>
            <a:ext cx="3786187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481138"/>
            <a:ext cx="5643562" cy="4525962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From 1</a:t>
            </a:r>
            <a:r>
              <a:rPr lang="en-US" baseline="30000" dirty="0" smtClean="0"/>
              <a:t>st</a:t>
            </a:r>
            <a:r>
              <a:rPr lang="en-US" dirty="0" smtClean="0"/>
              <a:t> part up to the opening  in 2</a:t>
            </a:r>
            <a:r>
              <a:rPr lang="en-US" baseline="30000" dirty="0" smtClean="0"/>
              <a:t>nd</a:t>
            </a:r>
            <a:r>
              <a:rPr lang="en-US" dirty="0" smtClean="0"/>
              <a:t> - supplied by sup. </a:t>
            </a:r>
            <a:r>
              <a:rPr lang="en-US" dirty="0" err="1" smtClean="0"/>
              <a:t>Pancreaticoduodenal</a:t>
            </a:r>
            <a:r>
              <a:rPr lang="en-US" dirty="0" smtClean="0"/>
              <a:t> artery.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Below – by </a:t>
            </a:r>
            <a:r>
              <a:rPr lang="en-US" dirty="0" err="1" smtClean="0"/>
              <a:t>inf.pancreatico</a:t>
            </a:r>
            <a:r>
              <a:rPr lang="en-US" dirty="0" smtClean="0"/>
              <a:t> duodenal artery.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part receives additional supply  from-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1.rt.gasrtic artery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2.supraduodenal artery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3. </a:t>
            </a:r>
            <a:r>
              <a:rPr lang="en-US" dirty="0" err="1" smtClean="0"/>
              <a:t>gasrtoduodenal</a:t>
            </a:r>
            <a:r>
              <a:rPr lang="en-US" dirty="0" smtClean="0"/>
              <a:t> artery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4. rt. </a:t>
            </a:r>
            <a:r>
              <a:rPr lang="en-US" dirty="0" err="1" smtClean="0"/>
              <a:t>Gastroepiploic</a:t>
            </a:r>
            <a:r>
              <a:rPr lang="en-US" dirty="0" smtClean="0"/>
              <a:t> artery.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Arterial supply</a:t>
            </a:r>
            <a:endParaRPr lang="en-US" u="sng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571625"/>
            <a:ext cx="31908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Splenic vein</a:t>
            </a:r>
          </a:p>
          <a:p>
            <a:pPr eaLnBrk="1" hangingPunct="1"/>
            <a:r>
              <a:rPr lang="en-US" smtClean="0"/>
              <a:t>Sup.mesenteric vein </a:t>
            </a:r>
          </a:p>
          <a:p>
            <a:pPr eaLnBrk="1" hangingPunct="1"/>
            <a:r>
              <a:rPr lang="en-US" smtClean="0"/>
              <a:t>Portal vein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Venous </a:t>
            </a:r>
            <a:r>
              <a:rPr lang="en-US" u="sng" dirty="0" err="1" smtClean="0"/>
              <a:t>drianage</a:t>
            </a:r>
            <a:endParaRPr lang="en-US" u="sng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2428875"/>
            <a:ext cx="5205412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4972050" cy="4525962"/>
          </a:xfrm>
        </p:spPr>
        <p:txBody>
          <a:bodyPr/>
          <a:lstStyle/>
          <a:p>
            <a:pPr eaLnBrk="1" hangingPunct="1"/>
            <a:r>
              <a:rPr lang="en-US" smtClean="0"/>
              <a:t>Most lymph vessels from duodenum – end in pancreaticoduodenal  nodes – lies at the junction of pancreas &amp; duodenum.</a:t>
            </a:r>
          </a:p>
          <a:p>
            <a:pPr eaLnBrk="1" hangingPunct="1"/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Lymphatic drainage</a:t>
            </a:r>
            <a:endParaRPr lang="en-US" u="sng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285875"/>
            <a:ext cx="34290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Sympathetic nerves – from T9 &amp;T10 spinal segments.</a:t>
            </a:r>
          </a:p>
          <a:p>
            <a:pPr eaLnBrk="1" hangingPunct="1"/>
            <a:r>
              <a:rPr lang="en-US" smtClean="0"/>
              <a:t>Parasympathetic nerves – from vagus</a:t>
            </a:r>
          </a:p>
          <a:p>
            <a:pPr eaLnBrk="1" hangingPunct="1"/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Nerve supply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</a:t>
            </a:r>
          </a:p>
          <a:p>
            <a:pPr eaLnBrk="1" hangingPunct="1"/>
            <a:r>
              <a:rPr lang="en-US" smtClean="0"/>
              <a:t>Surface marking</a:t>
            </a:r>
          </a:p>
          <a:p>
            <a:pPr eaLnBrk="1" hangingPunct="1"/>
            <a:r>
              <a:rPr lang="en-US" smtClean="0"/>
              <a:t>Length &amp; parts</a:t>
            </a:r>
          </a:p>
          <a:p>
            <a:pPr eaLnBrk="1" hangingPunct="1"/>
            <a:r>
              <a:rPr lang="en-US" smtClean="0"/>
              <a:t>Detail about parts &amp; its relation</a:t>
            </a:r>
          </a:p>
          <a:p>
            <a:pPr eaLnBrk="1" hangingPunct="1"/>
            <a:r>
              <a:rPr lang="en-US" smtClean="0"/>
              <a:t>Arterial supply</a:t>
            </a:r>
          </a:p>
          <a:p>
            <a:pPr eaLnBrk="1" hangingPunct="1"/>
            <a:r>
              <a:rPr lang="en-US" smtClean="0"/>
              <a:t>Venous drianage</a:t>
            </a:r>
          </a:p>
          <a:p>
            <a:pPr eaLnBrk="1" hangingPunct="1"/>
            <a:r>
              <a:rPr lang="en-US" smtClean="0"/>
              <a:t>Lymphatic drianage</a:t>
            </a:r>
          </a:p>
          <a:p>
            <a:pPr eaLnBrk="1" hangingPunct="1"/>
            <a:r>
              <a:rPr lang="en-US" smtClean="0"/>
              <a:t>Nerve supply</a:t>
            </a:r>
          </a:p>
          <a:p>
            <a:pPr eaLnBrk="1" hangingPunct="1"/>
            <a:r>
              <a:rPr lang="en-US" smtClean="0"/>
              <a:t>Clinical anatomy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Contents :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1670" y="2500306"/>
            <a:ext cx="6586526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Clinical anatomy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472488" cy="4162425"/>
          </a:xfrm>
        </p:spPr>
        <p:txBody>
          <a:bodyPr/>
          <a:lstStyle/>
          <a:p>
            <a:pPr eaLnBrk="1" hangingPunct="1"/>
            <a:r>
              <a:rPr lang="en-US" sz="2400" smtClean="0"/>
              <a:t>Duodenal ulcers (peptic ulcers) are inflammatory erosions of the duodenal mucosa.</a:t>
            </a:r>
          </a:p>
          <a:p>
            <a:pPr eaLnBrk="1" hangingPunct="1"/>
            <a:r>
              <a:rPr lang="en-US" sz="2400" smtClean="0"/>
              <a:t> Most (65%) duodenal ulcers occur in the posterior wall of the superior part of the duodenum within 3 cm of the pylorus.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Duodenal ulcers</a:t>
            </a:r>
            <a:endParaRPr lang="en-US" u="sng" dirty="0"/>
          </a:p>
        </p:txBody>
      </p:sp>
      <p:pic>
        <p:nvPicPr>
          <p:cNvPr id="33795" name="Picture 3" descr="hwkb17_0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3500438"/>
            <a:ext cx="43815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5043488" cy="4525962"/>
          </a:xfrm>
        </p:spPr>
        <p:txBody>
          <a:bodyPr/>
          <a:lstStyle/>
          <a:p>
            <a:pPr eaLnBrk="1" hangingPunct="1"/>
            <a:r>
              <a:rPr lang="en-US" smtClean="0"/>
              <a:t>There are two or three inconstant folds and fossae (recesses) around the duodenojejunal flexure.  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err="1" smtClean="0"/>
              <a:t>Paraduodenal</a:t>
            </a:r>
            <a:r>
              <a:rPr lang="en-US" u="sng" dirty="0" smtClean="0"/>
              <a:t> Hernias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214438"/>
            <a:ext cx="35718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Seen along its concave border, generally at points where arteries enter the duodenal wall.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Duodenal </a:t>
            </a:r>
            <a:r>
              <a:rPr lang="en-US" u="sng" dirty="0" err="1" smtClean="0"/>
              <a:t>diverticula</a:t>
            </a:r>
            <a:endParaRPr lang="en-US" u="sng" dirty="0"/>
          </a:p>
        </p:txBody>
      </p:sp>
      <p:pic>
        <p:nvPicPr>
          <p:cNvPr id="35843" name="Picture 3" descr="1402-0550x047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3286125"/>
            <a:ext cx="49291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1"/>
          <p:cNvSpPr>
            <a:spLocks noGrp="1"/>
          </p:cNvSpPr>
          <p:nvPr>
            <p:ph idx="1"/>
          </p:nvPr>
        </p:nvSpPr>
        <p:spPr>
          <a:xfrm>
            <a:off x="457200" y="1714500"/>
            <a:ext cx="7829550" cy="4292600"/>
          </a:xfrm>
        </p:spPr>
        <p:txBody>
          <a:bodyPr/>
          <a:lstStyle/>
          <a:p>
            <a:pPr eaLnBrk="1" hangingPunct="1"/>
            <a:r>
              <a:rPr lang="en-US" smtClean="0"/>
              <a:t>Occur at the site of opening of bile duct.</a:t>
            </a:r>
          </a:p>
          <a:p>
            <a:pPr eaLnBrk="1" hangingPunct="1"/>
            <a:r>
              <a:rPr lang="en-US" b="1" u="sng" smtClean="0"/>
              <a:t>Other causes of obstruction-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  1. An annular pancreas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  2. Pressure by sup.pancreatic artery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  3. Contraction of suspensory muscle of duodenum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u="sng" dirty="0" smtClean="0"/>
              <a:t>Congenital </a:t>
            </a:r>
            <a:r>
              <a:rPr lang="en-US" sz="3200" u="sng" dirty="0" err="1" smtClean="0"/>
              <a:t>stenosis</a:t>
            </a:r>
            <a:r>
              <a:rPr lang="en-US" sz="3200" u="sng" dirty="0" smtClean="0"/>
              <a:t> &amp; obstruction of 2</a:t>
            </a:r>
            <a:r>
              <a:rPr lang="en-US" sz="3200" u="sng" baseline="30000" dirty="0" smtClean="0"/>
              <a:t>nd</a:t>
            </a:r>
            <a:r>
              <a:rPr lang="en-US" sz="3200" u="sng" dirty="0" smtClean="0"/>
              <a:t> part </a:t>
            </a:r>
            <a:endParaRPr lang="en-US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7224" y="1428736"/>
            <a:ext cx="7872410" cy="33686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dirty="0" smtClean="0"/>
              <a:t>THANK YOU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357313"/>
            <a:ext cx="5000625" cy="4662487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Word meaning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Greek word  duodenum – 12 fingers.</a:t>
            </a:r>
            <a:r>
              <a:rPr lang="en-US" b="1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Shortest, widest, most fixed part of S.I.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Extends from </a:t>
            </a:r>
            <a:r>
              <a:rPr lang="en-US" dirty="0" smtClean="0"/>
              <a:t>– pylorus – </a:t>
            </a:r>
            <a:r>
              <a:rPr lang="en-US" dirty="0" err="1" smtClean="0"/>
              <a:t>duodenojejunal</a:t>
            </a:r>
            <a:r>
              <a:rPr lang="en-US" dirty="0" smtClean="0"/>
              <a:t> flexure.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Curves  around the head of pancreas in the form of letter C.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Lies above the level of umbilicus, opposite to 1</a:t>
            </a:r>
            <a:r>
              <a:rPr lang="en-US" baseline="30000" dirty="0" smtClean="0"/>
              <a:t>st</a:t>
            </a:r>
            <a:r>
              <a:rPr lang="en-US" dirty="0" smtClean="0"/>
              <a:t> , 2</a:t>
            </a:r>
            <a:r>
              <a:rPr lang="en-US" baseline="30000" dirty="0" smtClean="0"/>
              <a:t>nd</a:t>
            </a:r>
            <a:r>
              <a:rPr lang="en-US" dirty="0" smtClean="0"/>
              <a:t> ,3</a:t>
            </a:r>
            <a:r>
              <a:rPr lang="en-US" baseline="30000" dirty="0" smtClean="0"/>
              <a:t>rd</a:t>
            </a:r>
            <a:r>
              <a:rPr lang="en-US" dirty="0" smtClean="0"/>
              <a:t> lumbar vertebrae.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1"/>
                </a:solidFill>
              </a:rPr>
              <a:t>Introduction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363" name="Picture 2" descr="C:\Users\Geeta\Desktop\d\picDigestio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571625"/>
            <a:ext cx="3786187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285875"/>
            <a:ext cx="7929562" cy="4733925"/>
          </a:xfrm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Mark </a:t>
            </a:r>
            <a:r>
              <a:rPr lang="en-US" dirty="0" err="1" smtClean="0"/>
              <a:t>transpyloric</a:t>
            </a:r>
            <a:r>
              <a:rPr lang="en-US" dirty="0" smtClean="0"/>
              <a:t> plane, </a:t>
            </a:r>
            <a:r>
              <a:rPr lang="en-US" dirty="0" err="1" smtClean="0"/>
              <a:t>subcostal</a:t>
            </a:r>
            <a:r>
              <a:rPr lang="en-US" dirty="0" smtClean="0"/>
              <a:t> plane, median plane, </a:t>
            </a:r>
            <a:r>
              <a:rPr lang="en-US" dirty="0" err="1" smtClean="0"/>
              <a:t>rt,lateral</a:t>
            </a:r>
            <a:r>
              <a:rPr lang="en-US" dirty="0" smtClean="0"/>
              <a:t> plane.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u="sng" dirty="0" smtClean="0"/>
              <a:t>1</a:t>
            </a:r>
            <a:r>
              <a:rPr lang="en-US" b="1" u="sng" baseline="30000" dirty="0" smtClean="0"/>
              <a:t>st</a:t>
            </a:r>
            <a:r>
              <a:rPr lang="en-US" b="1" u="sng" dirty="0" smtClean="0"/>
              <a:t> part </a:t>
            </a:r>
            <a:r>
              <a:rPr lang="en-US" dirty="0" smtClean="0"/>
              <a:t>– mark pyloric orifice  by 2 short parallel lines, 2cm apart on the </a:t>
            </a:r>
            <a:r>
              <a:rPr lang="en-US" dirty="0" err="1" smtClean="0"/>
              <a:t>trnspyloric</a:t>
            </a:r>
            <a:r>
              <a:rPr lang="en-US" dirty="0" smtClean="0"/>
              <a:t> plane, &amp; 1.25cm away from the midline, directed upwards slightly to the rt.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- mark a pt. 2.5cm above &amp; to the </a:t>
            </a:r>
            <a:r>
              <a:rPr lang="en-US" dirty="0" err="1" smtClean="0"/>
              <a:t>rt.of</a:t>
            </a:r>
            <a:r>
              <a:rPr lang="en-US" dirty="0" smtClean="0"/>
              <a:t> pyloric orifice.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u="sng" dirty="0" smtClean="0"/>
              <a:t>2</a:t>
            </a:r>
            <a:r>
              <a:rPr lang="en-US" b="1" u="sng" baseline="30000" dirty="0" smtClean="0"/>
              <a:t>nd</a:t>
            </a:r>
            <a:r>
              <a:rPr lang="en-US" b="1" u="sng" dirty="0" smtClean="0"/>
              <a:t> part </a:t>
            </a:r>
            <a:r>
              <a:rPr lang="en-US" dirty="0" smtClean="0"/>
              <a:t>– put a pt. 7.5cm below the </a:t>
            </a:r>
            <a:r>
              <a:rPr lang="en-US" dirty="0" err="1" smtClean="0"/>
              <a:t>transpyloric</a:t>
            </a:r>
            <a:r>
              <a:rPr lang="en-US" dirty="0" smtClean="0"/>
              <a:t> plane &amp; medial to </a:t>
            </a:r>
            <a:r>
              <a:rPr lang="en-US" dirty="0" err="1" smtClean="0"/>
              <a:t>rt.lateral</a:t>
            </a:r>
            <a:r>
              <a:rPr lang="en-US" dirty="0" smtClean="0"/>
              <a:t> plane.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- draw the 2 parallel lines 2.5cm apart.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u="sng" dirty="0" smtClean="0"/>
              <a:t>3</a:t>
            </a:r>
            <a:r>
              <a:rPr lang="en-US" b="1" u="sng" baseline="30000" dirty="0" smtClean="0"/>
              <a:t>rd</a:t>
            </a:r>
            <a:r>
              <a:rPr lang="en-US" b="1" u="sng" dirty="0" smtClean="0"/>
              <a:t> part </a:t>
            </a:r>
            <a:r>
              <a:rPr lang="en-US" dirty="0" smtClean="0"/>
              <a:t>– put a </a:t>
            </a:r>
            <a:r>
              <a:rPr lang="en-US" dirty="0" err="1" smtClean="0"/>
              <a:t>pt.just</a:t>
            </a:r>
            <a:r>
              <a:rPr lang="en-US" dirty="0" smtClean="0"/>
              <a:t> to </a:t>
            </a:r>
            <a:r>
              <a:rPr lang="en-US" dirty="0" err="1" smtClean="0"/>
              <a:t>lt.of</a:t>
            </a:r>
            <a:r>
              <a:rPr lang="en-US" dirty="0" smtClean="0"/>
              <a:t> median plane, at the level of </a:t>
            </a:r>
            <a:r>
              <a:rPr lang="en-US" dirty="0" err="1" smtClean="0"/>
              <a:t>subcostal</a:t>
            </a:r>
            <a:r>
              <a:rPr lang="en-US" dirty="0" smtClean="0"/>
              <a:t> plane.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- draw 2 parallel lines transversally.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u="sng" dirty="0" smtClean="0"/>
              <a:t>4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part </a:t>
            </a:r>
            <a:r>
              <a:rPr lang="en-US" dirty="0" smtClean="0"/>
              <a:t>– put a pt.2.5cm to the </a:t>
            </a:r>
            <a:r>
              <a:rPr lang="en-US" dirty="0" err="1" smtClean="0"/>
              <a:t>lt.of</a:t>
            </a:r>
            <a:r>
              <a:rPr lang="en-US" dirty="0" smtClean="0"/>
              <a:t> the median plane &amp; 1cm below the </a:t>
            </a:r>
            <a:r>
              <a:rPr lang="en-US" dirty="0" err="1" smtClean="0"/>
              <a:t>transpyloric</a:t>
            </a:r>
            <a:r>
              <a:rPr lang="en-US" dirty="0" smtClean="0"/>
              <a:t> plane to indicate </a:t>
            </a:r>
            <a:r>
              <a:rPr lang="en-US" dirty="0" err="1" smtClean="0"/>
              <a:t>duodenojejunal</a:t>
            </a:r>
            <a:r>
              <a:rPr lang="en-US" dirty="0" smtClean="0"/>
              <a:t> flexure.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- Join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pt.with</a:t>
            </a:r>
            <a:r>
              <a:rPr lang="en-US" dirty="0" smtClean="0"/>
              <a:t> 4</a:t>
            </a:r>
            <a:r>
              <a:rPr lang="en-US" baseline="30000" dirty="0" smtClean="0"/>
              <a:t>th</a:t>
            </a:r>
            <a:r>
              <a:rPr lang="en-US" dirty="0" smtClean="0"/>
              <a:t> pt. by 2 parallel lines.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u="sng" dirty="0" smtClean="0"/>
              <a:t>Surface marking</a:t>
            </a:r>
            <a:endParaRPr lang="en-US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214313" y="1571625"/>
            <a:ext cx="4714875" cy="4448175"/>
          </a:xfrm>
        </p:spPr>
        <p:txBody>
          <a:bodyPr/>
          <a:lstStyle/>
          <a:p>
            <a:pPr eaLnBrk="1" hangingPunct="1"/>
            <a:r>
              <a:rPr lang="en-US" smtClean="0"/>
              <a:t>25cm long</a:t>
            </a:r>
          </a:p>
          <a:p>
            <a:pPr eaLnBrk="1" hangingPunct="1"/>
            <a:r>
              <a:rPr lang="en-US" smtClean="0"/>
              <a:t>4parts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1. Sup.part – 5cm long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2. Descending part – 7.5 cm long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3. Horizontal part – 10cm long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4. Ascending part – 2.5 cm long.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1122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Length &amp; parts</a:t>
            </a:r>
            <a:endParaRPr lang="en-US" u="sng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1857375"/>
            <a:ext cx="41433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214313" y="1785938"/>
            <a:ext cx="5072062" cy="4233862"/>
          </a:xfrm>
        </p:spPr>
        <p:txBody>
          <a:bodyPr/>
          <a:lstStyle/>
          <a:p>
            <a:pPr eaLnBrk="1" hangingPunct="1"/>
            <a:r>
              <a:rPr lang="en-US" smtClean="0"/>
              <a:t>Peritoneal – mostly retroperitoneal &amp; fixed.</a:t>
            </a:r>
          </a:p>
          <a:p>
            <a:pPr eaLnBrk="1" hangingPunct="1"/>
            <a:r>
              <a:rPr lang="en-US" smtClean="0"/>
              <a:t>Except at its 2 ends – suspended by fold of peritoneum &amp; mobile.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015286" cy="78581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Relations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785938"/>
            <a:ext cx="3857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285875"/>
            <a:ext cx="5500687" cy="4721225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Begins at the pylorus &amp; passes backwards, upwards &amp; to the rt. Meet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part at the superior duodenal flexure.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5cm long.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Relations –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Peritoneal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dirty="0" smtClean="0"/>
              <a:t>   </a:t>
            </a:r>
            <a:r>
              <a:rPr lang="en-US" sz="2400" b="1" dirty="0" err="1" smtClean="0"/>
              <a:t>Prox</a:t>
            </a:r>
            <a:r>
              <a:rPr lang="en-US" sz="2400" b="1" dirty="0" smtClean="0"/>
              <a:t> </a:t>
            </a:r>
            <a:r>
              <a:rPr lang="en-US" sz="2400" dirty="0" smtClean="0"/>
              <a:t>– 2.5cm is movable.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/>
              <a:t>   Attached to lesser </a:t>
            </a:r>
            <a:r>
              <a:rPr lang="en-US" sz="2400" dirty="0" err="1" smtClean="0"/>
              <a:t>omentum</a:t>
            </a:r>
            <a:r>
              <a:rPr lang="en-US" sz="2400" dirty="0" smtClean="0"/>
              <a:t> above &amp;  </a:t>
            </a:r>
            <a:r>
              <a:rPr lang="en-US" sz="2400" dirty="0" err="1" smtClean="0"/>
              <a:t>greature</a:t>
            </a:r>
            <a:r>
              <a:rPr lang="en-US" sz="2400" dirty="0" smtClean="0"/>
              <a:t> </a:t>
            </a:r>
            <a:r>
              <a:rPr lang="en-US" sz="2400" dirty="0" err="1" smtClean="0"/>
              <a:t>omentum</a:t>
            </a:r>
            <a:r>
              <a:rPr lang="en-US" sz="2400" dirty="0" smtClean="0"/>
              <a:t> below.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/>
              <a:t>  </a:t>
            </a:r>
            <a:r>
              <a:rPr lang="en-US" sz="2400" b="1" dirty="0" smtClean="0"/>
              <a:t>Dist</a:t>
            </a:r>
            <a:r>
              <a:rPr lang="en-US" sz="2400" dirty="0" smtClean="0"/>
              <a:t>- 2.5 cm is fixed.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/>
              <a:t>  - retroperitoneal.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part </a:t>
            </a:r>
            <a:endParaRPr lang="en-US" u="sng" dirty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3857625"/>
            <a:ext cx="27860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duodenum-anatomy-parts-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857250"/>
            <a:ext cx="35718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214313" y="500063"/>
            <a:ext cx="5715000" cy="5507037"/>
          </a:xfrm>
        </p:spPr>
        <p:txBody>
          <a:bodyPr/>
          <a:lstStyle/>
          <a:p>
            <a:pPr eaLnBrk="1" hangingPunct="1"/>
            <a:r>
              <a:rPr lang="en-US" b="1" u="sng" smtClean="0"/>
              <a:t>Visceral relations</a:t>
            </a:r>
          </a:p>
          <a:p>
            <a:pPr eaLnBrk="1" hangingPunct="1">
              <a:buFont typeface="Wingdings 3" pitchFamily="18" charset="2"/>
              <a:buNone/>
            </a:pPr>
            <a:endParaRPr lang="en-US" b="1" smtClean="0"/>
          </a:p>
          <a:p>
            <a:pPr eaLnBrk="1" hangingPunct="1"/>
            <a:r>
              <a:rPr lang="en-US" b="1" smtClean="0"/>
              <a:t>Ant</a:t>
            </a:r>
            <a:r>
              <a:rPr lang="en-US" smtClean="0"/>
              <a:t> – quadrate lobe of liver , gall bladder.</a:t>
            </a:r>
          </a:p>
          <a:p>
            <a:pPr eaLnBrk="1" hangingPunct="1"/>
            <a:r>
              <a:rPr lang="en-US" b="1" smtClean="0"/>
              <a:t>Post</a:t>
            </a:r>
            <a:r>
              <a:rPr lang="en-US" smtClean="0"/>
              <a:t> – gastrodeuodenal artery, bile duct, portal vein.</a:t>
            </a:r>
          </a:p>
          <a:p>
            <a:pPr eaLnBrk="1" hangingPunct="1"/>
            <a:r>
              <a:rPr lang="en-US" b="1" smtClean="0"/>
              <a:t>Sup</a:t>
            </a:r>
            <a:r>
              <a:rPr lang="en-US" smtClean="0"/>
              <a:t> – epiploic foramen.</a:t>
            </a:r>
          </a:p>
          <a:p>
            <a:pPr eaLnBrk="1" hangingPunct="1"/>
            <a:r>
              <a:rPr lang="en-US" b="1" smtClean="0"/>
              <a:t>Inf </a:t>
            </a:r>
            <a:r>
              <a:rPr lang="en-US" smtClean="0"/>
              <a:t>– head &amp; neck of pancreas.</a:t>
            </a:r>
          </a:p>
          <a:p>
            <a:pPr eaLnBrk="1" hangingPunct="1"/>
            <a:endParaRPr lang="en-US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0"/>
            <a:ext cx="30718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000375"/>
            <a:ext cx="30718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4786313"/>
            <a:ext cx="27860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214313" y="1143000"/>
            <a:ext cx="5429250" cy="48641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about 7.5 cm long.</a:t>
            </a:r>
          </a:p>
          <a:p>
            <a:pPr eaLnBrk="1" hangingPunct="1"/>
            <a:r>
              <a:rPr lang="en-US" smtClean="0"/>
              <a:t>Begins at sup.duodenal flexure, passes downwards- curves towards lt. at the inf.duodenal flexure – cont. with 3</a:t>
            </a:r>
            <a:r>
              <a:rPr lang="en-US" baseline="30000" smtClean="0"/>
              <a:t>rd</a:t>
            </a:r>
            <a:r>
              <a:rPr lang="en-US" smtClean="0"/>
              <a:t> part.</a:t>
            </a:r>
            <a:endParaRPr lang="en-US" b="1" smtClean="0"/>
          </a:p>
          <a:p>
            <a:pPr eaLnBrk="1" hangingPunct="1"/>
            <a:r>
              <a:rPr lang="en-US" b="1" smtClean="0"/>
              <a:t>Peritoneal Relations -</a:t>
            </a:r>
            <a:endParaRPr lang="en-US" smtClean="0"/>
          </a:p>
          <a:p>
            <a:pPr eaLnBrk="1" hangingPunct="1"/>
            <a:r>
              <a:rPr lang="en-US" smtClean="0"/>
              <a:t>Ant.surface- covered with peritoneum, except near middle. – related to colon.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5572164" cy="78581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part</a:t>
            </a:r>
            <a:endParaRPr lang="en-US" u="sng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0"/>
            <a:ext cx="35004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643313"/>
            <a:ext cx="3429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1038</TotalTime>
  <Words>714</Words>
  <Application>Microsoft Office PowerPoint</Application>
  <PresentationFormat>On-screen Show (4:3)</PresentationFormat>
  <Paragraphs>136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Lucida Sans Unicode</vt:lpstr>
      <vt:lpstr>Wingdings 3</vt:lpstr>
      <vt:lpstr>Verdana</vt:lpstr>
      <vt:lpstr>Wingdings 2</vt:lpstr>
      <vt:lpstr>Calibri</vt:lpstr>
      <vt:lpstr>Concourse</vt:lpstr>
      <vt:lpstr>Concourse</vt:lpstr>
      <vt:lpstr>Concourse</vt:lpstr>
      <vt:lpstr>Concourse</vt:lpstr>
      <vt:lpstr>Concourse</vt:lpstr>
      <vt:lpstr>Concourse</vt:lpstr>
      <vt:lpstr>Concourse</vt:lpstr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Geeta</dc:creator>
  <cp:lastModifiedBy>manikeshwari</cp:lastModifiedBy>
  <cp:revision>78</cp:revision>
  <dcterms:created xsi:type="dcterms:W3CDTF">2014-12-20T01:49:39Z</dcterms:created>
  <dcterms:modified xsi:type="dcterms:W3CDTF">2020-04-04T06:49:18Z</dcterms:modified>
</cp:coreProperties>
</file>