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4"/>
  </p:notesMasterIdLst>
  <p:sldIdLst>
    <p:sldId id="337" r:id="rId2"/>
    <p:sldId id="256" r:id="rId3"/>
    <p:sldId id="257" r:id="rId4"/>
    <p:sldId id="258" r:id="rId5"/>
    <p:sldId id="259" r:id="rId6"/>
    <p:sldId id="260" r:id="rId7"/>
    <p:sldId id="261" r:id="rId8"/>
    <p:sldId id="262" r:id="rId9"/>
    <p:sldId id="265" r:id="rId10"/>
    <p:sldId id="266" r:id="rId11"/>
    <p:sldId id="267" r:id="rId12"/>
    <p:sldId id="268" r:id="rId13"/>
    <p:sldId id="269" r:id="rId14"/>
    <p:sldId id="270" r:id="rId15"/>
    <p:sldId id="273"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8" r:id="rId30"/>
    <p:sldId id="289" r:id="rId31"/>
    <p:sldId id="290" r:id="rId32"/>
    <p:sldId id="291" r:id="rId33"/>
    <p:sldId id="292" r:id="rId34"/>
    <p:sldId id="293" r:id="rId35"/>
    <p:sldId id="294" r:id="rId36"/>
    <p:sldId id="295" r:id="rId37"/>
    <p:sldId id="296" r:id="rId38"/>
    <p:sldId id="297" r:id="rId39"/>
    <p:sldId id="301" r:id="rId40"/>
    <p:sldId id="338" r:id="rId41"/>
    <p:sldId id="305" r:id="rId42"/>
    <p:sldId id="298" r:id="rId43"/>
    <p:sldId id="302" r:id="rId44"/>
    <p:sldId id="303" r:id="rId45"/>
    <p:sldId id="304" r:id="rId46"/>
    <p:sldId id="306" r:id="rId47"/>
    <p:sldId id="307" r:id="rId48"/>
    <p:sldId id="308" r:id="rId49"/>
    <p:sldId id="309" r:id="rId50"/>
    <p:sldId id="310" r:id="rId51"/>
    <p:sldId id="311" r:id="rId52"/>
    <p:sldId id="313" r:id="rId53"/>
    <p:sldId id="329" r:id="rId54"/>
    <p:sldId id="314" r:id="rId55"/>
    <p:sldId id="328" r:id="rId56"/>
    <p:sldId id="319" r:id="rId57"/>
    <p:sldId id="320" r:id="rId58"/>
    <p:sldId id="315" r:id="rId59"/>
    <p:sldId id="316" r:id="rId60"/>
    <p:sldId id="330" r:id="rId61"/>
    <p:sldId id="321" r:id="rId62"/>
    <p:sldId id="322" r:id="rId63"/>
    <p:sldId id="323" r:id="rId64"/>
    <p:sldId id="324" r:id="rId65"/>
    <p:sldId id="325" r:id="rId66"/>
    <p:sldId id="326" r:id="rId67"/>
    <p:sldId id="327" r:id="rId68"/>
    <p:sldId id="335" r:id="rId69"/>
    <p:sldId id="331" r:id="rId70"/>
    <p:sldId id="332" r:id="rId71"/>
    <p:sldId id="333" r:id="rId72"/>
    <p:sldId id="33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92" autoAdjust="0"/>
    <p:restoredTop sz="94660"/>
  </p:normalViewPr>
  <p:slideViewPr>
    <p:cSldViewPr>
      <p:cViewPr varScale="1">
        <p:scale>
          <a:sx n="77" d="100"/>
          <a:sy n="77" d="100"/>
        </p:scale>
        <p:origin x="-109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397C2-846F-4591-92A4-04554BDA23C1}" type="datetimeFigureOut">
              <a:rPr lang="en-US" smtClean="0"/>
              <a:pPr/>
              <a:t>11/28/2018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0D312-D88A-48DD-B7D4-31C9C19DF069}"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Retrovir,videx,zerit</a:t>
            </a:r>
            <a:endParaRPr lang="en-GB" dirty="0"/>
          </a:p>
        </p:txBody>
      </p:sp>
      <p:sp>
        <p:nvSpPr>
          <p:cNvPr id="4" name="Slide Number Placeholder 3"/>
          <p:cNvSpPr>
            <a:spLocks noGrp="1"/>
          </p:cNvSpPr>
          <p:nvPr>
            <p:ph type="sldNum" sz="quarter" idx="10"/>
          </p:nvPr>
        </p:nvSpPr>
        <p:spPr/>
        <p:txBody>
          <a:bodyPr/>
          <a:lstStyle/>
          <a:p>
            <a:fld id="{BD40D312-D88A-48DD-B7D4-31C9C19DF069}" type="slidenum">
              <a:rPr lang="en-GB" smtClean="0"/>
              <a:pPr/>
              <a:t>35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Viramune,rescriptor</a:t>
            </a:r>
            <a:endParaRPr lang="en-GB" dirty="0"/>
          </a:p>
        </p:txBody>
      </p:sp>
      <p:sp>
        <p:nvSpPr>
          <p:cNvPr id="4" name="Slide Number Placeholder 3"/>
          <p:cNvSpPr>
            <a:spLocks noGrp="1"/>
          </p:cNvSpPr>
          <p:nvPr>
            <p:ph type="sldNum" sz="quarter" idx="10"/>
          </p:nvPr>
        </p:nvSpPr>
        <p:spPr/>
        <p:txBody>
          <a:bodyPr/>
          <a:lstStyle/>
          <a:p>
            <a:fld id="{BD40D312-D88A-48DD-B7D4-31C9C19DF069}" type="slidenum">
              <a:rPr lang="en-GB" smtClean="0"/>
              <a:pPr/>
              <a:t>36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smtClean="0"/>
              <a:t>Invirase,norvir,crixivan,viracept</a:t>
            </a:r>
            <a:r>
              <a:rPr lang="en-IN" dirty="0" smtClean="0"/>
              <a:t>,</a:t>
            </a:r>
            <a:endParaRPr lang="en-GB" dirty="0"/>
          </a:p>
        </p:txBody>
      </p:sp>
      <p:sp>
        <p:nvSpPr>
          <p:cNvPr id="4" name="Slide Number Placeholder 3"/>
          <p:cNvSpPr>
            <a:spLocks noGrp="1"/>
          </p:cNvSpPr>
          <p:nvPr>
            <p:ph type="sldNum" sz="quarter" idx="10"/>
          </p:nvPr>
        </p:nvSpPr>
        <p:spPr/>
        <p:txBody>
          <a:bodyPr/>
          <a:lstStyle/>
          <a:p>
            <a:fld id="{BD40D312-D88A-48DD-B7D4-31C9C19DF069}" type="slidenum">
              <a:rPr lang="en-GB" smtClean="0"/>
              <a:pPr/>
              <a:t>37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4-9kg 24mg/kg,9-30kg18mg,</a:t>
            </a:r>
            <a:r>
              <a:rPr lang="en-IN" baseline="0" dirty="0" smtClean="0"/>
              <a:t> more than 3okg 300  mg</a:t>
            </a:r>
            <a:endParaRPr lang="en-GB" dirty="0"/>
          </a:p>
        </p:txBody>
      </p:sp>
      <p:sp>
        <p:nvSpPr>
          <p:cNvPr id="4" name="Slide Number Placeholder 3"/>
          <p:cNvSpPr>
            <a:spLocks noGrp="1"/>
          </p:cNvSpPr>
          <p:nvPr>
            <p:ph type="sldNum" sz="quarter" idx="10"/>
          </p:nvPr>
        </p:nvSpPr>
        <p:spPr/>
        <p:txBody>
          <a:bodyPr/>
          <a:lstStyle/>
          <a:p>
            <a:fld id="{BD40D312-D88A-48DD-B7D4-31C9C19DF069}" type="slidenum">
              <a:rPr lang="en-GB" smtClean="0"/>
              <a:pPr/>
              <a:t>39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11/28/2018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11/28/2018</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11/28/2018</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8458200" cy="6324600"/>
          </a:xfrm>
        </p:spPr>
        <p:txBody>
          <a:bodyPr/>
          <a:lstStyle/>
          <a:p>
            <a:r>
              <a:rPr lang="en-IN" dirty="0" smtClean="0">
                <a:solidFill>
                  <a:schemeClr val="accent2"/>
                </a:solidFill>
                <a:latin typeface="Times New Roman" pitchFamily="18" charset="0"/>
                <a:cs typeface="Times New Roman" pitchFamily="18" charset="0"/>
              </a:rPr>
              <a:t>                   </a:t>
            </a:r>
            <a:br>
              <a:rPr lang="en-IN" dirty="0" smtClean="0">
                <a:solidFill>
                  <a:schemeClr val="accent2"/>
                </a:solidFill>
                <a:latin typeface="Times New Roman" pitchFamily="18" charset="0"/>
                <a:cs typeface="Times New Roman" pitchFamily="18" charset="0"/>
              </a:rPr>
            </a:br>
            <a:r>
              <a:rPr lang="en-IN" sz="6000" dirty="0" smtClean="0">
                <a:solidFill>
                  <a:schemeClr val="accent2"/>
                </a:solidFill>
                <a:latin typeface="Times New Roman" pitchFamily="18" charset="0"/>
                <a:cs typeface="Times New Roman" pitchFamily="18" charset="0"/>
              </a:rPr>
              <a:t>#</a:t>
            </a:r>
            <a:r>
              <a:rPr lang="en-IN" sz="6000" cap="none" dirty="0" smtClean="0">
                <a:solidFill>
                  <a:schemeClr val="accent2"/>
                </a:solidFill>
                <a:latin typeface="Times New Roman" pitchFamily="18" charset="0"/>
                <a:cs typeface="Times New Roman" pitchFamily="18" charset="0"/>
              </a:rPr>
              <a:t>Stay </a:t>
            </a:r>
            <a:r>
              <a:rPr lang="en-IN" sz="6000" cap="none" dirty="0" err="1" smtClean="0">
                <a:solidFill>
                  <a:schemeClr val="accent2"/>
                </a:solidFill>
                <a:latin typeface="Times New Roman" pitchFamily="18" charset="0"/>
                <a:cs typeface="Times New Roman" pitchFamily="18" charset="0"/>
              </a:rPr>
              <a:t>negat</a:t>
            </a:r>
            <a:r>
              <a:rPr lang="en-IN" sz="6000" dirty="0" err="1" smtClean="0">
                <a:solidFill>
                  <a:srgbClr val="FFFF00"/>
                </a:solidFill>
                <a:latin typeface="Times New Roman" pitchFamily="18" charset="0"/>
                <a:cs typeface="Times New Roman" pitchFamily="18" charset="0"/>
              </a:rPr>
              <a:t>hiv</a:t>
            </a:r>
            <a:r>
              <a:rPr lang="en-IN" sz="6000" cap="none" dirty="0" err="1" smtClean="0">
                <a:solidFill>
                  <a:schemeClr val="accent2"/>
                </a:solidFill>
                <a:latin typeface="Times New Roman" pitchFamily="18" charset="0"/>
                <a:cs typeface="Times New Roman" pitchFamily="18" charset="0"/>
              </a:rPr>
              <a:t>e</a:t>
            </a:r>
            <a:r>
              <a:rPr lang="en-IN" sz="6000" dirty="0" smtClean="0">
                <a:solidFill>
                  <a:schemeClr val="accent2"/>
                </a:solidFill>
                <a:latin typeface="Times New Roman" pitchFamily="18" charset="0"/>
                <a:cs typeface="Times New Roman" pitchFamily="18" charset="0"/>
              </a:rPr>
              <a:t> -</a:t>
            </a:r>
            <a:r>
              <a:rPr lang="en-IN" sz="6000" dirty="0" smtClean="0">
                <a:solidFill>
                  <a:srgbClr val="FFFF00"/>
                </a:solidFill>
                <a:latin typeface="Times New Roman" pitchFamily="18" charset="0"/>
                <a:cs typeface="Times New Roman" pitchFamily="18" charset="0"/>
              </a:rPr>
              <a:t>AIDS</a:t>
            </a:r>
            <a:endParaRPr lang="en-GB" sz="6000" dirty="0">
              <a:solidFill>
                <a:srgbClr val="FFFF00"/>
              </a:solidFill>
              <a:latin typeface="Times New Roman" pitchFamily="18" charset="0"/>
              <a:cs typeface="Times New Roman" pitchFamily="18" charset="0"/>
            </a:endParaRPr>
          </a:p>
        </p:txBody>
      </p:sp>
      <p:pic>
        <p:nvPicPr>
          <p:cNvPr id="4" name="Picture 3" descr="images-44.jpg"/>
          <p:cNvPicPr>
            <a:picLocks noChangeAspect="1"/>
          </p:cNvPicPr>
          <p:nvPr/>
        </p:nvPicPr>
        <p:blipFill>
          <a:blip r:embed="rId2"/>
          <a:stretch>
            <a:fillRect/>
          </a:stretch>
        </p:blipFill>
        <p:spPr>
          <a:xfrm>
            <a:off x="685800" y="2895600"/>
            <a:ext cx="8153400" cy="3733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lstStyle/>
          <a:p>
            <a:pPr>
              <a:buNone/>
            </a:pPr>
            <a:r>
              <a:rPr lang="en-IN" dirty="0" smtClean="0"/>
              <a:t>                         </a:t>
            </a:r>
            <a:r>
              <a:rPr lang="en-IN" sz="3200" dirty="0" smtClean="0">
                <a:solidFill>
                  <a:schemeClr val="accent2"/>
                </a:solidFill>
                <a:latin typeface="Times New Roman" pitchFamily="18" charset="0"/>
                <a:cs typeface="Times New Roman" pitchFamily="18" charset="0"/>
              </a:rPr>
              <a:t>Sub types of HIV -1 </a:t>
            </a:r>
            <a:endParaRPr lang="en-GB" sz="3200" dirty="0">
              <a:solidFill>
                <a:schemeClr val="accent2"/>
              </a:solidFill>
              <a:latin typeface="Times New Roman" pitchFamily="18" charset="0"/>
              <a:cs typeface="Times New Roman" pitchFamily="18" charset="0"/>
            </a:endParaRPr>
          </a:p>
        </p:txBody>
      </p:sp>
      <p:pic>
        <p:nvPicPr>
          <p:cNvPr id="4" name="Picture 3" descr="images-6.jpg"/>
          <p:cNvPicPr>
            <a:picLocks noChangeAspect="1"/>
          </p:cNvPicPr>
          <p:nvPr/>
        </p:nvPicPr>
        <p:blipFill>
          <a:blip r:embed="rId2"/>
          <a:stretch>
            <a:fillRect/>
          </a:stretch>
        </p:blipFill>
        <p:spPr>
          <a:xfrm>
            <a:off x="685800" y="1295400"/>
            <a:ext cx="8153400" cy="5181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lstStyle/>
          <a:p>
            <a:pPr>
              <a:buNone/>
            </a:pPr>
            <a:r>
              <a:rPr lang="en-IN" dirty="0" smtClean="0"/>
              <a:t>                          </a:t>
            </a:r>
            <a:r>
              <a:rPr lang="en-IN" sz="3200" dirty="0" smtClean="0">
                <a:solidFill>
                  <a:schemeClr val="accent2"/>
                </a:solidFill>
                <a:latin typeface="Times New Roman" pitchFamily="18" charset="0"/>
                <a:cs typeface="Times New Roman" pitchFamily="18" charset="0"/>
              </a:rPr>
              <a:t>How do you get HIV?</a:t>
            </a:r>
          </a:p>
          <a:p>
            <a:pPr>
              <a:buNone/>
            </a:pPr>
            <a:endParaRPr lang="en-GB" dirty="0"/>
          </a:p>
        </p:txBody>
      </p:sp>
      <p:pic>
        <p:nvPicPr>
          <p:cNvPr id="4" name="Picture 3" descr="images-7.jpg"/>
          <p:cNvPicPr>
            <a:picLocks noChangeAspect="1"/>
          </p:cNvPicPr>
          <p:nvPr/>
        </p:nvPicPr>
        <p:blipFill>
          <a:blip r:embed="rId2"/>
          <a:stretch>
            <a:fillRect/>
          </a:stretch>
        </p:blipFill>
        <p:spPr>
          <a:xfrm>
            <a:off x="685800" y="1143000"/>
            <a:ext cx="7924800" cy="5562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6172200"/>
          </a:xfrm>
        </p:spPr>
        <p:txBody>
          <a:bodyPr>
            <a:normAutofit/>
          </a:bodyPr>
          <a:lstStyle/>
          <a:p>
            <a:pPr>
              <a:buNone/>
            </a:pPr>
            <a:r>
              <a:rPr lang="en-IN" sz="3200" dirty="0" smtClean="0">
                <a:solidFill>
                  <a:schemeClr val="accent2"/>
                </a:solidFill>
                <a:latin typeface="Times New Roman" pitchFamily="18" charset="0"/>
                <a:cs typeface="Times New Roman" pitchFamily="18" charset="0"/>
              </a:rPr>
              <a:t>                        </a:t>
            </a:r>
            <a:endParaRPr lang="en-GB" sz="3200" dirty="0">
              <a:solidFill>
                <a:schemeClr val="accent2"/>
              </a:solidFill>
              <a:latin typeface="Times New Roman" pitchFamily="18" charset="0"/>
              <a:cs typeface="Times New Roman" pitchFamily="18" charset="0"/>
            </a:endParaRPr>
          </a:p>
        </p:txBody>
      </p:sp>
      <p:pic>
        <p:nvPicPr>
          <p:cNvPr id="4" name="Picture 3" descr="Screenshot_2018-05-02-20-24-40-1-1.png"/>
          <p:cNvPicPr>
            <a:picLocks noChangeAspect="1"/>
          </p:cNvPicPr>
          <p:nvPr/>
        </p:nvPicPr>
        <p:blipFill>
          <a:blip r:embed="rId2"/>
          <a:stretch>
            <a:fillRect/>
          </a:stretch>
        </p:blipFill>
        <p:spPr>
          <a:xfrm>
            <a:off x="609600" y="304800"/>
            <a:ext cx="8229600" cy="62055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endParaRPr lang="en-GB" dirty="0"/>
          </a:p>
        </p:txBody>
      </p:sp>
      <p:pic>
        <p:nvPicPr>
          <p:cNvPr id="4" name="Picture 3" descr="images-16.jpg"/>
          <p:cNvPicPr>
            <a:picLocks noChangeAspect="1"/>
          </p:cNvPicPr>
          <p:nvPr/>
        </p:nvPicPr>
        <p:blipFill>
          <a:blip r:embed="rId2"/>
          <a:stretch>
            <a:fillRect/>
          </a:stretch>
        </p:blipFill>
        <p:spPr>
          <a:xfrm>
            <a:off x="609600" y="304800"/>
            <a:ext cx="8001000" cy="57149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92500" lnSpcReduction="10000"/>
          </a:bodyPr>
          <a:lstStyle/>
          <a:p>
            <a:pPr>
              <a:buNone/>
            </a:pPr>
            <a:r>
              <a:rPr lang="en-IN" dirty="0" smtClean="0"/>
              <a:t>                             </a:t>
            </a:r>
            <a:r>
              <a:rPr lang="en-IN" sz="3200" dirty="0" smtClean="0">
                <a:solidFill>
                  <a:schemeClr val="accent2"/>
                </a:solidFill>
                <a:latin typeface="Times New Roman" pitchFamily="18" charset="0"/>
                <a:cs typeface="Times New Roman" pitchFamily="18" charset="0"/>
              </a:rPr>
              <a:t>Pathogenesis</a:t>
            </a:r>
          </a:p>
          <a:p>
            <a:pPr>
              <a:buNone/>
            </a:pPr>
            <a:endParaRPr lang="en-IN" dirty="0" smtClean="0"/>
          </a:p>
          <a:p>
            <a:pPr>
              <a:buNone/>
            </a:pPr>
            <a:r>
              <a:rPr lang="en-IN" dirty="0" smtClean="0"/>
              <a:t>   </a:t>
            </a:r>
            <a:r>
              <a:rPr lang="en-IN" b="1" dirty="0" smtClean="0">
                <a:solidFill>
                  <a:schemeClr val="accent2"/>
                </a:solidFill>
              </a:rPr>
              <a:t>Targets of HIV-</a:t>
            </a:r>
          </a:p>
          <a:p>
            <a:pPr>
              <a:buNone/>
            </a:pPr>
            <a:endParaRPr lang="en-IN" b="1" dirty="0" smtClean="0"/>
          </a:p>
          <a:p>
            <a:pPr>
              <a:buNone/>
            </a:pPr>
            <a:r>
              <a:rPr lang="en-IN" sz="1800" dirty="0" smtClean="0">
                <a:latin typeface="Times New Roman" pitchFamily="18" charset="0"/>
                <a:cs typeface="Times New Roman" pitchFamily="18" charset="0"/>
              </a:rPr>
              <a:t>       Infection is transmitted when virus enters the blood or tissues of a person and comes in   </a:t>
            </a:r>
          </a:p>
          <a:p>
            <a:pPr>
              <a:buNone/>
            </a:pPr>
            <a:r>
              <a:rPr lang="en-IN" sz="1800" dirty="0" smtClean="0">
                <a:latin typeface="Times New Roman" pitchFamily="18" charset="0"/>
                <a:cs typeface="Times New Roman" pitchFamily="18" charset="0"/>
              </a:rPr>
              <a:t>       to contact with a suitable host cell, principally the CD4 Lymphocytes.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The virus may infect any cell bearing the CD4 antigen on the surface.</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Primarily these are the CD4 + helper T lymphocytes.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Some other immune cells possessing CD4 antigens are also susceptible to infection ,like B lymphocytes, </a:t>
            </a:r>
            <a:r>
              <a:rPr lang="en-IN" sz="1800" dirty="0" err="1" smtClean="0">
                <a:latin typeface="Times New Roman" pitchFamily="18" charset="0"/>
                <a:cs typeface="Times New Roman" pitchFamily="18" charset="0"/>
              </a:rPr>
              <a:t>monocytes</a:t>
            </a:r>
            <a:r>
              <a:rPr lang="en-IN" sz="1800" dirty="0" smtClean="0">
                <a:latin typeface="Times New Roman" pitchFamily="18" charset="0"/>
                <a:cs typeface="Times New Roman" pitchFamily="18" charset="0"/>
              </a:rPr>
              <a:t> and macrophages including specialized macrophages such as Alveolar macrophages in the lungs and </a:t>
            </a:r>
            <a:r>
              <a:rPr lang="en-IN" sz="1800" dirty="0" err="1" smtClean="0">
                <a:latin typeface="Times New Roman" pitchFamily="18" charset="0"/>
                <a:cs typeface="Times New Roman" pitchFamily="18" charset="0"/>
              </a:rPr>
              <a:t>langerhan</a:t>
            </a:r>
            <a:r>
              <a:rPr lang="en-IN" sz="1800" dirty="0" smtClean="0">
                <a:latin typeface="Times New Roman" pitchFamily="18" charset="0"/>
                <a:cs typeface="Times New Roman" pitchFamily="18" charset="0"/>
              </a:rPr>
              <a:t> cells in the dermis.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Glial</a:t>
            </a:r>
            <a:r>
              <a:rPr lang="en-IN" sz="1800" dirty="0" smtClean="0">
                <a:latin typeface="Times New Roman" pitchFamily="18" charset="0"/>
                <a:cs typeface="Times New Roman" pitchFamily="18" charset="0"/>
              </a:rPr>
              <a:t> cells and microglia cells are also susceptible.</a:t>
            </a:r>
            <a:endParaRPr lang="en-GB"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763000" cy="6553200"/>
          </a:xfrm>
        </p:spPr>
        <p:txBody>
          <a:bodyPr/>
          <a:lstStyle/>
          <a:p>
            <a:pPr>
              <a:buNone/>
            </a:pPr>
            <a:r>
              <a:rPr lang="en-IN" sz="3200" dirty="0" smtClean="0">
                <a:solidFill>
                  <a:schemeClr val="accent2"/>
                </a:solidFill>
                <a:latin typeface="Times New Roman" pitchFamily="18" charset="0"/>
                <a:cs typeface="Times New Roman" pitchFamily="18" charset="0"/>
              </a:rPr>
              <a:t>     Immune deficiency in HIV infection</a:t>
            </a:r>
          </a:p>
          <a:p>
            <a:pPr>
              <a:buNone/>
            </a:pPr>
            <a:endParaRPr lang="en-GB" dirty="0"/>
          </a:p>
        </p:txBody>
      </p:sp>
      <p:sp>
        <p:nvSpPr>
          <p:cNvPr id="4" name="Oval 3"/>
          <p:cNvSpPr/>
          <p:nvPr/>
        </p:nvSpPr>
        <p:spPr>
          <a:xfrm>
            <a:off x="2895600" y="4038600"/>
            <a:ext cx="3962400" cy="28194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IN" sz="28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Decreased number of T helper cells</a:t>
            </a:r>
            <a:endParaRPr lang="en-GB" sz="28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endParaRPr>
          </a:p>
        </p:txBody>
      </p:sp>
      <p:cxnSp>
        <p:nvCxnSpPr>
          <p:cNvPr id="7" name="Straight Connector 6"/>
          <p:cNvCxnSpPr/>
          <p:nvPr/>
        </p:nvCxnSpPr>
        <p:spPr>
          <a:xfrm>
            <a:off x="1371600" y="3276600"/>
            <a:ext cx="175260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971800" y="3048000"/>
            <a:ext cx="13716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572000" y="3200400"/>
            <a:ext cx="1295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6553200" y="3505200"/>
            <a:ext cx="1143000" cy="10668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33400" y="1676400"/>
            <a:ext cx="18288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bg1"/>
                </a:solidFill>
                <a:latin typeface="Times New Roman" pitchFamily="18" charset="0"/>
                <a:cs typeface="Times New Roman" pitchFamily="18" charset="0"/>
              </a:rPr>
              <a:t>Decreased activity of </a:t>
            </a:r>
            <a:r>
              <a:rPr lang="en-IN" dirty="0" err="1" smtClean="0">
                <a:solidFill>
                  <a:schemeClr val="bg1"/>
                </a:solidFill>
                <a:latin typeface="Times New Roman" pitchFamily="18" charset="0"/>
                <a:cs typeface="Times New Roman" pitchFamily="18" charset="0"/>
              </a:rPr>
              <a:t>monocytes</a:t>
            </a:r>
            <a:r>
              <a:rPr lang="en-IN" dirty="0" smtClean="0">
                <a:solidFill>
                  <a:schemeClr val="bg1"/>
                </a:solidFill>
                <a:latin typeface="Times New Roman" pitchFamily="18" charset="0"/>
                <a:cs typeface="Times New Roman" pitchFamily="18" charset="0"/>
              </a:rPr>
              <a:t> &amp; macrophages</a:t>
            </a:r>
            <a:endParaRPr lang="en-GB" dirty="0">
              <a:solidFill>
                <a:schemeClr val="bg1"/>
              </a:solidFill>
              <a:latin typeface="Times New Roman" pitchFamily="18" charset="0"/>
              <a:cs typeface="Times New Roman" pitchFamily="18" charset="0"/>
            </a:endParaRPr>
          </a:p>
        </p:txBody>
      </p:sp>
      <p:sp>
        <p:nvSpPr>
          <p:cNvPr id="15" name="Rounded Rectangle 14"/>
          <p:cNvSpPr/>
          <p:nvPr/>
        </p:nvSpPr>
        <p:spPr>
          <a:xfrm>
            <a:off x="2514600" y="1371600"/>
            <a:ext cx="1981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bg1"/>
                </a:solidFill>
                <a:latin typeface="Times New Roman" pitchFamily="18" charset="0"/>
                <a:cs typeface="Times New Roman" pitchFamily="18" charset="0"/>
              </a:rPr>
              <a:t>Decreased activity of B lymphocytes</a:t>
            </a:r>
            <a:endParaRPr lang="en-GB" dirty="0">
              <a:solidFill>
                <a:schemeClr val="bg1"/>
              </a:solidFill>
              <a:latin typeface="Times New Roman" pitchFamily="18" charset="0"/>
              <a:cs typeface="Times New Roman" pitchFamily="18" charset="0"/>
            </a:endParaRPr>
          </a:p>
        </p:txBody>
      </p:sp>
      <p:sp>
        <p:nvSpPr>
          <p:cNvPr id="16" name="Rounded Rectangle 15"/>
          <p:cNvSpPr/>
          <p:nvPr/>
        </p:nvSpPr>
        <p:spPr>
          <a:xfrm>
            <a:off x="4724400" y="1447800"/>
            <a:ext cx="2057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bg1"/>
                </a:solidFill>
                <a:latin typeface="Times New Roman" pitchFamily="18" charset="0"/>
                <a:cs typeface="Times New Roman" pitchFamily="18" charset="0"/>
              </a:rPr>
              <a:t>Decreased cell mediated immune response</a:t>
            </a:r>
            <a:endParaRPr lang="en-GB" dirty="0">
              <a:solidFill>
                <a:schemeClr val="bg1"/>
              </a:solidFill>
              <a:latin typeface="Times New Roman" pitchFamily="18" charset="0"/>
              <a:cs typeface="Times New Roman" pitchFamily="18" charset="0"/>
            </a:endParaRPr>
          </a:p>
        </p:txBody>
      </p:sp>
      <p:sp>
        <p:nvSpPr>
          <p:cNvPr id="17" name="Rounded Rectangle 16"/>
          <p:cNvSpPr/>
          <p:nvPr/>
        </p:nvSpPr>
        <p:spPr>
          <a:xfrm>
            <a:off x="7086600" y="1981200"/>
            <a:ext cx="20574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solidFill>
                  <a:schemeClr val="bg1"/>
                </a:solidFill>
                <a:latin typeface="Times New Roman" pitchFamily="18" charset="0"/>
                <a:cs typeface="Times New Roman" pitchFamily="18" charset="0"/>
              </a:rPr>
              <a:t>Decreased activity of NK cells.</a:t>
            </a:r>
            <a:endParaRPr lang="en-GB"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buNone/>
            </a:pPr>
            <a:r>
              <a:rPr lang="en-IN" dirty="0" smtClean="0"/>
              <a:t>                          </a:t>
            </a:r>
            <a:r>
              <a:rPr lang="en-IN" sz="3200" dirty="0" smtClean="0">
                <a:solidFill>
                  <a:schemeClr val="accent2"/>
                </a:solidFill>
                <a:latin typeface="Times New Roman" pitchFamily="18" charset="0"/>
                <a:cs typeface="Times New Roman" pitchFamily="18" charset="0"/>
              </a:rPr>
              <a:t>INCUBATION PERIOD</a:t>
            </a:r>
          </a:p>
          <a:p>
            <a:pPr>
              <a:buNone/>
            </a:pPr>
            <a:endParaRPr lang="en-IN" sz="3200" dirty="0" smtClean="0">
              <a:solidFill>
                <a:schemeClr val="accent2"/>
              </a:solidFill>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marL="468630" indent="-400050">
              <a:buFont typeface="+mj-lt"/>
              <a:buAutoNum type="romanLcPeriod"/>
            </a:pPr>
            <a:r>
              <a:rPr lang="en-IN" sz="1800" dirty="0" smtClean="0">
                <a:latin typeface="Times New Roman" pitchFamily="18" charset="0"/>
                <a:cs typeface="Times New Roman" pitchFamily="18" charset="0"/>
              </a:rPr>
              <a:t>       The incubation period is from HIV infection till development of AIDS.</a:t>
            </a:r>
          </a:p>
          <a:p>
            <a:pPr marL="468630" indent="-400050">
              <a:buFont typeface="+mj-lt"/>
              <a:buAutoNum type="romanLcPeriod"/>
            </a:pPr>
            <a:endParaRPr lang="en-IN" sz="1800" dirty="0" smtClean="0">
              <a:latin typeface="Times New Roman" pitchFamily="18" charset="0"/>
              <a:cs typeface="Times New Roman" pitchFamily="18" charset="0"/>
            </a:endParaRPr>
          </a:p>
          <a:p>
            <a:pPr marL="468630" indent="-400050">
              <a:buFont typeface="+mj-lt"/>
              <a:buAutoNum type="romanLcPeriod"/>
            </a:pPr>
            <a:r>
              <a:rPr lang="en-IN" sz="1800" dirty="0" smtClean="0">
                <a:latin typeface="Times New Roman" pitchFamily="18" charset="0"/>
                <a:cs typeface="Times New Roman" pitchFamily="18" charset="0"/>
              </a:rPr>
              <a:t>       It is from few months to 10 years or even more.</a:t>
            </a:r>
          </a:p>
          <a:p>
            <a:pPr marL="468630" indent="-400050">
              <a:buFont typeface="+mj-lt"/>
              <a:buAutoNum type="romanLcPeriod"/>
            </a:pPr>
            <a:endParaRPr lang="en-IN" sz="1800" dirty="0" smtClean="0">
              <a:latin typeface="Times New Roman" pitchFamily="18" charset="0"/>
              <a:cs typeface="Times New Roman" pitchFamily="18" charset="0"/>
            </a:endParaRPr>
          </a:p>
          <a:p>
            <a:pPr marL="468630" indent="-400050">
              <a:buFont typeface="+mj-lt"/>
              <a:buAutoNum type="romanLcPeriod"/>
            </a:pPr>
            <a:r>
              <a:rPr lang="en-IN" sz="1800" dirty="0" smtClean="0">
                <a:latin typeface="Times New Roman" pitchFamily="18" charset="0"/>
                <a:cs typeface="Times New Roman" pitchFamily="18" charset="0"/>
              </a:rPr>
              <a:t>       However it is estimated that 75% of people infected with HIV will develop          </a:t>
            </a:r>
          </a:p>
          <a:p>
            <a:pPr marL="468630" indent="-400050">
              <a:buNone/>
            </a:pPr>
            <a:r>
              <a:rPr lang="en-IN" sz="1800" dirty="0" smtClean="0">
                <a:latin typeface="Times New Roman" pitchFamily="18" charset="0"/>
                <a:cs typeface="Times New Roman" pitchFamily="18" charset="0"/>
              </a:rPr>
              <a:t>              AIDS at the end of 10 years.</a:t>
            </a:r>
            <a:endParaRPr lang="en-GB"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buNone/>
            </a:pPr>
            <a:r>
              <a:rPr lang="en-IN" sz="3200" dirty="0" smtClean="0">
                <a:solidFill>
                  <a:schemeClr val="accent2"/>
                </a:solidFill>
                <a:latin typeface="Times New Roman" pitchFamily="18" charset="0"/>
                <a:cs typeface="Times New Roman" pitchFamily="18" charset="0"/>
              </a:rPr>
              <a:t>                   Clinical Manifestations</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Font typeface="+mj-lt"/>
              <a:buAutoNum type="arabicPeriod"/>
            </a:pPr>
            <a:r>
              <a:rPr lang="en-IN" sz="1800" dirty="0" smtClean="0">
                <a:latin typeface="Times New Roman" pitchFamily="18" charset="0"/>
                <a:cs typeface="Times New Roman" pitchFamily="18" charset="0"/>
              </a:rPr>
              <a:t>Acute HIV infection.</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2.Asymptomatic or Latent Infection.</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3.Persistent generalized </a:t>
            </a:r>
            <a:r>
              <a:rPr lang="en-IN" sz="1800" dirty="0" err="1" smtClean="0">
                <a:latin typeface="Times New Roman" pitchFamily="18" charset="0"/>
                <a:cs typeface="Times New Roman" pitchFamily="18" charset="0"/>
              </a:rPr>
              <a:t>Lymphadenopathy</a:t>
            </a:r>
            <a:r>
              <a:rPr lang="en-IN" sz="1800" dirty="0" smtClean="0">
                <a:latin typeface="Times New Roman" pitchFamily="18" charset="0"/>
                <a:cs typeface="Times New Roman" pitchFamily="18" charset="0"/>
              </a:rPr>
              <a:t> (PGL)</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4.AIDS related complex.</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5.Full blown AIDS( Last stage).</a:t>
            </a:r>
            <a:endParaRPr lang="en-GB"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20000"/>
          </a:bodyPr>
          <a:lstStyle/>
          <a:p>
            <a:pPr marL="843534" lvl="1" indent="-514350">
              <a:buAutoNum type="arabicPeriod"/>
            </a:pPr>
            <a:r>
              <a:rPr lang="en-IN" sz="3000" dirty="0" smtClean="0">
                <a:solidFill>
                  <a:schemeClr val="accent2"/>
                </a:solidFill>
                <a:latin typeface="Times New Roman" pitchFamily="18" charset="0"/>
                <a:cs typeface="Times New Roman" pitchFamily="18" charset="0"/>
              </a:rPr>
              <a:t>Acute infection:</a:t>
            </a:r>
          </a:p>
          <a:p>
            <a:pPr marL="514350" indent="-514350">
              <a:buNone/>
            </a:pPr>
            <a:endParaRPr lang="en-IN" sz="1600" dirty="0" smtClean="0">
              <a:latin typeface="Times New Roman" pitchFamily="18" charset="0"/>
              <a:cs typeface="Times New Roman" pitchFamily="18" charset="0"/>
            </a:endParaRPr>
          </a:p>
          <a:p>
            <a:pPr marL="514350" indent="-514350">
              <a:buNone/>
            </a:pPr>
            <a:r>
              <a:rPr lang="en-IN" sz="1600" dirty="0" smtClean="0">
                <a:latin typeface="Times New Roman" pitchFamily="18" charset="0"/>
                <a:cs typeface="Times New Roman" pitchFamily="18" charset="0"/>
              </a:rPr>
              <a:t>           </a:t>
            </a:r>
            <a:r>
              <a:rPr lang="en-IN" sz="1700" dirty="0" smtClean="0">
                <a:latin typeface="Times New Roman" pitchFamily="18" charset="0"/>
                <a:cs typeface="Times New Roman" pitchFamily="18" charset="0"/>
              </a:rPr>
              <a:t>The initial period following the contraction</a:t>
            </a:r>
          </a:p>
          <a:p>
            <a:pPr marL="514350" indent="-514350">
              <a:buNone/>
            </a:pPr>
            <a:r>
              <a:rPr lang="en-IN" sz="1700" dirty="0" smtClean="0">
                <a:latin typeface="Times New Roman" pitchFamily="18" charset="0"/>
                <a:cs typeface="Times New Roman" pitchFamily="18" charset="0"/>
              </a:rPr>
              <a:t>           of HIV is called as acute HIV/ Primary HIV</a:t>
            </a:r>
          </a:p>
          <a:p>
            <a:pPr marL="514350" indent="-514350">
              <a:buNone/>
            </a:pPr>
            <a:r>
              <a:rPr lang="en-IN" sz="1700" dirty="0" smtClean="0">
                <a:latin typeface="Times New Roman" pitchFamily="18" charset="0"/>
                <a:cs typeface="Times New Roman" pitchFamily="18" charset="0"/>
              </a:rPr>
              <a:t>           or acute retroviral syndrome.</a:t>
            </a:r>
          </a:p>
          <a:p>
            <a:pPr marL="514350" indent="-514350">
              <a:buNone/>
            </a:pPr>
            <a:endParaRPr lang="en-IN" sz="1700" dirty="0" smtClean="0">
              <a:latin typeface="Times New Roman" pitchFamily="18" charset="0"/>
              <a:cs typeface="Times New Roman" pitchFamily="18" charset="0"/>
            </a:endParaRPr>
          </a:p>
          <a:p>
            <a:pPr marL="514350" indent="-514350">
              <a:buNone/>
            </a:pPr>
            <a:r>
              <a:rPr lang="en-IN" sz="1700" dirty="0" smtClean="0">
                <a:latin typeface="Times New Roman" pitchFamily="18" charset="0"/>
                <a:cs typeface="Times New Roman" pitchFamily="18" charset="0"/>
              </a:rPr>
              <a:t>           A flu like illness with fever, sore throat, </a:t>
            </a:r>
          </a:p>
          <a:p>
            <a:pPr marL="514350" indent="-514350">
              <a:buNone/>
            </a:pPr>
            <a:r>
              <a:rPr lang="en-IN" sz="1700" dirty="0" smtClean="0">
                <a:latin typeface="Times New Roman" pitchFamily="18" charset="0"/>
                <a:cs typeface="Times New Roman" pitchFamily="18" charset="0"/>
              </a:rPr>
              <a:t>           headache, tiredness, skin rashes and</a:t>
            </a:r>
          </a:p>
          <a:p>
            <a:pPr marL="514350" indent="-514350">
              <a:buNone/>
            </a:pPr>
            <a:r>
              <a:rPr lang="en-IN" sz="1700" dirty="0" smtClean="0">
                <a:latin typeface="Times New Roman" pitchFamily="18" charset="0"/>
                <a:cs typeface="Times New Roman" pitchFamily="18" charset="0"/>
              </a:rPr>
              <a:t>           enlarged lymph nodes in the neck within </a:t>
            </a:r>
          </a:p>
          <a:p>
            <a:pPr marL="514350" indent="-514350">
              <a:buNone/>
            </a:pPr>
            <a:r>
              <a:rPr lang="en-IN" sz="1700" dirty="0" smtClean="0">
                <a:latin typeface="Times New Roman" pitchFamily="18" charset="0"/>
                <a:cs typeface="Times New Roman" pitchFamily="18" charset="0"/>
              </a:rPr>
              <a:t>           several days to weeks after exposure to virus.</a:t>
            </a:r>
          </a:p>
          <a:p>
            <a:pPr marL="514350" indent="-514350">
              <a:buNone/>
            </a:pPr>
            <a:r>
              <a:rPr lang="en-IN" sz="1700" dirty="0" smtClean="0">
                <a:latin typeface="Times New Roman" pitchFamily="18" charset="0"/>
                <a:cs typeface="Times New Roman" pitchFamily="18" charset="0"/>
              </a:rPr>
              <a:t> </a:t>
            </a:r>
          </a:p>
          <a:p>
            <a:pPr marL="514350" indent="-514350">
              <a:buNone/>
            </a:pPr>
            <a:r>
              <a:rPr lang="en-IN" sz="1700" dirty="0" smtClean="0">
                <a:latin typeface="Times New Roman" pitchFamily="18" charset="0"/>
                <a:cs typeface="Times New Roman" pitchFamily="18" charset="0"/>
              </a:rPr>
              <a:t>           The test for HIV antibodies appears negative.</a:t>
            </a:r>
          </a:p>
          <a:p>
            <a:pPr marL="514350" indent="-514350">
              <a:buNone/>
            </a:pPr>
            <a:r>
              <a:rPr lang="en-IN" sz="1700" dirty="0" smtClean="0">
                <a:latin typeface="Times New Roman" pitchFamily="18" charset="0"/>
                <a:cs typeface="Times New Roman" pitchFamily="18" charset="0"/>
              </a:rPr>
              <a:t>           while HIV </a:t>
            </a:r>
            <a:r>
              <a:rPr lang="en-IN" sz="1700" dirty="0" err="1" smtClean="0">
                <a:latin typeface="Times New Roman" pitchFamily="18" charset="0"/>
                <a:cs typeface="Times New Roman" pitchFamily="18" charset="0"/>
              </a:rPr>
              <a:t>antigenemia</a:t>
            </a:r>
            <a:r>
              <a:rPr lang="en-IN" sz="1700" dirty="0" smtClean="0">
                <a:latin typeface="Times New Roman" pitchFamily="18" charset="0"/>
                <a:cs typeface="Times New Roman" pitchFamily="18" charset="0"/>
              </a:rPr>
              <a:t> (p24 antigen) and viral</a:t>
            </a:r>
          </a:p>
          <a:p>
            <a:pPr marL="514350" indent="-514350">
              <a:buNone/>
            </a:pPr>
            <a:r>
              <a:rPr lang="en-IN" sz="1700" dirty="0" smtClean="0">
                <a:latin typeface="Times New Roman" pitchFamily="18" charset="0"/>
                <a:cs typeface="Times New Roman" pitchFamily="18" charset="0"/>
              </a:rPr>
              <a:t>           nucleic acids can be demonstrated at the beginning</a:t>
            </a:r>
          </a:p>
          <a:p>
            <a:pPr marL="514350" indent="-514350">
              <a:buNone/>
            </a:pPr>
            <a:r>
              <a:rPr lang="en-IN" sz="1700" dirty="0" smtClean="0">
                <a:latin typeface="Times New Roman" pitchFamily="18" charset="0"/>
                <a:cs typeface="Times New Roman" pitchFamily="18" charset="0"/>
              </a:rPr>
              <a:t>           of the phase.</a:t>
            </a:r>
          </a:p>
          <a:p>
            <a:pPr marL="514350" indent="-514350">
              <a:buNone/>
            </a:pPr>
            <a:endParaRPr lang="en-IN" sz="1700" dirty="0" smtClean="0">
              <a:latin typeface="Times New Roman" pitchFamily="18" charset="0"/>
              <a:cs typeface="Times New Roman" pitchFamily="18" charset="0"/>
            </a:endParaRPr>
          </a:p>
          <a:p>
            <a:pPr marL="514350" indent="-514350">
              <a:buNone/>
            </a:pPr>
            <a:r>
              <a:rPr lang="en-IN" sz="1700" dirty="0" smtClean="0">
                <a:latin typeface="Times New Roman" pitchFamily="18" charset="0"/>
                <a:cs typeface="Times New Roman" pitchFamily="18" charset="0"/>
              </a:rPr>
              <a:t>           This phase is also called as window period</a:t>
            </a:r>
          </a:p>
          <a:p>
            <a:pPr marL="514350" indent="-514350">
              <a:buNone/>
            </a:pPr>
            <a:r>
              <a:rPr lang="en-IN" sz="1700" dirty="0" smtClean="0">
                <a:latin typeface="Times New Roman" pitchFamily="18" charset="0"/>
                <a:cs typeface="Times New Roman" pitchFamily="18" charset="0"/>
              </a:rPr>
              <a:t>           or phase of </a:t>
            </a:r>
            <a:r>
              <a:rPr lang="en-IN" sz="1700" dirty="0" err="1" smtClean="0">
                <a:latin typeface="Times New Roman" pitchFamily="18" charset="0"/>
                <a:cs typeface="Times New Roman" pitchFamily="18" charset="0"/>
              </a:rPr>
              <a:t>sero</a:t>
            </a:r>
            <a:r>
              <a:rPr lang="en-IN" sz="1700" dirty="0" smtClean="0">
                <a:latin typeface="Times New Roman" pitchFamily="18" charset="0"/>
                <a:cs typeface="Times New Roman" pitchFamily="18" charset="0"/>
              </a:rPr>
              <a:t> conversion.</a:t>
            </a:r>
          </a:p>
          <a:p>
            <a:pPr marL="514350" indent="-514350">
              <a:buNone/>
            </a:pPr>
            <a:r>
              <a:rPr lang="en-IN" sz="1700" dirty="0" smtClean="0">
                <a:latin typeface="Times New Roman" pitchFamily="18" charset="0"/>
                <a:cs typeface="Times New Roman" pitchFamily="18" charset="0"/>
              </a:rPr>
              <a:t>           </a:t>
            </a:r>
          </a:p>
          <a:p>
            <a:pPr marL="514350" indent="-514350">
              <a:buNone/>
            </a:pPr>
            <a:r>
              <a:rPr lang="en-IN" sz="1700" dirty="0" smtClean="0">
                <a:latin typeface="Times New Roman" pitchFamily="18" charset="0"/>
                <a:cs typeface="Times New Roman" pitchFamily="18" charset="0"/>
              </a:rPr>
              <a:t>           Some patients do not develop symptoms after they first get infected with HIV.</a:t>
            </a:r>
            <a:endParaRPr lang="en-GB" sz="1700" dirty="0">
              <a:latin typeface="Times New Roman" pitchFamily="18" charset="0"/>
              <a:cs typeface="Times New Roman" pitchFamily="18" charset="0"/>
            </a:endParaRPr>
          </a:p>
        </p:txBody>
      </p:sp>
      <p:pic>
        <p:nvPicPr>
          <p:cNvPr id="4" name="Picture 3" descr="images-28.jpg"/>
          <p:cNvPicPr>
            <a:picLocks noChangeAspect="1"/>
          </p:cNvPicPr>
          <p:nvPr/>
        </p:nvPicPr>
        <p:blipFill>
          <a:blip r:embed="rId2"/>
          <a:stretch>
            <a:fillRect/>
          </a:stretch>
        </p:blipFill>
        <p:spPr>
          <a:xfrm>
            <a:off x="4953000" y="457200"/>
            <a:ext cx="3962400" cy="25431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images-31.jpg"/>
          <p:cNvPicPr>
            <a:picLocks noChangeAspect="1"/>
          </p:cNvPicPr>
          <p:nvPr/>
        </p:nvPicPr>
        <p:blipFill>
          <a:blip r:embed="rId3"/>
          <a:stretch>
            <a:fillRect/>
          </a:stretch>
        </p:blipFill>
        <p:spPr>
          <a:xfrm>
            <a:off x="5486400" y="3276600"/>
            <a:ext cx="2971800" cy="2514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buNone/>
            </a:pPr>
            <a:r>
              <a:rPr lang="en-IN" sz="3200" dirty="0" smtClean="0">
                <a:solidFill>
                  <a:schemeClr val="accent2"/>
                </a:solidFill>
                <a:latin typeface="Times New Roman" pitchFamily="18" charset="0"/>
                <a:cs typeface="Times New Roman" pitchFamily="18" charset="0"/>
              </a:rPr>
              <a:t>2.Asymptomatic or Latent infection</a:t>
            </a:r>
          </a:p>
          <a:p>
            <a:pPr>
              <a:buFont typeface="Wingdings" pitchFamily="2" charset="2"/>
              <a:buChar char="v"/>
            </a:pPr>
            <a:r>
              <a:rPr lang="en-IN" sz="1600" dirty="0" smtClean="0">
                <a:latin typeface="Times New Roman" pitchFamily="18" charset="0"/>
                <a:cs typeface="Times New Roman" pitchFamily="18" charset="0"/>
              </a:rPr>
              <a:t> The initial symptoms are followed by a stage called Asymptomatic or latent infection</a:t>
            </a:r>
          </a:p>
          <a:p>
            <a:pPr>
              <a:buNone/>
            </a:pPr>
            <a:endParaRPr lang="en-IN" sz="1600" dirty="0" smtClean="0">
              <a:latin typeface="Times New Roman" pitchFamily="18" charset="0"/>
              <a:cs typeface="Times New Roman" pitchFamily="18" charset="0"/>
            </a:endParaRPr>
          </a:p>
          <a:p>
            <a:pPr>
              <a:buFont typeface="Wingdings" pitchFamily="2" charset="2"/>
              <a:buChar char="v"/>
            </a:pPr>
            <a:r>
              <a:rPr lang="en-IN" sz="1600" dirty="0" smtClean="0">
                <a:latin typeface="Times New Roman" pitchFamily="18" charset="0"/>
                <a:cs typeface="Times New Roman" pitchFamily="18" charset="0"/>
              </a:rPr>
              <a:t>Typically there are few or no symptoms at first, near the end of this stage many people     </a:t>
            </a:r>
          </a:p>
          <a:p>
            <a:pPr>
              <a:buNone/>
            </a:pPr>
            <a:r>
              <a:rPr lang="en-IN" sz="1600" dirty="0" smtClean="0">
                <a:latin typeface="Times New Roman" pitchFamily="18" charset="0"/>
                <a:cs typeface="Times New Roman" pitchFamily="18" charset="0"/>
              </a:rPr>
              <a:t>      experience fever, weight loss, GIT problems and muscle pains, Generalized </a:t>
            </a:r>
            <a:r>
              <a:rPr lang="en-IN" sz="1600" dirty="0" err="1" smtClean="0">
                <a:latin typeface="Times New Roman" pitchFamily="18" charset="0"/>
                <a:cs typeface="Times New Roman" pitchFamily="18" charset="0"/>
              </a:rPr>
              <a:t>Lymphadenopathy</a:t>
            </a:r>
            <a:r>
              <a:rPr lang="en-IN" sz="1600" dirty="0" smtClean="0">
                <a:latin typeface="Times New Roman" pitchFamily="18" charset="0"/>
                <a:cs typeface="Times New Roman" pitchFamily="18" charset="0"/>
              </a:rPr>
              <a:t>, characterized by non painful enlargement of more than one group  of lymph nodes for 3-6 months.</a:t>
            </a:r>
          </a:p>
          <a:p>
            <a:pPr>
              <a:buNone/>
            </a:pPr>
            <a:endParaRPr lang="en-IN" sz="1600" dirty="0" smtClean="0">
              <a:latin typeface="Times New Roman" pitchFamily="18" charset="0"/>
              <a:cs typeface="Times New Roman" pitchFamily="18" charset="0"/>
            </a:endParaRPr>
          </a:p>
          <a:p>
            <a:pPr>
              <a:buFont typeface="Wingdings" pitchFamily="2" charset="2"/>
              <a:buChar char="v"/>
            </a:pPr>
            <a:r>
              <a:rPr lang="en-IN" sz="1600" dirty="0" smtClean="0">
                <a:latin typeface="Times New Roman" pitchFamily="18" charset="0"/>
                <a:cs typeface="Times New Roman" pitchFamily="18" charset="0"/>
              </a:rPr>
              <a:t> This state may last from few months to more than 10 years.</a:t>
            </a:r>
          </a:p>
          <a:p>
            <a:pPr>
              <a:buNone/>
            </a:pPr>
            <a:endParaRPr lang="en-IN" sz="1600" dirty="0" smtClean="0">
              <a:latin typeface="Times New Roman" pitchFamily="18" charset="0"/>
              <a:cs typeface="Times New Roman" pitchFamily="18" charset="0"/>
            </a:endParaRPr>
          </a:p>
          <a:p>
            <a:pPr>
              <a:buFont typeface="Wingdings" pitchFamily="2" charset="2"/>
              <a:buChar char="v"/>
            </a:pPr>
            <a:r>
              <a:rPr lang="en-IN" sz="1600" dirty="0" smtClean="0">
                <a:latin typeface="Times New Roman" pitchFamily="18" charset="0"/>
                <a:cs typeface="Times New Roman" pitchFamily="18" charset="0"/>
              </a:rPr>
              <a:t> During this phase the virus continues to multiply actively  infects, and kills the cells of the    </a:t>
            </a:r>
          </a:p>
          <a:p>
            <a:pPr>
              <a:buNone/>
            </a:pPr>
            <a:r>
              <a:rPr lang="en-IN" sz="1600" dirty="0" smtClean="0">
                <a:latin typeface="Times New Roman" pitchFamily="18" charset="0"/>
                <a:cs typeface="Times New Roman" pitchFamily="18" charset="0"/>
              </a:rPr>
              <a:t>        immune system.</a:t>
            </a:r>
          </a:p>
          <a:p>
            <a:pPr>
              <a:buNone/>
            </a:pPr>
            <a:r>
              <a:rPr lang="en-IN" sz="1600" dirty="0" smtClean="0">
                <a:latin typeface="Times New Roman" pitchFamily="18" charset="0"/>
                <a:cs typeface="Times New Roman" pitchFamily="18" charset="0"/>
              </a:rPr>
              <a:t>        CD4 count is greater than 500 per </a:t>
            </a:r>
            <a:r>
              <a:rPr lang="en-IN" sz="1600" dirty="0" err="1" smtClean="0">
                <a:latin typeface="Times New Roman" pitchFamily="18" charset="0"/>
                <a:cs typeface="Times New Roman" pitchFamily="18" charset="0"/>
              </a:rPr>
              <a:t>microlitre</a:t>
            </a:r>
            <a:r>
              <a:rPr lang="en-IN" sz="1600" dirty="0" smtClean="0">
                <a:latin typeface="Times New Roman" pitchFamily="18" charset="0"/>
                <a:cs typeface="Times New Roman" pitchFamily="18" charset="0"/>
              </a:rPr>
              <a:t>.</a:t>
            </a:r>
          </a:p>
          <a:p>
            <a:pPr>
              <a:buNone/>
            </a:pPr>
            <a:endParaRPr lang="en-IN" sz="1600" dirty="0" smtClean="0">
              <a:latin typeface="Times New Roman" pitchFamily="18" charset="0"/>
              <a:cs typeface="Times New Roman" pitchFamily="18" charset="0"/>
            </a:endParaRPr>
          </a:p>
          <a:p>
            <a:pPr>
              <a:buFont typeface="Wingdings" pitchFamily="2" charset="2"/>
              <a:buChar char="v"/>
            </a:pPr>
            <a:r>
              <a:rPr lang="en-IN" sz="1600" dirty="0" smtClean="0">
                <a:latin typeface="Times New Roman" pitchFamily="18" charset="0"/>
                <a:cs typeface="Times New Roman" pitchFamily="18" charset="0"/>
              </a:rPr>
              <a:t> The patients show positive antibody tests during this phase.</a:t>
            </a:r>
          </a:p>
          <a:p>
            <a:pPr>
              <a:buNone/>
            </a:pPr>
            <a:r>
              <a:rPr lang="en-IN" sz="1600" dirty="0" smtClean="0">
                <a:latin typeface="Times New Roman" pitchFamily="18" charset="0"/>
                <a:cs typeface="Times New Roman" pitchFamily="18" charset="0"/>
              </a:rPr>
              <a:t>         </a:t>
            </a:r>
          </a:p>
          <a:p>
            <a:pPr>
              <a:buFont typeface="Wingdings" pitchFamily="2" charset="2"/>
              <a:buChar char="v"/>
            </a:pPr>
            <a:r>
              <a:rPr lang="en-IN" sz="1600" dirty="0" smtClean="0">
                <a:latin typeface="Times New Roman" pitchFamily="18" charset="0"/>
                <a:cs typeface="Times New Roman" pitchFamily="18" charset="0"/>
              </a:rPr>
              <a:t> About 5-10% of the infected appear to escape clinical AIDS for 15 years or more and are       </a:t>
            </a:r>
          </a:p>
          <a:p>
            <a:pPr>
              <a:buNone/>
            </a:pPr>
            <a:r>
              <a:rPr lang="en-IN" sz="1600" dirty="0" smtClean="0">
                <a:latin typeface="Times New Roman" pitchFamily="18" charset="0"/>
                <a:cs typeface="Times New Roman" pitchFamily="18" charset="0"/>
              </a:rPr>
              <a:t>        known as ‘ long term survivors’ or ‘long term non </a:t>
            </a:r>
            <a:r>
              <a:rPr lang="en-IN" sz="1600" dirty="0" err="1" smtClean="0">
                <a:latin typeface="Times New Roman" pitchFamily="18" charset="0"/>
                <a:cs typeface="Times New Roman" pitchFamily="18" charset="0"/>
              </a:rPr>
              <a:t>progressors</a:t>
            </a:r>
            <a:r>
              <a:rPr lang="en-IN" sz="1600" dirty="0" smtClean="0">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5943600"/>
          </a:xfrm>
        </p:spPr>
        <p:txBody>
          <a:bodyPr>
            <a:normAutofit/>
          </a:bodyPr>
          <a:lstStyle/>
          <a:p>
            <a:r>
              <a:rPr lang="en-IN" sz="3600" dirty="0" smtClean="0"/>
              <a:t>       </a:t>
            </a:r>
            <a:r>
              <a:rPr lang="en-IN" sz="3200" dirty="0" smtClean="0">
                <a:solidFill>
                  <a:schemeClr val="accent2"/>
                </a:solidFill>
                <a:latin typeface="Times New Roman" pitchFamily="18" charset="0"/>
                <a:cs typeface="Times New Roman" pitchFamily="18" charset="0"/>
              </a:rPr>
              <a:t>HIV and AIDS</a:t>
            </a:r>
            <a:r>
              <a:rPr lang="en-IN" sz="3200" dirty="0" smtClean="0">
                <a:latin typeface="Times New Roman" pitchFamily="18" charset="0"/>
                <a:cs typeface="Times New Roman" pitchFamily="18" charset="0"/>
              </a:rPr>
              <a:t/>
            </a:r>
            <a:br>
              <a:rPr lang="en-IN" sz="3200" dirty="0" smtClean="0">
                <a:latin typeface="Times New Roman" pitchFamily="18" charset="0"/>
                <a:cs typeface="Times New Roman" pitchFamily="18" charset="0"/>
              </a:rPr>
            </a:br>
            <a:r>
              <a:rPr lang="en-IN" sz="3600" dirty="0" smtClean="0"/>
              <a:t/>
            </a:r>
            <a:br>
              <a:rPr lang="en-IN" sz="3600" dirty="0" smtClean="0"/>
            </a:br>
            <a:r>
              <a:rPr lang="en-IN" sz="3600" dirty="0" smtClean="0"/>
              <a:t/>
            </a:r>
            <a:br>
              <a:rPr lang="en-IN" sz="3600" dirty="0" smtClean="0"/>
            </a:br>
            <a:r>
              <a:rPr lang="en-IN" sz="2000" dirty="0" smtClean="0">
                <a:latin typeface="Times New Roman" pitchFamily="18" charset="0"/>
                <a:cs typeface="Times New Roman" pitchFamily="18" charset="0"/>
              </a:rPr>
              <a:t>H</a:t>
            </a:r>
            <a:r>
              <a:rPr lang="en-IN" sz="2000" cap="none" dirty="0" smtClean="0">
                <a:latin typeface="Times New Roman" pitchFamily="18" charset="0"/>
                <a:cs typeface="Times New Roman" pitchFamily="18" charset="0"/>
              </a:rPr>
              <a:t>uman immunodeficiency virus infection and </a:t>
            </a:r>
            <a:br>
              <a:rPr lang="en-IN" sz="2000" cap="none" dirty="0" smtClean="0">
                <a:latin typeface="Times New Roman" pitchFamily="18" charset="0"/>
                <a:cs typeface="Times New Roman" pitchFamily="18" charset="0"/>
              </a:rPr>
            </a:br>
            <a:r>
              <a:rPr lang="en-IN" sz="2000" cap="none" dirty="0" smtClean="0">
                <a:latin typeface="Times New Roman" pitchFamily="18" charset="0"/>
                <a:cs typeface="Times New Roman" pitchFamily="18" charset="0"/>
              </a:rPr>
              <a:t>acquired immune deficiency syndrome is a spectrum of </a:t>
            </a:r>
            <a:br>
              <a:rPr lang="en-IN" sz="2000" cap="none" dirty="0" smtClean="0">
                <a:latin typeface="Times New Roman" pitchFamily="18" charset="0"/>
                <a:cs typeface="Times New Roman" pitchFamily="18" charset="0"/>
              </a:rPr>
            </a:br>
            <a:r>
              <a:rPr lang="en-IN" sz="2000" cap="none" dirty="0" smtClean="0">
                <a:latin typeface="Times New Roman" pitchFamily="18" charset="0"/>
                <a:cs typeface="Times New Roman" pitchFamily="18" charset="0"/>
              </a:rPr>
              <a:t>conditions caused by infection with the HIV virus .</a:t>
            </a:r>
            <a:br>
              <a:rPr lang="en-IN" sz="2000" cap="none" dirty="0" smtClean="0">
                <a:latin typeface="Times New Roman" pitchFamily="18" charset="0"/>
                <a:cs typeface="Times New Roman" pitchFamily="18" charset="0"/>
              </a:rPr>
            </a:br>
            <a:r>
              <a:rPr lang="en-IN" sz="2000" cap="none" dirty="0" smtClean="0">
                <a:latin typeface="Times New Roman" pitchFamily="18" charset="0"/>
                <a:cs typeface="Times New Roman" pitchFamily="18" charset="0"/>
              </a:rPr>
              <a:t/>
            </a:r>
            <a:br>
              <a:rPr lang="en-IN" sz="2000" cap="none" dirty="0" smtClean="0">
                <a:latin typeface="Times New Roman" pitchFamily="18" charset="0"/>
                <a:cs typeface="Times New Roman" pitchFamily="18" charset="0"/>
              </a:rPr>
            </a:br>
            <a:r>
              <a:rPr lang="en-IN" sz="2000" cap="none" dirty="0" smtClean="0">
                <a:latin typeface="Times New Roman" pitchFamily="18" charset="0"/>
                <a:cs typeface="Times New Roman" pitchFamily="18" charset="0"/>
              </a:rPr>
              <a:t/>
            </a:r>
            <a:br>
              <a:rPr lang="en-IN" sz="2000" cap="none" dirty="0" smtClean="0">
                <a:latin typeface="Times New Roman" pitchFamily="18" charset="0"/>
                <a:cs typeface="Times New Roman" pitchFamily="18" charset="0"/>
              </a:rPr>
            </a:br>
            <a:r>
              <a:rPr lang="en-IN" sz="2000" cap="none" dirty="0" smtClean="0">
                <a:latin typeface="Times New Roman" pitchFamily="18" charset="0"/>
                <a:cs typeface="Times New Roman" pitchFamily="18" charset="0"/>
              </a:rPr>
              <a:t/>
            </a:r>
            <a:br>
              <a:rPr lang="en-IN" sz="2000" cap="none" dirty="0" smtClean="0">
                <a:latin typeface="Times New Roman" pitchFamily="18" charset="0"/>
                <a:cs typeface="Times New Roman" pitchFamily="18" charset="0"/>
              </a:rPr>
            </a:br>
            <a:r>
              <a:rPr lang="en-IN" sz="2000" cap="none" dirty="0" smtClean="0">
                <a:latin typeface="Times New Roman" pitchFamily="18" charset="0"/>
                <a:cs typeface="Times New Roman" pitchFamily="18" charset="0"/>
              </a:rPr>
              <a:t/>
            </a:r>
            <a:br>
              <a:rPr lang="en-IN" sz="2000" cap="none" dirty="0" smtClean="0">
                <a:latin typeface="Times New Roman" pitchFamily="18" charset="0"/>
                <a:cs typeface="Times New Roman" pitchFamily="18" charset="0"/>
              </a:rPr>
            </a:br>
            <a:r>
              <a:rPr lang="en-IN" sz="2000" cap="none" dirty="0" smtClean="0">
                <a:latin typeface="Times New Roman" pitchFamily="18" charset="0"/>
                <a:cs typeface="Times New Roman" pitchFamily="18" charset="0"/>
              </a:rPr>
              <a:t>A syndrome in which there is severe loss of the body’s cellular immunity, greatly lowering the resistance to infections and malignancy.</a:t>
            </a:r>
            <a:r>
              <a:rPr lang="en-IN" sz="2000" cap="none" dirty="0" smtClean="0"/>
              <a:t/>
            </a:r>
            <a:br>
              <a:rPr lang="en-IN" sz="2000" cap="none" dirty="0" smtClean="0"/>
            </a:br>
            <a:endParaRPr lang="en-GB"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lstStyle/>
          <a:p>
            <a:pPr>
              <a:buNone/>
            </a:pPr>
            <a:r>
              <a:rPr lang="en-IN" sz="3200" dirty="0" smtClean="0">
                <a:solidFill>
                  <a:schemeClr val="accent2"/>
                </a:solidFill>
                <a:latin typeface="Times New Roman" pitchFamily="18" charset="0"/>
                <a:cs typeface="Times New Roman" pitchFamily="18" charset="0"/>
              </a:rPr>
              <a:t>3.Persistent generalized </a:t>
            </a:r>
            <a:r>
              <a:rPr lang="en-IN" sz="3200" dirty="0" err="1" smtClean="0">
                <a:solidFill>
                  <a:schemeClr val="accent2"/>
                </a:solidFill>
                <a:latin typeface="Times New Roman" pitchFamily="18" charset="0"/>
                <a:cs typeface="Times New Roman" pitchFamily="18" charset="0"/>
              </a:rPr>
              <a:t>lymphadenopathy</a:t>
            </a:r>
            <a:r>
              <a:rPr lang="en-IN" sz="3200" dirty="0" smtClean="0">
                <a:solidFill>
                  <a:schemeClr val="accent2"/>
                </a:solidFill>
                <a:latin typeface="Times New Roman" pitchFamily="18" charset="0"/>
                <a:cs typeface="Times New Roman" pitchFamily="18" charset="0"/>
              </a:rPr>
              <a:t> (PGL)</a:t>
            </a:r>
          </a:p>
          <a:p>
            <a:pPr>
              <a:buNone/>
            </a:pPr>
            <a:endParaRPr lang="en-IN" sz="3200" dirty="0" smtClean="0">
              <a:solidFill>
                <a:schemeClr val="accent2"/>
              </a:solidFill>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Font typeface="Wingdings" pitchFamily="2" charset="2"/>
              <a:buChar char="Ø"/>
            </a:pPr>
            <a:r>
              <a:rPr lang="en-IN" sz="1800" dirty="0" smtClean="0">
                <a:latin typeface="Times New Roman" pitchFamily="18" charset="0"/>
                <a:cs typeface="Times New Roman" pitchFamily="18" charset="0"/>
              </a:rPr>
              <a:t>       This has been defined by presence of </a:t>
            </a:r>
          </a:p>
          <a:p>
            <a:pPr>
              <a:buNone/>
            </a:pPr>
            <a:r>
              <a:rPr lang="en-IN" sz="1800" dirty="0" smtClean="0">
                <a:latin typeface="Times New Roman" pitchFamily="18" charset="0"/>
                <a:cs typeface="Times New Roman" pitchFamily="18" charset="0"/>
              </a:rPr>
              <a:t>             enlarged lymph nodes,   </a:t>
            </a:r>
            <a:r>
              <a:rPr lang="en-IN" sz="1800" dirty="0" err="1" smtClean="0">
                <a:latin typeface="Times New Roman" pitchFamily="18" charset="0"/>
                <a:cs typeface="Times New Roman" pitchFamily="18" charset="0"/>
              </a:rPr>
              <a:t>atleast</a:t>
            </a:r>
            <a:r>
              <a:rPr lang="en-IN" sz="1800" dirty="0" smtClean="0">
                <a:latin typeface="Times New Roman" pitchFamily="18" charset="0"/>
                <a:cs typeface="Times New Roman" pitchFamily="18" charset="0"/>
              </a:rPr>
              <a:t> 1cm in </a:t>
            </a:r>
          </a:p>
          <a:p>
            <a:pPr>
              <a:buNone/>
            </a:pPr>
            <a:r>
              <a:rPr lang="en-IN" sz="1800" dirty="0" smtClean="0">
                <a:latin typeface="Times New Roman" pitchFamily="18" charset="0"/>
                <a:cs typeface="Times New Roman" pitchFamily="18" charset="0"/>
              </a:rPr>
              <a:t>             diameter ,in two or more non contiguous</a:t>
            </a:r>
          </a:p>
          <a:p>
            <a:pPr>
              <a:buNone/>
            </a:pPr>
            <a:r>
              <a:rPr lang="en-IN" sz="1800" dirty="0" smtClean="0">
                <a:latin typeface="Times New Roman" pitchFamily="18" charset="0"/>
                <a:cs typeface="Times New Roman" pitchFamily="18" charset="0"/>
              </a:rPr>
              <a:t>             extra inguinal sites, that persist for </a:t>
            </a: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atleast</a:t>
            </a:r>
            <a:r>
              <a:rPr lang="en-IN" sz="1800" dirty="0" smtClean="0">
                <a:latin typeface="Times New Roman" pitchFamily="18" charset="0"/>
                <a:cs typeface="Times New Roman" pitchFamily="18" charset="0"/>
              </a:rPr>
              <a:t> three months, in the absence of </a:t>
            </a:r>
          </a:p>
          <a:p>
            <a:pPr>
              <a:buNone/>
            </a:pPr>
            <a:r>
              <a:rPr lang="en-IN" sz="1800" dirty="0" smtClean="0">
                <a:latin typeface="Times New Roman" pitchFamily="18" charset="0"/>
                <a:cs typeface="Times New Roman" pitchFamily="18" charset="0"/>
              </a:rPr>
              <a:t>              any current illness or medication that</a:t>
            </a:r>
          </a:p>
          <a:p>
            <a:pPr>
              <a:buNone/>
            </a:pPr>
            <a:r>
              <a:rPr lang="en-IN" sz="1800" dirty="0" smtClean="0">
                <a:latin typeface="Times New Roman" pitchFamily="18" charset="0"/>
                <a:cs typeface="Times New Roman" pitchFamily="18" charset="0"/>
              </a:rPr>
              <a:t>              may cause </a:t>
            </a:r>
            <a:r>
              <a:rPr lang="en-IN" sz="1800" dirty="0" err="1" smtClean="0">
                <a:latin typeface="Times New Roman" pitchFamily="18" charset="0"/>
                <a:cs typeface="Times New Roman" pitchFamily="18" charset="0"/>
              </a:rPr>
              <a:t>lymphadenopathy</a:t>
            </a:r>
            <a:r>
              <a:rPr lang="en-IN" sz="1800" dirty="0" smtClean="0">
                <a:latin typeface="Times New Roman" pitchFamily="18" charset="0"/>
                <a:cs typeface="Times New Roman" pitchFamily="18" charset="0"/>
              </a:rPr>
              <a:t>.</a:t>
            </a:r>
          </a:p>
          <a:p>
            <a:pPr>
              <a:buNone/>
            </a:pPr>
            <a:endParaRPr lang="en-IN" sz="1800" dirty="0" smtClean="0">
              <a:latin typeface="Times New Roman" pitchFamily="18" charset="0"/>
              <a:cs typeface="Times New Roman" pitchFamily="18" charset="0"/>
            </a:endParaRPr>
          </a:p>
          <a:p>
            <a:pPr>
              <a:buFont typeface="Wingdings" pitchFamily="2" charset="2"/>
              <a:buChar char="Ø"/>
            </a:pPr>
            <a:r>
              <a:rPr lang="en-IN" sz="1800" dirty="0" smtClean="0">
                <a:latin typeface="Times New Roman" pitchFamily="18" charset="0"/>
                <a:cs typeface="Times New Roman" pitchFamily="18" charset="0"/>
              </a:rPr>
              <a:t>       CD4 count is less than 500 per </a:t>
            </a:r>
            <a:r>
              <a:rPr lang="en-IN" sz="1800" dirty="0" err="1" smtClean="0">
                <a:latin typeface="Times New Roman" pitchFamily="18" charset="0"/>
                <a:cs typeface="Times New Roman" pitchFamily="18" charset="0"/>
              </a:rPr>
              <a:t>microlitre</a:t>
            </a:r>
            <a:endParaRPr lang="en-IN" sz="1800" dirty="0" smtClean="0">
              <a:latin typeface="Times New Roman" pitchFamily="18" charset="0"/>
              <a:cs typeface="Times New Roman" pitchFamily="18" charset="0"/>
            </a:endParaRPr>
          </a:p>
          <a:p>
            <a:pPr>
              <a:buNone/>
            </a:pPr>
            <a:endParaRPr lang="en-IN" sz="1800" dirty="0" smtClean="0">
              <a:latin typeface="Times New Roman" pitchFamily="18" charset="0"/>
              <a:cs typeface="Times New Roman" pitchFamily="18" charset="0"/>
            </a:endParaRPr>
          </a:p>
          <a:p>
            <a:pPr>
              <a:buFont typeface="Wingdings" pitchFamily="2" charset="2"/>
              <a:buChar char="Ø"/>
            </a:pPr>
            <a:r>
              <a:rPr lang="en-IN" sz="1800" dirty="0" smtClean="0">
                <a:latin typeface="Times New Roman" pitchFamily="18" charset="0"/>
                <a:cs typeface="Times New Roman" pitchFamily="18" charset="0"/>
              </a:rPr>
              <a:t>       These are diagnostic of HIV when blood tests are positive for antibodies.</a:t>
            </a:r>
          </a:p>
          <a:p>
            <a:pPr>
              <a:buNone/>
            </a:pPr>
            <a:endParaRPr lang="en-IN" sz="1600" dirty="0" smtClean="0">
              <a:latin typeface="Times New Roman" pitchFamily="18" charset="0"/>
              <a:cs typeface="Times New Roman" pitchFamily="18" charset="0"/>
            </a:endParaRPr>
          </a:p>
          <a:p>
            <a:pPr>
              <a:buNone/>
            </a:pPr>
            <a:endParaRPr lang="en-GB" sz="1600" dirty="0">
              <a:latin typeface="Times New Roman" pitchFamily="18" charset="0"/>
              <a:cs typeface="Times New Roman" pitchFamily="18" charset="0"/>
            </a:endParaRPr>
          </a:p>
        </p:txBody>
      </p:sp>
      <p:pic>
        <p:nvPicPr>
          <p:cNvPr id="4" name="Picture 3" descr="images-54-1.jpg"/>
          <p:cNvPicPr>
            <a:picLocks noChangeAspect="1"/>
          </p:cNvPicPr>
          <p:nvPr/>
        </p:nvPicPr>
        <p:blipFill>
          <a:blip r:embed="rId2"/>
          <a:stretch>
            <a:fillRect/>
          </a:stretch>
        </p:blipFill>
        <p:spPr>
          <a:xfrm>
            <a:off x="5334000" y="2362200"/>
            <a:ext cx="3352800" cy="2438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lstStyle/>
          <a:p>
            <a:pPr>
              <a:buNone/>
            </a:pPr>
            <a:r>
              <a:rPr lang="en-IN" sz="3200" dirty="0" smtClean="0">
                <a:solidFill>
                  <a:schemeClr val="accent2"/>
                </a:solidFill>
                <a:latin typeface="Times New Roman" pitchFamily="18" charset="0"/>
                <a:cs typeface="Times New Roman" pitchFamily="18" charset="0"/>
              </a:rPr>
              <a:t>4. AIDS related complex.</a:t>
            </a:r>
          </a:p>
          <a:p>
            <a:pPr>
              <a:buNone/>
            </a:pPr>
            <a:endParaRPr lang="en-IN" dirty="0" smtClean="0"/>
          </a:p>
          <a:p>
            <a:pPr>
              <a:buNone/>
            </a:pPr>
            <a:r>
              <a:rPr lang="en-IN" sz="1600"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The patients present with weight loss-of more than 10% of body weight, persistent fever,</a:t>
            </a:r>
          </a:p>
          <a:p>
            <a:pPr>
              <a:buNone/>
            </a:pPr>
            <a:r>
              <a:rPr lang="en-IN" sz="1800" dirty="0" smtClean="0">
                <a:latin typeface="Times New Roman" pitchFamily="18" charset="0"/>
                <a:cs typeface="Times New Roman" pitchFamily="18" charset="0"/>
              </a:rPr>
              <a:t>      diarrhoea, generalized fatigue and signs of other opportunistic infections may be apparent.</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CD4 count is less than 350 per </a:t>
            </a:r>
            <a:r>
              <a:rPr lang="en-IN" sz="1800" dirty="0" err="1" smtClean="0">
                <a:latin typeface="Times New Roman" pitchFamily="18" charset="0"/>
                <a:cs typeface="Times New Roman" pitchFamily="18" charset="0"/>
              </a:rPr>
              <a:t>microlitre</a:t>
            </a:r>
            <a:r>
              <a:rPr lang="en-IN" sz="1800" dirty="0" smtClean="0">
                <a:latin typeface="Times New Roman" pitchFamily="18" charset="0"/>
                <a:cs typeface="Times New Roman" pitchFamily="18" charset="0"/>
              </a:rPr>
              <a:t>.</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The opportunistic infections are oral </a:t>
            </a:r>
            <a:r>
              <a:rPr lang="en-IN" sz="1800" dirty="0" err="1" smtClean="0">
                <a:latin typeface="Times New Roman" pitchFamily="18" charset="0"/>
                <a:cs typeface="Times New Roman" pitchFamily="18" charset="0"/>
              </a:rPr>
              <a:t>candidiasis</a:t>
            </a:r>
            <a:r>
              <a:rPr lang="en-IN" sz="1800" dirty="0" smtClean="0">
                <a:latin typeface="Times New Roman" pitchFamily="18" charset="0"/>
                <a:cs typeface="Times New Roman" pitchFamily="18" charset="0"/>
              </a:rPr>
              <a:t>, herpes </a:t>
            </a:r>
            <a:r>
              <a:rPr lang="en-IN" sz="1800" dirty="0" err="1" smtClean="0">
                <a:latin typeface="Times New Roman" pitchFamily="18" charset="0"/>
                <a:cs typeface="Times New Roman" pitchFamily="18" charset="0"/>
              </a:rPr>
              <a:t>zooster</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salmonellosis</a:t>
            </a:r>
            <a:r>
              <a:rPr lang="en-IN" sz="1800" dirty="0" smtClean="0">
                <a:latin typeface="Times New Roman" pitchFamily="18" charset="0"/>
                <a:cs typeface="Times New Roman" pitchFamily="18" charset="0"/>
              </a:rPr>
              <a:t> or tuberculosis and hairy cell </a:t>
            </a:r>
            <a:r>
              <a:rPr lang="en-IN" sz="1800" dirty="0" err="1" smtClean="0">
                <a:latin typeface="Times New Roman" pitchFamily="18" charset="0"/>
                <a:cs typeface="Times New Roman" pitchFamily="18" charset="0"/>
              </a:rPr>
              <a:t>leucoplakia</a:t>
            </a:r>
            <a:r>
              <a:rPr lang="en-IN" sz="1800" dirty="0" smtClean="0">
                <a:latin typeface="Times New Roman" pitchFamily="18" charset="0"/>
                <a:cs typeface="Times New Roman" pitchFamily="18" charset="0"/>
              </a:rPr>
              <a:t>.</a:t>
            </a:r>
          </a:p>
          <a:p>
            <a:pPr>
              <a:buNone/>
            </a:pPr>
            <a:endParaRPr lang="en-GB" sz="1600" dirty="0">
              <a:latin typeface="Times New Roman" pitchFamily="18" charset="0"/>
              <a:cs typeface="Times New Roman" pitchFamily="18" charset="0"/>
            </a:endParaRPr>
          </a:p>
        </p:txBody>
      </p:sp>
      <p:pic>
        <p:nvPicPr>
          <p:cNvPr id="4" name="Picture 3" descr="2018-05-10-22-05-11-162325157.jpg"/>
          <p:cNvPicPr>
            <a:picLocks noChangeAspect="1"/>
          </p:cNvPicPr>
          <p:nvPr/>
        </p:nvPicPr>
        <p:blipFill>
          <a:blip r:embed="rId2"/>
          <a:stretch>
            <a:fillRect/>
          </a:stretch>
        </p:blipFill>
        <p:spPr>
          <a:xfrm>
            <a:off x="838200" y="4648200"/>
            <a:ext cx="1876425" cy="190500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descr="images-24.jpg"/>
          <p:cNvPicPr>
            <a:picLocks noChangeAspect="1"/>
          </p:cNvPicPr>
          <p:nvPr/>
        </p:nvPicPr>
        <p:blipFill>
          <a:blip r:embed="rId3"/>
          <a:stretch>
            <a:fillRect/>
          </a:stretch>
        </p:blipFill>
        <p:spPr>
          <a:xfrm>
            <a:off x="3124200" y="4572000"/>
            <a:ext cx="3343275" cy="2057400"/>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images-33.jpg"/>
          <p:cNvPicPr>
            <a:picLocks noChangeAspect="1"/>
          </p:cNvPicPr>
          <p:nvPr/>
        </p:nvPicPr>
        <p:blipFill>
          <a:blip r:embed="rId4"/>
          <a:stretch>
            <a:fillRect/>
          </a:stretch>
        </p:blipFill>
        <p:spPr>
          <a:xfrm>
            <a:off x="6781800" y="4419600"/>
            <a:ext cx="2057400" cy="21050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lstStyle/>
          <a:p>
            <a:pPr>
              <a:buNone/>
            </a:pPr>
            <a:r>
              <a:rPr lang="en-IN" sz="3200" dirty="0" smtClean="0">
                <a:solidFill>
                  <a:schemeClr val="accent2"/>
                </a:solidFill>
                <a:latin typeface="Times New Roman" pitchFamily="18" charset="0"/>
                <a:cs typeface="Times New Roman" pitchFamily="18" charset="0"/>
              </a:rPr>
              <a:t>5. Full blown AIDS</a:t>
            </a:r>
          </a:p>
          <a:p>
            <a:pPr>
              <a:buNone/>
            </a:pPr>
            <a:endParaRPr lang="en-IN" dirty="0" smtClean="0"/>
          </a:p>
          <a:p>
            <a:pPr>
              <a:buNone/>
            </a:pPr>
            <a:r>
              <a:rPr lang="en-IN" sz="1600" dirty="0" smtClean="0">
                <a:latin typeface="Times New Roman" pitchFamily="18" charset="0"/>
                <a:cs typeface="Times New Roman" pitchFamily="18" charset="0"/>
              </a:rPr>
              <a:t>       This is the end stage disease representing the irreversible break down of immune </a:t>
            </a:r>
            <a:r>
              <a:rPr lang="en-IN" sz="1600" dirty="0" err="1" smtClean="0">
                <a:latin typeface="Times New Roman" pitchFamily="18" charset="0"/>
                <a:cs typeface="Times New Roman" pitchFamily="18" charset="0"/>
              </a:rPr>
              <a:t>defense</a:t>
            </a:r>
            <a:r>
              <a:rPr lang="en-IN" sz="1600" dirty="0" smtClean="0">
                <a:latin typeface="Times New Roman" pitchFamily="18" charset="0"/>
                <a:cs typeface="Times New Roman" pitchFamily="18" charset="0"/>
              </a:rPr>
              <a:t> mechanisms.</a:t>
            </a:r>
          </a:p>
          <a:p>
            <a:pPr>
              <a:buNone/>
            </a:pPr>
            <a:r>
              <a:rPr lang="en-IN" sz="1600" dirty="0" smtClean="0">
                <a:latin typeface="Times New Roman" pitchFamily="18" charset="0"/>
                <a:cs typeface="Times New Roman" pitchFamily="18" charset="0"/>
              </a:rPr>
              <a:t>       CD4 count is less than 200 per </a:t>
            </a:r>
            <a:r>
              <a:rPr lang="en-IN" sz="1600" dirty="0" err="1" smtClean="0">
                <a:latin typeface="Times New Roman" pitchFamily="18" charset="0"/>
                <a:cs typeface="Times New Roman" pitchFamily="18" charset="0"/>
              </a:rPr>
              <a:t>microlitre</a:t>
            </a:r>
            <a:r>
              <a:rPr lang="en-IN" sz="1600" dirty="0" smtClean="0">
                <a:latin typeface="Times New Roman" pitchFamily="18" charset="0"/>
                <a:cs typeface="Times New Roman" pitchFamily="18" charset="0"/>
              </a:rPr>
              <a:t>.</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In addition to the opportunistic infections the patient may develop primary CNS Lymphomas </a:t>
            </a:r>
          </a:p>
          <a:p>
            <a:pPr>
              <a:buNone/>
            </a:pPr>
            <a:r>
              <a:rPr lang="en-IN" sz="1600" dirty="0" smtClean="0">
                <a:latin typeface="Times New Roman" pitchFamily="18" charset="0"/>
                <a:cs typeface="Times New Roman" pitchFamily="18" charset="0"/>
              </a:rPr>
              <a:t>       And progressive multifocal </a:t>
            </a:r>
            <a:r>
              <a:rPr lang="en-IN" sz="1600" dirty="0" err="1" smtClean="0">
                <a:latin typeface="Times New Roman" pitchFamily="18" charset="0"/>
                <a:cs typeface="Times New Roman" pitchFamily="18" charset="0"/>
              </a:rPr>
              <a:t>leuko</a:t>
            </a:r>
            <a:r>
              <a:rPr lang="en-IN" sz="1600" dirty="0" smtClean="0">
                <a:latin typeface="Times New Roman" pitchFamily="18" charset="0"/>
                <a:cs typeface="Times New Roman" pitchFamily="18" charset="0"/>
              </a:rPr>
              <a:t> encephalopathy, dementia and other neurological </a:t>
            </a:r>
            <a:r>
              <a:rPr lang="en-IN" sz="1600" dirty="0" err="1" smtClean="0">
                <a:latin typeface="Times New Roman" pitchFamily="18" charset="0"/>
                <a:cs typeface="Times New Roman" pitchFamily="18" charset="0"/>
              </a:rPr>
              <a:t>abnormilities</a:t>
            </a:r>
            <a:r>
              <a:rPr lang="en-IN" sz="1600" dirty="0" smtClean="0">
                <a:latin typeface="Times New Roman" pitchFamily="18" charset="0"/>
                <a:cs typeface="Times New Roman" pitchFamily="18" charset="0"/>
              </a:rPr>
              <a:t>.</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Kaposi sarcoma, </a:t>
            </a:r>
            <a:r>
              <a:rPr lang="en-IN" sz="1600" dirty="0" err="1" smtClean="0">
                <a:latin typeface="Times New Roman" pitchFamily="18" charset="0"/>
                <a:cs typeface="Times New Roman" pitchFamily="18" charset="0"/>
              </a:rPr>
              <a:t>pneumocystis</a:t>
            </a:r>
            <a:r>
              <a:rPr lang="en-IN" sz="1600" dirty="0" smtClean="0">
                <a:latin typeface="Times New Roman" pitchFamily="18" charset="0"/>
                <a:cs typeface="Times New Roman" pitchFamily="18" charset="0"/>
              </a:rPr>
              <a:t> pneumonia and </a:t>
            </a:r>
            <a:r>
              <a:rPr lang="en-IN" sz="1600" dirty="0" err="1" smtClean="0">
                <a:latin typeface="Times New Roman" pitchFamily="18" charset="0"/>
                <a:cs typeface="Times New Roman" pitchFamily="18" charset="0"/>
              </a:rPr>
              <a:t>candidiasis</a:t>
            </a:r>
            <a:r>
              <a:rPr lang="en-IN" sz="1600" dirty="0" smtClean="0">
                <a:latin typeface="Times New Roman" pitchFamily="18" charset="0"/>
                <a:cs typeface="Times New Roman" pitchFamily="18" charset="0"/>
              </a:rPr>
              <a:t> of oesophagus, trachea  are almost always observed in a majority of patients.</a:t>
            </a:r>
          </a:p>
          <a:p>
            <a:pPr>
              <a:buNone/>
            </a:pPr>
            <a:endParaRPr lang="en-GB" sz="1600" dirty="0">
              <a:latin typeface="Times New Roman" pitchFamily="18" charset="0"/>
              <a:cs typeface="Times New Roman" pitchFamily="18" charset="0"/>
            </a:endParaRPr>
          </a:p>
        </p:txBody>
      </p:sp>
      <p:pic>
        <p:nvPicPr>
          <p:cNvPr id="4" name="Picture 3" descr="images-25.jpg"/>
          <p:cNvPicPr>
            <a:picLocks noChangeAspect="1"/>
          </p:cNvPicPr>
          <p:nvPr/>
        </p:nvPicPr>
        <p:blipFill>
          <a:blip r:embed="rId2"/>
          <a:stretch>
            <a:fillRect/>
          </a:stretch>
        </p:blipFill>
        <p:spPr>
          <a:xfrm>
            <a:off x="1143000" y="4724400"/>
            <a:ext cx="3200400" cy="1981200"/>
          </a:xfrm>
          <a:prstGeom prst="rect">
            <a:avLst/>
          </a:prstGeom>
        </p:spPr>
      </p:pic>
      <p:pic>
        <p:nvPicPr>
          <p:cNvPr id="5" name="Picture 4" descr="100A59.jpg"/>
          <p:cNvPicPr>
            <a:picLocks noChangeAspect="1"/>
          </p:cNvPicPr>
          <p:nvPr/>
        </p:nvPicPr>
        <p:blipFill>
          <a:blip r:embed="rId3"/>
          <a:stretch>
            <a:fillRect/>
          </a:stretch>
        </p:blipFill>
        <p:spPr>
          <a:xfrm>
            <a:off x="4724400" y="4724400"/>
            <a:ext cx="3771900" cy="1905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lstStyle/>
          <a:p>
            <a:pPr>
              <a:buNone/>
            </a:pPr>
            <a:r>
              <a:rPr lang="en-IN" sz="3200" dirty="0" smtClean="0">
                <a:solidFill>
                  <a:schemeClr val="accent2"/>
                </a:solidFill>
                <a:latin typeface="Times New Roman" pitchFamily="18" charset="0"/>
                <a:cs typeface="Times New Roman" pitchFamily="18" charset="0"/>
              </a:rPr>
              <a:t>                      AIDS in children</a:t>
            </a:r>
          </a:p>
          <a:p>
            <a:pPr>
              <a:buNone/>
            </a:pPr>
            <a:endParaRPr lang="en-IN" dirty="0" smtClean="0"/>
          </a:p>
          <a:p>
            <a:pPr>
              <a:buNone/>
            </a:pPr>
            <a:r>
              <a:rPr lang="en-IN" sz="1600" dirty="0" smtClean="0">
                <a:latin typeface="Times New Roman" pitchFamily="18" charset="0"/>
                <a:cs typeface="Times New Roman" pitchFamily="18" charset="0"/>
              </a:rPr>
              <a:t>Infants who are </a:t>
            </a:r>
            <a:r>
              <a:rPr lang="en-IN" sz="1600" dirty="0" err="1" smtClean="0">
                <a:latin typeface="Times New Roman" pitchFamily="18" charset="0"/>
                <a:cs typeface="Times New Roman" pitchFamily="18" charset="0"/>
              </a:rPr>
              <a:t>seropositive</a:t>
            </a:r>
            <a:r>
              <a:rPr lang="en-IN" sz="1600" dirty="0" smtClean="0">
                <a:latin typeface="Times New Roman" pitchFamily="18" charset="0"/>
                <a:cs typeface="Times New Roman" pitchFamily="18" charset="0"/>
              </a:rPr>
              <a:t> at 18months are infected</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Infants progress to AIDS more </a:t>
            </a:r>
            <a:r>
              <a:rPr lang="en-IN" sz="1600" dirty="0" err="1" smtClean="0">
                <a:latin typeface="Times New Roman" pitchFamily="18" charset="0"/>
                <a:cs typeface="Times New Roman" pitchFamily="18" charset="0"/>
              </a:rPr>
              <a:t>rapildy</a:t>
            </a:r>
            <a:r>
              <a:rPr lang="en-IN" sz="1600" dirty="0" smtClean="0">
                <a:latin typeface="Times New Roman" pitchFamily="18" charset="0"/>
                <a:cs typeface="Times New Roman" pitchFamily="18" charset="0"/>
              </a:rPr>
              <a:t> usually in 3 years.</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Transmission is usually </a:t>
            </a:r>
            <a:r>
              <a:rPr lang="en-IN" sz="1600" dirty="0" err="1" smtClean="0">
                <a:latin typeface="Times New Roman" pitchFamily="18" charset="0"/>
                <a:cs typeface="Times New Roman" pitchFamily="18" charset="0"/>
              </a:rPr>
              <a:t>perinatal</a:t>
            </a: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100% are HIV positive at birth</a:t>
            </a:r>
          </a:p>
          <a:p>
            <a:pPr>
              <a:buNone/>
            </a:pPr>
            <a:endParaRPr lang="en-IN" sz="1600" dirty="0" smtClean="0">
              <a:latin typeface="Times New Roman" pitchFamily="18" charset="0"/>
              <a:cs typeface="Times New Roman" pitchFamily="18" charset="0"/>
            </a:endParaRPr>
          </a:p>
          <a:p>
            <a:pPr>
              <a:buNone/>
            </a:pPr>
            <a:r>
              <a:rPr lang="en-IN" sz="1600" dirty="0" smtClean="0">
                <a:solidFill>
                  <a:schemeClr val="accent2"/>
                </a:solidFill>
                <a:latin typeface="Times New Roman" pitchFamily="18" charset="0"/>
                <a:cs typeface="Times New Roman" pitchFamily="18" charset="0"/>
              </a:rPr>
              <a:t>THREE STAGES-</a:t>
            </a:r>
          </a:p>
          <a:p>
            <a:pPr>
              <a:buNone/>
            </a:pPr>
            <a:r>
              <a:rPr lang="en-IN" sz="1600" dirty="0" smtClean="0">
                <a:latin typeface="Times New Roman" pitchFamily="18" charset="0"/>
                <a:cs typeface="Times New Roman" pitchFamily="18" charset="0"/>
              </a:rPr>
              <a:t>Stage 1-Asymptomatic,Generalized </a:t>
            </a:r>
            <a:r>
              <a:rPr lang="en-IN" sz="1600" dirty="0" err="1" smtClean="0">
                <a:latin typeface="Times New Roman" pitchFamily="18" charset="0"/>
                <a:cs typeface="Times New Roman" pitchFamily="18" charset="0"/>
              </a:rPr>
              <a:t>lymphadenopathy</a:t>
            </a: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Stage 2-Chronic </a:t>
            </a:r>
            <a:r>
              <a:rPr lang="en-IN" sz="1600" dirty="0" err="1" smtClean="0">
                <a:latin typeface="Times New Roman" pitchFamily="18" charset="0"/>
                <a:cs typeface="Times New Roman" pitchFamily="18" charset="0"/>
              </a:rPr>
              <a:t>diarrhoea,weight</a:t>
            </a:r>
            <a:r>
              <a:rPr lang="en-IN" sz="1600" dirty="0" smtClean="0">
                <a:latin typeface="Times New Roman" pitchFamily="18" charset="0"/>
                <a:cs typeface="Times New Roman" pitchFamily="18" charset="0"/>
              </a:rPr>
              <a:t> loss, </a:t>
            </a:r>
            <a:r>
              <a:rPr lang="en-IN" sz="1600" dirty="0" err="1" smtClean="0">
                <a:latin typeface="Times New Roman" pitchFamily="18" charset="0"/>
                <a:cs typeface="Times New Roman" pitchFamily="18" charset="0"/>
              </a:rPr>
              <a:t>fever,bacterial</a:t>
            </a:r>
            <a:r>
              <a:rPr lang="en-IN" sz="1600" dirty="0" smtClean="0">
                <a:latin typeface="Times New Roman" pitchFamily="18" charset="0"/>
                <a:cs typeface="Times New Roman" pitchFamily="18" charset="0"/>
              </a:rPr>
              <a:t> </a:t>
            </a:r>
          </a:p>
          <a:p>
            <a:pPr>
              <a:buNone/>
            </a:pPr>
            <a:r>
              <a:rPr lang="en-IN" sz="1600" dirty="0" smtClean="0">
                <a:latin typeface="Times New Roman" pitchFamily="18" charset="0"/>
                <a:cs typeface="Times New Roman" pitchFamily="18" charset="0"/>
              </a:rPr>
              <a:t>infections.</a:t>
            </a:r>
          </a:p>
          <a:p>
            <a:pPr>
              <a:buNone/>
            </a:pPr>
            <a:r>
              <a:rPr lang="en-IN" sz="1600" dirty="0" smtClean="0">
                <a:latin typeface="Times New Roman" pitchFamily="18" charset="0"/>
                <a:cs typeface="Times New Roman" pitchFamily="18" charset="0"/>
              </a:rPr>
              <a:t>Stage 3-Oppotunistic </a:t>
            </a:r>
            <a:r>
              <a:rPr lang="en-IN" sz="1600" dirty="0" err="1" smtClean="0">
                <a:latin typeface="Times New Roman" pitchFamily="18" charset="0"/>
                <a:cs typeface="Times New Roman" pitchFamily="18" charset="0"/>
              </a:rPr>
              <a:t>infections,Failure</a:t>
            </a:r>
            <a:r>
              <a:rPr lang="en-IN" sz="1600" dirty="0" smtClean="0">
                <a:latin typeface="Times New Roman" pitchFamily="18" charset="0"/>
                <a:cs typeface="Times New Roman" pitchFamily="18" charset="0"/>
              </a:rPr>
              <a:t> to thrive, </a:t>
            </a:r>
            <a:r>
              <a:rPr lang="en-IN" sz="1600" dirty="0" err="1" smtClean="0">
                <a:latin typeface="Times New Roman" pitchFamily="18" charset="0"/>
                <a:cs typeface="Times New Roman" pitchFamily="18" charset="0"/>
              </a:rPr>
              <a:t>malignancy,septicaemia,meningitis</a:t>
            </a:r>
            <a:endParaRPr lang="en-IN" sz="1600" dirty="0" smtClean="0">
              <a:latin typeface="Times New Roman" pitchFamily="18" charset="0"/>
              <a:cs typeface="Times New Roman" pitchFamily="18" charset="0"/>
            </a:endParaRPr>
          </a:p>
        </p:txBody>
      </p:sp>
      <p:pic>
        <p:nvPicPr>
          <p:cNvPr id="5" name="Picture 4" descr="images-32.jpg"/>
          <p:cNvPicPr>
            <a:picLocks noChangeAspect="1"/>
          </p:cNvPicPr>
          <p:nvPr/>
        </p:nvPicPr>
        <p:blipFill>
          <a:blip r:embed="rId2"/>
          <a:stretch>
            <a:fillRect/>
          </a:stretch>
        </p:blipFill>
        <p:spPr>
          <a:xfrm>
            <a:off x="5410200" y="1295400"/>
            <a:ext cx="3143250" cy="3581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pPr>
              <a:buNone/>
            </a:pPr>
            <a:r>
              <a:rPr lang="en-IN" sz="3200" dirty="0" smtClean="0">
                <a:solidFill>
                  <a:schemeClr val="accent2"/>
                </a:solidFill>
                <a:latin typeface="Times New Roman" pitchFamily="18" charset="0"/>
                <a:cs typeface="Times New Roman" pitchFamily="18" charset="0"/>
              </a:rPr>
              <a:t>                                 Diagnosis</a:t>
            </a:r>
          </a:p>
          <a:p>
            <a:pPr>
              <a:buAutoNum type="alphaUcParenR"/>
            </a:pPr>
            <a:endParaRPr lang="en-IN" sz="1600" dirty="0" smtClean="0">
              <a:latin typeface="Times New Roman" pitchFamily="18" charset="0"/>
              <a:cs typeface="Times New Roman" pitchFamily="18" charset="0"/>
            </a:endParaRPr>
          </a:p>
          <a:p>
            <a:pPr>
              <a:buAutoNum type="arabicParenR"/>
            </a:pPr>
            <a:r>
              <a:rPr lang="en-IN" sz="1600" b="1" dirty="0" smtClean="0">
                <a:latin typeface="Times New Roman" pitchFamily="18" charset="0"/>
                <a:cs typeface="Times New Roman" pitchFamily="18" charset="0"/>
              </a:rPr>
              <a:t>Non specific tests and radiological tests-</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a) Total leukocyte and lymphocyte count - to demonstrate </a:t>
            </a:r>
            <a:r>
              <a:rPr lang="en-IN" sz="1600" dirty="0" err="1" smtClean="0">
                <a:latin typeface="Times New Roman" pitchFamily="18" charset="0"/>
                <a:cs typeface="Times New Roman" pitchFamily="18" charset="0"/>
              </a:rPr>
              <a:t>leucopenia</a:t>
            </a:r>
            <a:r>
              <a:rPr lang="en-IN" sz="1600" dirty="0" smtClean="0">
                <a:latin typeface="Times New Roman" pitchFamily="18" charset="0"/>
                <a:cs typeface="Times New Roman" pitchFamily="18" charset="0"/>
              </a:rPr>
              <a:t> and </a:t>
            </a:r>
            <a:r>
              <a:rPr lang="en-IN" sz="1600" dirty="0" err="1" smtClean="0">
                <a:latin typeface="Times New Roman" pitchFamily="18" charset="0"/>
                <a:cs typeface="Times New Roman" pitchFamily="18" charset="0"/>
              </a:rPr>
              <a:t>lymphopenia</a:t>
            </a:r>
            <a:r>
              <a:rPr lang="en-IN" sz="1600" dirty="0" smtClean="0">
                <a:latin typeface="Times New Roman" pitchFamily="18" charset="0"/>
                <a:cs typeface="Times New Roman" pitchFamily="18" charset="0"/>
              </a:rPr>
              <a:t>. The   </a:t>
            </a:r>
          </a:p>
          <a:p>
            <a:pPr>
              <a:buNone/>
            </a:pPr>
            <a:r>
              <a:rPr lang="en-IN" sz="1600" dirty="0" smtClean="0">
                <a:latin typeface="Times New Roman" pitchFamily="18" charset="0"/>
                <a:cs typeface="Times New Roman" pitchFamily="18" charset="0"/>
              </a:rPr>
              <a:t>          lymphocytic count is usually below 2000/mm</a:t>
            </a:r>
            <a:r>
              <a:rPr lang="en-IN" sz="1600" baseline="30000" dirty="0" smtClean="0">
                <a:latin typeface="Times New Roman" pitchFamily="18" charset="0"/>
                <a:cs typeface="Times New Roman" pitchFamily="18" charset="0"/>
              </a:rPr>
              <a:t>3</a:t>
            </a:r>
          </a:p>
          <a:p>
            <a:pPr>
              <a:buNone/>
            </a:pPr>
            <a:r>
              <a:rPr lang="en-IN" sz="1600" baseline="30000" dirty="0" smtClean="0">
                <a:latin typeface="Times New Roman" pitchFamily="18" charset="0"/>
                <a:cs typeface="Times New Roman" pitchFamily="18" charset="0"/>
              </a:rPr>
              <a:t>      </a:t>
            </a:r>
            <a:r>
              <a:rPr lang="en-IN" sz="1600" dirty="0" smtClean="0">
                <a:latin typeface="Times New Roman" pitchFamily="18" charset="0"/>
                <a:cs typeface="Times New Roman" pitchFamily="18" charset="0"/>
              </a:rPr>
              <a:t> b)  T cell subset Assays- Absolute CD4+ cell count is less than 200/L, T4 T8 ratio is reversed, </a:t>
            </a:r>
          </a:p>
          <a:p>
            <a:pPr>
              <a:buNone/>
            </a:pPr>
            <a:r>
              <a:rPr lang="en-IN" sz="1600" dirty="0" smtClean="0">
                <a:latin typeface="Times New Roman" pitchFamily="18" charset="0"/>
                <a:cs typeface="Times New Roman" pitchFamily="18" charset="0"/>
              </a:rPr>
              <a:t>           CD 4cells are decreased.</a:t>
            </a:r>
          </a:p>
          <a:p>
            <a:pPr>
              <a:buNone/>
            </a:pPr>
            <a:r>
              <a:rPr lang="en-IN" sz="1600" dirty="0" smtClean="0">
                <a:latin typeface="Times New Roman" pitchFamily="18" charset="0"/>
                <a:cs typeface="Times New Roman" pitchFamily="18" charset="0"/>
              </a:rPr>
              <a:t>     c)  Full blood count ,Platelet count shows Thrombocytopenia.</a:t>
            </a:r>
          </a:p>
          <a:p>
            <a:pPr>
              <a:buNone/>
            </a:pPr>
            <a:r>
              <a:rPr lang="en-IN" sz="1600" dirty="0" smtClean="0">
                <a:latin typeface="Times New Roman" pitchFamily="18" charset="0"/>
                <a:cs typeface="Times New Roman" pitchFamily="18" charset="0"/>
              </a:rPr>
              <a:t>     d) </a:t>
            </a:r>
            <a:r>
              <a:rPr lang="en-IN" sz="1600" dirty="0" err="1" smtClean="0">
                <a:latin typeface="Times New Roman" pitchFamily="18" charset="0"/>
                <a:cs typeface="Times New Roman" pitchFamily="18" charset="0"/>
              </a:rPr>
              <a:t>IgA</a:t>
            </a:r>
            <a:r>
              <a:rPr lang="en-IN" sz="1600" dirty="0" smtClean="0">
                <a:latin typeface="Times New Roman" pitchFamily="18" charset="0"/>
                <a:cs typeface="Times New Roman" pitchFamily="18" charset="0"/>
              </a:rPr>
              <a:t> and </a:t>
            </a:r>
            <a:r>
              <a:rPr lang="en-IN" sz="1600" dirty="0" err="1" smtClean="0">
                <a:latin typeface="Times New Roman" pitchFamily="18" charset="0"/>
                <a:cs typeface="Times New Roman" pitchFamily="18" charset="0"/>
              </a:rPr>
              <a:t>IgG</a:t>
            </a:r>
            <a:r>
              <a:rPr lang="en-IN" sz="1600" dirty="0" smtClean="0">
                <a:latin typeface="Times New Roman" pitchFamily="18" charset="0"/>
                <a:cs typeface="Times New Roman" pitchFamily="18" charset="0"/>
              </a:rPr>
              <a:t> levels are raised.</a:t>
            </a:r>
          </a:p>
          <a:p>
            <a:pPr>
              <a:buNone/>
            </a:pPr>
            <a:r>
              <a:rPr lang="en-IN" sz="1600" dirty="0" smtClean="0">
                <a:latin typeface="Times New Roman" pitchFamily="18" charset="0"/>
                <a:cs typeface="Times New Roman" pitchFamily="18" charset="0"/>
              </a:rPr>
              <a:t>     e) Diminished cell mediated immunity as indicated by skin tests.</a:t>
            </a:r>
          </a:p>
          <a:p>
            <a:pPr>
              <a:buNone/>
            </a:pPr>
            <a:r>
              <a:rPr lang="en-IN" sz="1600" dirty="0" smtClean="0">
                <a:latin typeface="Times New Roman" pitchFamily="18" charset="0"/>
                <a:cs typeface="Times New Roman" pitchFamily="18" charset="0"/>
              </a:rPr>
              <a:t>     f) Lymph node biopsy shows profound abnormalities.</a:t>
            </a:r>
          </a:p>
          <a:p>
            <a:pPr>
              <a:buNone/>
            </a:pPr>
            <a:r>
              <a:rPr lang="en-IN" sz="1600" dirty="0" smtClean="0">
                <a:latin typeface="Times New Roman" pitchFamily="18" charset="0"/>
                <a:cs typeface="Times New Roman" pitchFamily="18" charset="0"/>
              </a:rPr>
              <a:t>     g) Serum, liver and renal function</a:t>
            </a:r>
          </a:p>
          <a:p>
            <a:pPr>
              <a:buNone/>
            </a:pPr>
            <a:r>
              <a:rPr lang="en-IN" sz="1600" dirty="0" smtClean="0">
                <a:latin typeface="Times New Roman" pitchFamily="18" charset="0"/>
                <a:cs typeface="Times New Roman" pitchFamily="18" charset="0"/>
              </a:rPr>
              <a:t>     h) Fasting serum lipid profile.</a:t>
            </a:r>
          </a:p>
          <a:p>
            <a:pPr>
              <a:buNone/>
            </a:pP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i</a:t>
            </a:r>
            <a:r>
              <a:rPr lang="en-IN" sz="1600" dirty="0" smtClean="0">
                <a:latin typeface="Times New Roman" pitchFamily="18" charset="0"/>
                <a:cs typeface="Times New Roman" pitchFamily="18" charset="0"/>
              </a:rPr>
              <a:t>) Fasting blood glucose.</a:t>
            </a:r>
          </a:p>
          <a:p>
            <a:pPr>
              <a:buNone/>
            </a:pPr>
            <a:r>
              <a:rPr lang="en-IN" sz="1600" dirty="0" smtClean="0">
                <a:latin typeface="Times New Roman" pitchFamily="18" charset="0"/>
                <a:cs typeface="Times New Roman" pitchFamily="18" charset="0"/>
              </a:rPr>
              <a:t>     j)Toxoplasmosis serology , </a:t>
            </a:r>
            <a:r>
              <a:rPr lang="en-IN" sz="1600" dirty="0" err="1" smtClean="0">
                <a:latin typeface="Times New Roman" pitchFamily="18" charset="0"/>
                <a:cs typeface="Times New Roman" pitchFamily="18" charset="0"/>
              </a:rPr>
              <a:t>syphillis</a:t>
            </a:r>
            <a:r>
              <a:rPr lang="en-IN" sz="1600" dirty="0" smtClean="0">
                <a:latin typeface="Times New Roman" pitchFamily="18" charset="0"/>
                <a:cs typeface="Times New Roman" pitchFamily="18" charset="0"/>
              </a:rPr>
              <a:t> serology, screening for other sexually transmitted infections.</a:t>
            </a:r>
          </a:p>
          <a:p>
            <a:pPr>
              <a:buNone/>
            </a:pPr>
            <a:r>
              <a:rPr lang="en-IN" sz="1600" dirty="0" smtClean="0">
                <a:latin typeface="Times New Roman" pitchFamily="18" charset="0"/>
                <a:cs typeface="Times New Roman" pitchFamily="18" charset="0"/>
              </a:rPr>
              <a:t>     k)Cervical cytology, chest x-ray, CT scan, MRI, EEG</a:t>
            </a:r>
            <a:endParaRPr lang="en-GB" sz="16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buNone/>
            </a:pPr>
            <a:endParaRPr lang="en-IN" sz="1600" dirty="0" smtClean="0">
              <a:latin typeface="Times New Roman" pitchFamily="18" charset="0"/>
              <a:cs typeface="Times New Roman" pitchFamily="18" charset="0"/>
            </a:endParaRPr>
          </a:p>
          <a:p>
            <a:pPr>
              <a:buNone/>
            </a:pPr>
            <a:r>
              <a:rPr lang="en-IN" sz="1600" dirty="0" smtClean="0">
                <a:solidFill>
                  <a:schemeClr val="accent2"/>
                </a:solidFill>
                <a:latin typeface="Times New Roman" pitchFamily="18" charset="0"/>
                <a:cs typeface="Times New Roman" pitchFamily="18" charset="0"/>
              </a:rPr>
              <a:t>2</a:t>
            </a:r>
            <a:r>
              <a:rPr lang="en-IN" sz="1600" b="1" dirty="0" smtClean="0">
                <a:solidFill>
                  <a:schemeClr val="accent2"/>
                </a:solidFill>
                <a:latin typeface="Times New Roman" pitchFamily="18" charset="0"/>
                <a:cs typeface="Times New Roman" pitchFamily="18" charset="0"/>
              </a:rPr>
              <a:t>) Specific tests for HIV infection-</a:t>
            </a:r>
          </a:p>
          <a:p>
            <a:pPr>
              <a:buNone/>
            </a:pPr>
            <a:r>
              <a:rPr lang="en-IN" sz="1600" b="1" dirty="0" smtClean="0">
                <a:solidFill>
                  <a:schemeClr val="accent2"/>
                </a:solidFill>
                <a:latin typeface="Times New Roman" pitchFamily="18" charset="0"/>
                <a:cs typeface="Times New Roman" pitchFamily="18" charset="0"/>
              </a:rPr>
              <a:t>  </a:t>
            </a:r>
          </a:p>
          <a:p>
            <a:pPr>
              <a:buNone/>
            </a:pPr>
            <a:r>
              <a:rPr lang="en-IN" sz="1800" dirty="0" smtClean="0">
                <a:latin typeface="Times New Roman" pitchFamily="18" charset="0"/>
                <a:cs typeface="Times New Roman" pitchFamily="18" charset="0"/>
              </a:rPr>
              <a:t>*HIV antigen</a:t>
            </a:r>
          </a:p>
          <a:p>
            <a:pPr>
              <a:buNone/>
            </a:pPr>
            <a:r>
              <a:rPr lang="en-IN" sz="1800" dirty="0" smtClean="0">
                <a:latin typeface="Times New Roman" pitchFamily="18" charset="0"/>
                <a:cs typeface="Times New Roman" pitchFamily="18" charset="0"/>
              </a:rPr>
              <a:t>*Antibodies</a:t>
            </a:r>
          </a:p>
          <a:p>
            <a:pPr>
              <a:buNone/>
            </a:pPr>
            <a:r>
              <a:rPr lang="en-IN" sz="1800" dirty="0" smtClean="0">
                <a:latin typeface="Times New Roman" pitchFamily="18" charset="0"/>
                <a:cs typeface="Times New Roman" pitchFamily="18" charset="0"/>
              </a:rPr>
              <a:t>*Viral nucleic acids or other components</a:t>
            </a:r>
          </a:p>
          <a:p>
            <a:pPr>
              <a:buNone/>
            </a:pPr>
            <a:r>
              <a:rPr lang="en-IN" sz="1800" dirty="0" smtClean="0">
                <a:latin typeface="Times New Roman" pitchFamily="18" charset="0"/>
                <a:cs typeface="Times New Roman" pitchFamily="18" charset="0"/>
              </a:rPr>
              <a:t>*Isolation of virus.</a:t>
            </a:r>
            <a:endParaRPr lang="en-GB" sz="18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IN" sz="3200" dirty="0" smtClean="0">
                <a:solidFill>
                  <a:schemeClr val="accent2"/>
                </a:solidFill>
                <a:latin typeface="Times New Roman" pitchFamily="18" charset="0"/>
                <a:cs typeface="Times New Roman" pitchFamily="18" charset="0"/>
              </a:rPr>
              <a:t>HIV antigen and antibody test</a:t>
            </a:r>
            <a:endParaRPr lang="en-GB" sz="3200" dirty="0">
              <a:solidFill>
                <a:schemeClr val="accent2"/>
              </a:solidFill>
              <a:latin typeface="Times New Roman" pitchFamily="18" charset="0"/>
              <a:cs typeface="Times New Roman" pitchFamily="18" charset="0"/>
            </a:endParaRPr>
          </a:p>
        </p:txBody>
      </p:sp>
      <p:pic>
        <p:nvPicPr>
          <p:cNvPr id="4" name="Picture 3" descr="patient-sample-reacting-components-assay.jpg"/>
          <p:cNvPicPr>
            <a:picLocks noChangeAspect="1"/>
          </p:cNvPicPr>
          <p:nvPr/>
        </p:nvPicPr>
        <p:blipFill>
          <a:blip r:embed="rId2"/>
          <a:stretch>
            <a:fillRect/>
          </a:stretch>
        </p:blipFill>
        <p:spPr>
          <a:xfrm>
            <a:off x="685800" y="1219200"/>
            <a:ext cx="7696200" cy="54178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10000"/>
          </a:bodyPr>
          <a:lstStyle/>
          <a:p>
            <a:pPr>
              <a:buNone/>
            </a:pPr>
            <a:r>
              <a:rPr lang="en-IN" sz="3200" dirty="0" smtClean="0">
                <a:solidFill>
                  <a:schemeClr val="accent2"/>
                </a:solidFill>
                <a:latin typeface="Times New Roman" pitchFamily="18" charset="0"/>
                <a:cs typeface="Times New Roman" pitchFamily="18" charset="0"/>
              </a:rPr>
              <a:t>Screening tests</a:t>
            </a:r>
          </a:p>
          <a:p>
            <a:pPr>
              <a:buNone/>
            </a:pPr>
            <a:endParaRPr lang="en-IN" sz="3200" dirty="0" smtClean="0">
              <a:solidFill>
                <a:schemeClr val="accent2"/>
              </a:solidFill>
              <a:latin typeface="Times New Roman" pitchFamily="18" charset="0"/>
              <a:cs typeface="Times New Roman" pitchFamily="18" charset="0"/>
            </a:endParaRPr>
          </a:p>
          <a:p>
            <a:pPr>
              <a:buNone/>
            </a:pPr>
            <a:r>
              <a:rPr lang="en-IN" dirty="0" smtClean="0">
                <a:solidFill>
                  <a:schemeClr val="accent2"/>
                </a:solidFill>
              </a:rPr>
              <a:t>ELISA-</a:t>
            </a:r>
          </a:p>
          <a:p>
            <a:pPr>
              <a:buNone/>
            </a:pPr>
            <a:r>
              <a:rPr lang="en-IN" sz="1600" dirty="0" smtClean="0">
                <a:latin typeface="Times New Roman" pitchFamily="18" charset="0"/>
                <a:cs typeface="Times New Roman" pitchFamily="18" charset="0"/>
              </a:rPr>
              <a:t>        First generation- whole viral </a:t>
            </a:r>
            <a:r>
              <a:rPr lang="en-IN" sz="1600" dirty="0" err="1" smtClean="0">
                <a:latin typeface="Times New Roman" pitchFamily="18" charset="0"/>
                <a:cs typeface="Times New Roman" pitchFamily="18" charset="0"/>
              </a:rPr>
              <a:t>lysates</a:t>
            </a: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Second generation- glycopeptides</a:t>
            </a:r>
          </a:p>
          <a:p>
            <a:pPr>
              <a:buNone/>
            </a:pPr>
            <a:r>
              <a:rPr lang="en-IN" sz="1600" dirty="0" smtClean="0">
                <a:latin typeface="Times New Roman" pitchFamily="18" charset="0"/>
                <a:cs typeface="Times New Roman" pitchFamily="18" charset="0"/>
              </a:rPr>
              <a:t>        Third generation- synthetic peptide</a:t>
            </a:r>
          </a:p>
          <a:p>
            <a:pPr>
              <a:buNone/>
            </a:pPr>
            <a:r>
              <a:rPr lang="en-IN" sz="1600" dirty="0" smtClean="0">
                <a:latin typeface="Times New Roman" pitchFamily="18" charset="0"/>
                <a:cs typeface="Times New Roman" pitchFamily="18" charset="0"/>
              </a:rPr>
              <a:t>        Fourth generation- antigen + antibody </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dirty="0" smtClean="0">
                <a:solidFill>
                  <a:schemeClr val="accent2"/>
                </a:solidFill>
                <a:cs typeface="Times New Roman" pitchFamily="18" charset="0"/>
              </a:rPr>
              <a:t>Significance of ELISA-</a:t>
            </a:r>
          </a:p>
          <a:p>
            <a:pPr>
              <a:buNone/>
            </a:pPr>
            <a:endParaRPr lang="en-IN" dirty="0" smtClean="0">
              <a:cs typeface="Times New Roman" pitchFamily="18" charset="0"/>
            </a:endParaRPr>
          </a:p>
          <a:p>
            <a:pPr>
              <a:buNone/>
            </a:pPr>
            <a:r>
              <a:rPr lang="en-IN" sz="1600" dirty="0" smtClean="0">
                <a:latin typeface="Times New Roman" pitchFamily="18" charset="0"/>
                <a:cs typeface="Times New Roman" pitchFamily="18" charset="0"/>
              </a:rPr>
              <a:t>       Antibody can be detected in a majority of individuals within 6-12 weeks after infection using the generation of assays.</a:t>
            </a:r>
          </a:p>
          <a:p>
            <a:pPr>
              <a:buNone/>
            </a:pPr>
            <a:r>
              <a:rPr lang="en-IN" sz="1600" dirty="0" smtClean="0">
                <a:latin typeface="Times New Roman" pitchFamily="18" charset="0"/>
                <a:cs typeface="Times New Roman" pitchFamily="18" charset="0"/>
              </a:rPr>
              <a:t>       It can be detected within 3-4 weeks when using the newer third generation ELISA.</a:t>
            </a:r>
          </a:p>
          <a:p>
            <a:pPr>
              <a:buNone/>
            </a:pPr>
            <a:r>
              <a:rPr lang="en-IN" sz="1600" dirty="0" smtClean="0">
                <a:latin typeface="Times New Roman" pitchFamily="18" charset="0"/>
                <a:cs typeface="Times New Roman" pitchFamily="18" charset="0"/>
              </a:rPr>
              <a:t>       Due to their ability to detect p24 antigen, the fourth generation ELISA can be of value in detecting early infection.</a:t>
            </a:r>
          </a:p>
          <a:p>
            <a:pPr>
              <a:buNone/>
            </a:pPr>
            <a:r>
              <a:rPr lang="en-IN" sz="1600" dirty="0" smtClean="0">
                <a:latin typeface="Times New Roman" pitchFamily="18" charset="0"/>
                <a:cs typeface="Times New Roman" pitchFamily="18" charset="0"/>
              </a:rPr>
              <a:t>      </a:t>
            </a:r>
          </a:p>
          <a:p>
            <a:pPr>
              <a:buNone/>
            </a:pPr>
            <a:endParaRPr lang="en-GB" sz="1600" dirty="0">
              <a:latin typeface="Times New Roman" pitchFamily="18" charset="0"/>
              <a:cs typeface="Times New Roman" pitchFamily="18" charset="0"/>
            </a:endParaRPr>
          </a:p>
        </p:txBody>
      </p:sp>
      <p:pic>
        <p:nvPicPr>
          <p:cNvPr id="4" name="Picture 3" descr="ELISA-results-for-12-cultivars-columns-tested-using-8-dominant-markers-rows-Coloured.png"/>
          <p:cNvPicPr>
            <a:picLocks noChangeAspect="1"/>
          </p:cNvPicPr>
          <p:nvPr/>
        </p:nvPicPr>
        <p:blipFill>
          <a:blip r:embed="rId2"/>
          <a:stretch>
            <a:fillRect/>
          </a:stretch>
        </p:blipFill>
        <p:spPr>
          <a:xfrm>
            <a:off x="4572000" y="381000"/>
            <a:ext cx="4191000" cy="3352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lstStyle/>
          <a:p>
            <a:pPr>
              <a:buNone/>
            </a:pPr>
            <a:r>
              <a:rPr lang="en-IN" dirty="0" smtClean="0">
                <a:solidFill>
                  <a:schemeClr val="accent2"/>
                </a:solidFill>
              </a:rPr>
              <a:t>Supplemental tests</a:t>
            </a:r>
          </a:p>
          <a:p>
            <a:pPr>
              <a:buNone/>
            </a:pPr>
            <a:endParaRPr lang="en-IN" sz="1600" dirty="0" smtClean="0">
              <a:latin typeface="Times New Roman" pitchFamily="18" charset="0"/>
              <a:cs typeface="Times New Roman" pitchFamily="18" charset="0"/>
            </a:endParaRPr>
          </a:p>
          <a:p>
            <a:pPr>
              <a:buAutoNum type="alphaLcParenR"/>
            </a:pPr>
            <a:r>
              <a:rPr lang="en-IN" sz="1600" dirty="0" smtClean="0">
                <a:latin typeface="Times New Roman" pitchFamily="18" charset="0"/>
                <a:cs typeface="Times New Roman" pitchFamily="18" charset="0"/>
              </a:rPr>
              <a:t>Western blot test</a:t>
            </a:r>
          </a:p>
          <a:p>
            <a:pPr>
              <a:buAutoNum type="alphaLcParenR"/>
            </a:pPr>
            <a:r>
              <a:rPr lang="en-IN" sz="1600" dirty="0" smtClean="0">
                <a:latin typeface="Times New Roman" pitchFamily="18" charset="0"/>
                <a:cs typeface="Times New Roman" pitchFamily="18" charset="0"/>
              </a:rPr>
              <a:t>Indirect </a:t>
            </a:r>
            <a:r>
              <a:rPr lang="en-IN" sz="1600" dirty="0" err="1" smtClean="0">
                <a:latin typeface="Times New Roman" pitchFamily="18" charset="0"/>
                <a:cs typeface="Times New Roman" pitchFamily="18" charset="0"/>
              </a:rPr>
              <a:t>immunoflorescence</a:t>
            </a:r>
            <a:r>
              <a:rPr lang="en-IN" sz="1600" dirty="0" smtClean="0">
                <a:latin typeface="Times New Roman" pitchFamily="18" charset="0"/>
                <a:cs typeface="Times New Roman" pitchFamily="18" charset="0"/>
              </a:rPr>
              <a:t> test</a:t>
            </a:r>
          </a:p>
          <a:p>
            <a:pPr>
              <a:buAutoNum type="alphaLcParenR"/>
            </a:pPr>
            <a:r>
              <a:rPr lang="en-IN" sz="1600" dirty="0" smtClean="0">
                <a:latin typeface="Times New Roman" pitchFamily="18" charset="0"/>
                <a:cs typeface="Times New Roman" pitchFamily="18" charset="0"/>
              </a:rPr>
              <a:t>Radio </a:t>
            </a:r>
            <a:r>
              <a:rPr lang="en-IN" sz="1600" dirty="0" err="1" smtClean="0">
                <a:latin typeface="Times New Roman" pitchFamily="18" charset="0"/>
                <a:cs typeface="Times New Roman" pitchFamily="18" charset="0"/>
              </a:rPr>
              <a:t>Immunoprecipitation</a:t>
            </a:r>
            <a:r>
              <a:rPr lang="en-IN" sz="1600" dirty="0" smtClean="0">
                <a:latin typeface="Times New Roman" pitchFamily="18" charset="0"/>
                <a:cs typeface="Times New Roman" pitchFamily="18" charset="0"/>
              </a:rPr>
              <a:t> assay</a:t>
            </a:r>
          </a:p>
          <a:p>
            <a:pPr>
              <a:buAutoNum type="alphaLcParenR"/>
            </a:pPr>
            <a:endParaRPr lang="en-IN" sz="1600" dirty="0" smtClean="0">
              <a:latin typeface="Times New Roman" pitchFamily="18" charset="0"/>
              <a:cs typeface="Times New Roman" pitchFamily="18" charset="0"/>
            </a:endParaRPr>
          </a:p>
          <a:p>
            <a:pPr>
              <a:buNone/>
            </a:pPr>
            <a:r>
              <a:rPr lang="en-IN" dirty="0" smtClean="0">
                <a:solidFill>
                  <a:schemeClr val="accent2"/>
                </a:solidFill>
                <a:cs typeface="Times New Roman" pitchFamily="18" charset="0"/>
              </a:rPr>
              <a:t>Rapid tests</a:t>
            </a:r>
          </a:p>
          <a:p>
            <a:pPr>
              <a:buNone/>
            </a:pPr>
            <a:endParaRPr lang="en-IN" dirty="0" smtClean="0">
              <a:cs typeface="Times New Roman" pitchFamily="18" charset="0"/>
            </a:endParaRPr>
          </a:p>
          <a:p>
            <a:pPr>
              <a:buNone/>
            </a:pPr>
            <a:r>
              <a:rPr lang="en-IN" sz="1600" dirty="0" smtClean="0">
                <a:latin typeface="Times New Roman" pitchFamily="18" charset="0"/>
                <a:cs typeface="Times New Roman" pitchFamily="18" charset="0"/>
              </a:rPr>
              <a:t>a)Dot Blot assay</a:t>
            </a:r>
          </a:p>
          <a:p>
            <a:pPr>
              <a:buNone/>
            </a:pPr>
            <a:r>
              <a:rPr lang="en-IN" sz="1600" dirty="0" smtClean="0">
                <a:latin typeface="Times New Roman" pitchFamily="18" charset="0"/>
                <a:cs typeface="Times New Roman" pitchFamily="18" charset="0"/>
              </a:rPr>
              <a:t>b) Particle agglutination tests</a:t>
            </a:r>
          </a:p>
          <a:p>
            <a:pPr>
              <a:buNone/>
            </a:pPr>
            <a:r>
              <a:rPr lang="en-IN" sz="1600" dirty="0" smtClean="0">
                <a:latin typeface="Times New Roman" pitchFamily="18" charset="0"/>
                <a:cs typeface="Times New Roman" pitchFamily="18" charset="0"/>
              </a:rPr>
              <a:t>c)HIV spot and comb test</a:t>
            </a:r>
          </a:p>
          <a:p>
            <a:pPr>
              <a:buNone/>
            </a:pPr>
            <a:r>
              <a:rPr lang="en-IN" sz="1600" dirty="0" smtClean="0">
                <a:latin typeface="Times New Roman" pitchFamily="18" charset="0"/>
                <a:cs typeface="Times New Roman" pitchFamily="18" charset="0"/>
              </a:rPr>
              <a:t>d) </a:t>
            </a:r>
            <a:r>
              <a:rPr lang="en-IN" sz="1600" dirty="0" err="1" smtClean="0">
                <a:latin typeface="Times New Roman" pitchFamily="18" charset="0"/>
                <a:cs typeface="Times New Roman" pitchFamily="18" charset="0"/>
              </a:rPr>
              <a:t>Fluorimetric</a:t>
            </a:r>
            <a:r>
              <a:rPr lang="en-IN" sz="1600" dirty="0" smtClean="0">
                <a:latin typeface="Times New Roman" pitchFamily="18" charset="0"/>
                <a:cs typeface="Times New Roman" pitchFamily="18" charset="0"/>
              </a:rPr>
              <a:t> micro particle technologies.</a:t>
            </a:r>
            <a:endParaRPr lang="en-GB" sz="1600" dirty="0">
              <a:latin typeface="Times New Roman" pitchFamily="18" charset="0"/>
              <a:cs typeface="Times New Roman" pitchFamily="18" charset="0"/>
            </a:endParaRPr>
          </a:p>
        </p:txBody>
      </p:sp>
      <p:pic>
        <p:nvPicPr>
          <p:cNvPr id="4" name="Picture 3" descr="images-13.jpg"/>
          <p:cNvPicPr>
            <a:picLocks noChangeAspect="1"/>
          </p:cNvPicPr>
          <p:nvPr/>
        </p:nvPicPr>
        <p:blipFill>
          <a:blip r:embed="rId2"/>
          <a:stretch>
            <a:fillRect/>
          </a:stretch>
        </p:blipFill>
        <p:spPr>
          <a:xfrm>
            <a:off x="4343400" y="609600"/>
            <a:ext cx="4219575" cy="33528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lstStyle/>
          <a:p>
            <a:pPr>
              <a:buNone/>
            </a:pPr>
            <a:r>
              <a:rPr lang="en-IN" sz="3200" dirty="0" smtClean="0">
                <a:solidFill>
                  <a:schemeClr val="accent2"/>
                </a:solidFill>
                <a:latin typeface="Times New Roman" pitchFamily="18" charset="0"/>
                <a:cs typeface="Times New Roman" pitchFamily="18" charset="0"/>
              </a:rPr>
              <a:t>PCR-</a:t>
            </a:r>
          </a:p>
          <a:p>
            <a:pPr>
              <a:buNone/>
            </a:pPr>
            <a:endParaRPr lang="en-IN" sz="1600" dirty="0" smtClean="0"/>
          </a:p>
          <a:p>
            <a:pPr>
              <a:buNone/>
            </a:pPr>
            <a:r>
              <a:rPr lang="en-IN" sz="1600" dirty="0" smtClean="0">
                <a:latin typeface="Times New Roman" pitchFamily="18" charset="0"/>
                <a:cs typeface="Times New Roman" pitchFamily="18" charset="0"/>
              </a:rPr>
              <a:t>         In this the target HIV RNA or </a:t>
            </a:r>
            <a:r>
              <a:rPr lang="en-IN" sz="1600" dirty="0" err="1" smtClean="0">
                <a:latin typeface="Times New Roman" pitchFamily="18" charset="0"/>
                <a:cs typeface="Times New Roman" pitchFamily="18" charset="0"/>
              </a:rPr>
              <a:t>proviral</a:t>
            </a:r>
            <a:r>
              <a:rPr lang="en-IN" sz="1600" dirty="0" smtClean="0">
                <a:latin typeface="Times New Roman" pitchFamily="18" charset="0"/>
                <a:cs typeface="Times New Roman" pitchFamily="18" charset="0"/>
              </a:rPr>
              <a:t> DNA is amplified </a:t>
            </a:r>
            <a:r>
              <a:rPr lang="en-IN" sz="1600" dirty="0" err="1" smtClean="0">
                <a:latin typeface="Times New Roman" pitchFamily="18" charset="0"/>
                <a:cs typeface="Times New Roman" pitchFamily="18" charset="0"/>
              </a:rPr>
              <a:t>enzymatically</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invitro</a:t>
            </a:r>
            <a:r>
              <a:rPr lang="en-IN" sz="1600" dirty="0" smtClean="0">
                <a:latin typeface="Times New Roman" pitchFamily="18" charset="0"/>
                <a:cs typeface="Times New Roman" pitchFamily="18" charset="0"/>
              </a:rPr>
              <a:t> by chemical   </a:t>
            </a:r>
          </a:p>
          <a:p>
            <a:pPr>
              <a:buNone/>
            </a:pPr>
            <a:r>
              <a:rPr lang="en-IN" sz="1600" dirty="0" smtClean="0">
                <a:latin typeface="Times New Roman" pitchFamily="18" charset="0"/>
                <a:cs typeface="Times New Roman" pitchFamily="18" charset="0"/>
              </a:rPr>
              <a:t>         reaction.</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It is an extremely sensitive assay because a single copy of </a:t>
            </a:r>
            <a:r>
              <a:rPr lang="en-IN" sz="1600" dirty="0" err="1" smtClean="0">
                <a:latin typeface="Times New Roman" pitchFamily="18" charset="0"/>
                <a:cs typeface="Times New Roman" pitchFamily="18" charset="0"/>
              </a:rPr>
              <a:t>proviral</a:t>
            </a:r>
            <a:r>
              <a:rPr lang="en-IN" sz="1600" dirty="0" smtClean="0">
                <a:latin typeface="Times New Roman" pitchFamily="18" charset="0"/>
                <a:cs typeface="Times New Roman" pitchFamily="18" charset="0"/>
              </a:rPr>
              <a:t> DNA can be amplified.</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Qualitative PCR is useful for diagnostic purposes.</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Three different techniques namely- RT-PCR, nucleic acid sequence based amplification (NASBA) And branched DNA ( b-DNA) assay have been employed.</a:t>
            </a:r>
            <a:endParaRPr lang="en-GB" sz="1600" dirty="0">
              <a:latin typeface="Times New Roman" pitchFamily="18" charset="0"/>
              <a:cs typeface="Times New Roman" pitchFamily="18" charset="0"/>
            </a:endParaRPr>
          </a:p>
        </p:txBody>
      </p:sp>
      <p:pic>
        <p:nvPicPr>
          <p:cNvPr id="4" name="Picture 3" descr="laboratory-diagnosis-and-monitoring-of-hiv-31-638-1.jpg"/>
          <p:cNvPicPr>
            <a:picLocks noChangeAspect="1"/>
          </p:cNvPicPr>
          <p:nvPr/>
        </p:nvPicPr>
        <p:blipFill>
          <a:blip r:embed="rId2"/>
          <a:stretch>
            <a:fillRect/>
          </a:stretch>
        </p:blipFill>
        <p:spPr>
          <a:xfrm>
            <a:off x="1524000" y="4267200"/>
            <a:ext cx="6076950" cy="2247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normAutofit/>
          </a:bodyPr>
          <a:lstStyle/>
          <a:p>
            <a:pPr>
              <a:buNone/>
            </a:pPr>
            <a:r>
              <a:rPr lang="en-IN" sz="3200" dirty="0" smtClean="0">
                <a:latin typeface="Times New Roman" pitchFamily="18" charset="0"/>
                <a:cs typeface="Times New Roman" pitchFamily="18" charset="0"/>
              </a:rPr>
              <a:t>                   </a:t>
            </a:r>
            <a:r>
              <a:rPr lang="en-IN" sz="3200" dirty="0" smtClean="0">
                <a:solidFill>
                  <a:schemeClr val="accent2"/>
                </a:solidFill>
                <a:latin typeface="Times New Roman" pitchFamily="18" charset="0"/>
                <a:cs typeface="Times New Roman" pitchFamily="18" charset="0"/>
              </a:rPr>
              <a:t>History of  HIV and AIDS</a:t>
            </a:r>
            <a:endParaRPr lang="en-GB" sz="3200" dirty="0">
              <a:solidFill>
                <a:schemeClr val="accent2"/>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2133600" y="1371600"/>
            <a:ext cx="5334000" cy="525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lstStyle/>
          <a:p>
            <a:pPr>
              <a:buNone/>
            </a:pPr>
            <a:r>
              <a:rPr lang="en-IN" sz="3200" dirty="0" smtClean="0">
                <a:solidFill>
                  <a:schemeClr val="accent2"/>
                </a:solidFill>
                <a:latin typeface="Times New Roman" pitchFamily="18" charset="0"/>
                <a:cs typeface="Times New Roman" pitchFamily="18" charset="0"/>
              </a:rPr>
              <a:t>Virus isolation</a:t>
            </a:r>
          </a:p>
          <a:p>
            <a:pPr>
              <a:buNone/>
            </a:pPr>
            <a:endParaRPr lang="en-IN" dirty="0" smtClean="0"/>
          </a:p>
          <a:p>
            <a:pPr>
              <a:buNone/>
            </a:pPr>
            <a:r>
              <a:rPr lang="en-IN" sz="1600" dirty="0" smtClean="0">
                <a:latin typeface="Times New Roman" pitchFamily="18" charset="0"/>
                <a:cs typeface="Times New Roman" pitchFamily="18" charset="0"/>
              </a:rPr>
              <a:t>       Virus isolation is </a:t>
            </a:r>
            <a:r>
              <a:rPr lang="en-IN" sz="1600" dirty="0" err="1" smtClean="0">
                <a:latin typeface="Times New Roman" pitchFamily="18" charset="0"/>
                <a:cs typeface="Times New Roman" pitchFamily="18" charset="0"/>
              </a:rPr>
              <a:t>accompalished</a:t>
            </a:r>
            <a:r>
              <a:rPr lang="en-IN" sz="1600" dirty="0" smtClean="0">
                <a:latin typeface="Times New Roman" pitchFamily="18" charset="0"/>
                <a:cs typeface="Times New Roman" pitchFamily="18" charset="0"/>
              </a:rPr>
              <a:t> by the co cultivation of the patient’s lymphocytes with fresh peripheral blood cells of healthy donors or with suitable culture lines such as T lymphomas.</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The presence of the virus can be confirmed by reverse transcriptase assays, serological tests, or by changes in growth pattern of the indicator cells.</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Virus isolation is tedious and time consuming and successful in only 70-90% of cases.</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Therefore virus isolation is mainly used for the characterization of the virus.</a:t>
            </a:r>
            <a:endParaRPr lang="en-GB" sz="16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p:spPr>
        <p:txBody>
          <a:bodyPr/>
          <a:lstStyle/>
          <a:p>
            <a:pPr>
              <a:buNone/>
            </a:pPr>
            <a:r>
              <a:rPr lang="en-IN" sz="3200" dirty="0" smtClean="0">
                <a:solidFill>
                  <a:schemeClr val="accent2"/>
                </a:solidFill>
                <a:latin typeface="Times New Roman" pitchFamily="18" charset="0"/>
                <a:cs typeface="Times New Roman" pitchFamily="18" charset="0"/>
              </a:rPr>
              <a:t>Other tests</a:t>
            </a:r>
          </a:p>
          <a:p>
            <a:pPr>
              <a:buNone/>
            </a:pPr>
            <a:endParaRPr lang="en-IN" dirty="0" smtClean="0"/>
          </a:p>
          <a:p>
            <a:pPr>
              <a:buNone/>
            </a:pPr>
            <a:r>
              <a:rPr lang="en-IN" sz="1600" dirty="0" smtClean="0">
                <a:latin typeface="Times New Roman" pitchFamily="18" charset="0"/>
                <a:cs typeface="Times New Roman" pitchFamily="18" charset="0"/>
              </a:rPr>
              <a:t>-Oral fluids ( saliva).</a:t>
            </a:r>
          </a:p>
          <a:p>
            <a:pPr>
              <a:buNone/>
            </a:pPr>
            <a:r>
              <a:rPr lang="en-IN" sz="1600" dirty="0" smtClean="0">
                <a:latin typeface="Times New Roman" pitchFamily="18" charset="0"/>
                <a:cs typeface="Times New Roman" pitchFamily="18" charset="0"/>
              </a:rPr>
              <a:t>-Urine tests.</a:t>
            </a:r>
          </a:p>
        </p:txBody>
      </p:sp>
      <p:pic>
        <p:nvPicPr>
          <p:cNvPr id="4" name="Picture 3" descr="images-20.jpg"/>
          <p:cNvPicPr>
            <a:picLocks noChangeAspect="1"/>
          </p:cNvPicPr>
          <p:nvPr/>
        </p:nvPicPr>
        <p:blipFill>
          <a:blip r:embed="rId2"/>
          <a:stretch>
            <a:fillRect/>
          </a:stretch>
        </p:blipFill>
        <p:spPr>
          <a:xfrm>
            <a:off x="609600" y="3962400"/>
            <a:ext cx="4038600" cy="2362200"/>
          </a:xfrm>
          <a:prstGeom prst="rect">
            <a:avLst/>
          </a:prstGeom>
        </p:spPr>
      </p:pic>
      <p:pic>
        <p:nvPicPr>
          <p:cNvPr id="5" name="Picture 4" descr="images-38.jpg"/>
          <p:cNvPicPr>
            <a:picLocks noChangeAspect="1"/>
          </p:cNvPicPr>
          <p:nvPr/>
        </p:nvPicPr>
        <p:blipFill>
          <a:blip r:embed="rId3"/>
          <a:stretch>
            <a:fillRect/>
          </a:stretch>
        </p:blipFill>
        <p:spPr>
          <a:xfrm>
            <a:off x="4738687" y="3886200"/>
            <a:ext cx="4252913" cy="2362200"/>
          </a:xfrm>
          <a:prstGeom prst="rect">
            <a:avLst/>
          </a:prstGeom>
        </p:spPr>
      </p:pic>
      <p:pic>
        <p:nvPicPr>
          <p:cNvPr id="6" name="Picture 5" descr="Candida-Saliva-Test.jpg"/>
          <p:cNvPicPr>
            <a:picLocks noChangeAspect="1"/>
          </p:cNvPicPr>
          <p:nvPr/>
        </p:nvPicPr>
        <p:blipFill>
          <a:blip r:embed="rId4"/>
          <a:stretch>
            <a:fillRect/>
          </a:stretch>
        </p:blipFill>
        <p:spPr>
          <a:xfrm>
            <a:off x="4724400" y="381000"/>
            <a:ext cx="4191000" cy="3276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pPr>
              <a:buNone/>
            </a:pPr>
            <a:r>
              <a:rPr lang="en-IN" sz="3200" dirty="0" smtClean="0">
                <a:solidFill>
                  <a:schemeClr val="accent2"/>
                </a:solidFill>
                <a:latin typeface="Times New Roman" pitchFamily="18" charset="0"/>
                <a:cs typeface="Times New Roman" pitchFamily="18" charset="0"/>
              </a:rPr>
              <a:t>     Management</a:t>
            </a:r>
          </a:p>
          <a:p>
            <a:pPr>
              <a:buNone/>
            </a:pPr>
            <a:endParaRPr lang="en-IN" sz="3200" dirty="0" smtClean="0">
              <a:solidFill>
                <a:schemeClr val="accent2"/>
              </a:solidFill>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AutoNum type="arabicParenR"/>
            </a:pPr>
            <a:r>
              <a:rPr lang="en-IN" sz="1800" dirty="0" smtClean="0">
                <a:latin typeface="Times New Roman" pitchFamily="18" charset="0"/>
                <a:cs typeface="Times New Roman" pitchFamily="18" charset="0"/>
              </a:rPr>
              <a:t>Immunotherapy.</a:t>
            </a:r>
          </a:p>
          <a:p>
            <a:pPr>
              <a:buAutoNum type="arabicParenR"/>
            </a:pPr>
            <a:r>
              <a:rPr lang="en-IN" sz="1800" dirty="0" smtClean="0">
                <a:latin typeface="Times New Roman" pitchFamily="18" charset="0"/>
                <a:cs typeface="Times New Roman" pitchFamily="18" charset="0"/>
              </a:rPr>
              <a:t>Anti-HIV drugs.</a:t>
            </a:r>
          </a:p>
          <a:p>
            <a:pPr>
              <a:buAutoNum type="arabicParenR"/>
            </a:pPr>
            <a:r>
              <a:rPr lang="en-IN" sz="1800" dirty="0" smtClean="0">
                <a:latin typeface="Times New Roman" pitchFamily="18" charset="0"/>
                <a:cs typeface="Times New Roman" pitchFamily="18" charset="0"/>
              </a:rPr>
              <a:t>Psychosocial </a:t>
            </a:r>
            <a:r>
              <a:rPr lang="en-IN" sz="1800" dirty="0" err="1" smtClean="0">
                <a:latin typeface="Times New Roman" pitchFamily="18" charset="0"/>
                <a:cs typeface="Times New Roman" pitchFamily="18" charset="0"/>
              </a:rPr>
              <a:t>counseling</a:t>
            </a:r>
            <a:endParaRPr lang="en-IN" sz="1800" dirty="0" smtClean="0">
              <a:latin typeface="Times New Roman" pitchFamily="18" charset="0"/>
              <a:cs typeface="Times New Roman" pitchFamily="18" charset="0"/>
            </a:endParaRPr>
          </a:p>
          <a:p>
            <a:pPr>
              <a:buAutoNum type="arabicParenR"/>
            </a:pPr>
            <a:r>
              <a:rPr lang="en-IN" sz="1800" dirty="0" smtClean="0">
                <a:latin typeface="Times New Roman" pitchFamily="18" charset="0"/>
                <a:cs typeface="Times New Roman" pitchFamily="18" charset="0"/>
              </a:rPr>
              <a:t>Nutritious diet.</a:t>
            </a:r>
          </a:p>
          <a:p>
            <a:pPr>
              <a:buNone/>
            </a:pPr>
            <a:endParaRPr lang="en-IN" sz="1800" dirty="0" smtClean="0">
              <a:latin typeface="Times New Roman" pitchFamily="18" charset="0"/>
              <a:cs typeface="Times New Roman" pitchFamily="18" charset="0"/>
            </a:endParaRPr>
          </a:p>
          <a:p>
            <a:pPr>
              <a:buAutoNum type="arabicParenR"/>
            </a:pPr>
            <a:endParaRPr lang="en-IN" sz="1800" dirty="0" smtClean="0">
              <a:latin typeface="Times New Roman" pitchFamily="18" charset="0"/>
              <a:cs typeface="Times New Roman" pitchFamily="18" charset="0"/>
            </a:endParaRPr>
          </a:p>
          <a:p>
            <a:pPr>
              <a:buNone/>
            </a:pPr>
            <a:endParaRPr lang="en-IN" sz="1800" dirty="0" smtClean="0">
              <a:latin typeface="Times New Roman" pitchFamily="18" charset="0"/>
              <a:cs typeface="Times New Roman" pitchFamily="18" charset="0"/>
            </a:endParaRPr>
          </a:p>
          <a:p>
            <a:pPr>
              <a:buNone/>
            </a:pPr>
            <a:r>
              <a:rPr lang="en-IN" sz="2800" dirty="0" smtClean="0">
                <a:solidFill>
                  <a:schemeClr val="accent2"/>
                </a:solidFill>
                <a:latin typeface="Times New Roman" pitchFamily="18" charset="0"/>
                <a:cs typeface="Times New Roman" pitchFamily="18" charset="0"/>
              </a:rPr>
              <a:t>        </a:t>
            </a:r>
            <a:r>
              <a:rPr lang="en-IN" sz="3200" dirty="0" smtClean="0">
                <a:solidFill>
                  <a:schemeClr val="accent2"/>
                </a:solidFill>
                <a:latin typeface="Times New Roman" pitchFamily="18" charset="0"/>
                <a:cs typeface="Times New Roman" pitchFamily="18" charset="0"/>
              </a:rPr>
              <a:t>Prevention</a:t>
            </a:r>
          </a:p>
          <a:p>
            <a:pPr>
              <a:buNone/>
            </a:pPr>
            <a:endParaRPr lang="en-IN" sz="2800" dirty="0" smtClean="0">
              <a:solidFill>
                <a:schemeClr val="accent2"/>
              </a:solidFill>
              <a:latin typeface="Times New Roman" pitchFamily="18" charset="0"/>
              <a:cs typeface="Times New Roman" pitchFamily="18" charset="0"/>
            </a:endParaRPr>
          </a:p>
          <a:p>
            <a:pPr>
              <a:buAutoNum type="arabicParenR"/>
            </a:pPr>
            <a:r>
              <a:rPr lang="en-IN" sz="1800" dirty="0" smtClean="0">
                <a:latin typeface="Times New Roman" pitchFamily="18" charset="0"/>
                <a:cs typeface="Times New Roman" pitchFamily="18" charset="0"/>
              </a:rPr>
              <a:t>Avoidance of alcohol and smoking </a:t>
            </a:r>
          </a:p>
          <a:p>
            <a:pPr>
              <a:buAutoNum type="arabicParenR" startAt="2"/>
            </a:pPr>
            <a:r>
              <a:rPr lang="en-IN" sz="1800" dirty="0" smtClean="0">
                <a:latin typeface="Times New Roman" pitchFamily="18" charset="0"/>
                <a:cs typeface="Times New Roman" pitchFamily="18" charset="0"/>
              </a:rPr>
              <a:t>Abstinence</a:t>
            </a:r>
          </a:p>
          <a:p>
            <a:pPr>
              <a:buAutoNum type="arabicParenR" startAt="2"/>
            </a:pPr>
            <a:r>
              <a:rPr lang="en-IN" sz="1800" dirty="0" smtClean="0">
                <a:latin typeface="Times New Roman" pitchFamily="18" charset="0"/>
                <a:cs typeface="Times New Roman" pitchFamily="18" charset="0"/>
              </a:rPr>
              <a:t>Using condoms</a:t>
            </a:r>
          </a:p>
          <a:p>
            <a:pPr>
              <a:buAutoNum type="arabicParenR" startAt="2"/>
            </a:pPr>
            <a:r>
              <a:rPr lang="en-IN" sz="1800" dirty="0" smtClean="0">
                <a:latin typeface="Times New Roman" pitchFamily="18" charset="0"/>
                <a:cs typeface="Times New Roman" pitchFamily="18" charset="0"/>
              </a:rPr>
              <a:t>Reducing number of sexual contacts.</a:t>
            </a:r>
          </a:p>
          <a:p>
            <a:pPr>
              <a:buAutoNum type="arabicParenR" startAt="2"/>
            </a:pPr>
            <a:endParaRPr lang="en-IN" sz="1800" dirty="0" smtClean="0">
              <a:latin typeface="Times New Roman" pitchFamily="18" charset="0"/>
              <a:cs typeface="Times New Roman" pitchFamily="18" charset="0"/>
            </a:endParaRPr>
          </a:p>
          <a:p>
            <a:pPr>
              <a:buAutoNum type="arabicParenR" startAt="2"/>
            </a:pPr>
            <a:endParaRPr lang="en-IN" sz="1800" dirty="0" smtClean="0">
              <a:latin typeface="Times New Roman" pitchFamily="18" charset="0"/>
              <a:cs typeface="Times New Roman" pitchFamily="18" charset="0"/>
            </a:endParaRPr>
          </a:p>
        </p:txBody>
      </p:sp>
      <p:pic>
        <p:nvPicPr>
          <p:cNvPr id="4" name="Picture 3" descr="images-29.jpg"/>
          <p:cNvPicPr>
            <a:picLocks noChangeAspect="1"/>
          </p:cNvPicPr>
          <p:nvPr/>
        </p:nvPicPr>
        <p:blipFill>
          <a:blip r:embed="rId2"/>
          <a:stretch>
            <a:fillRect/>
          </a:stretch>
        </p:blipFill>
        <p:spPr>
          <a:xfrm>
            <a:off x="4495800" y="609600"/>
            <a:ext cx="4171950" cy="3886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6096000"/>
          </a:xfrm>
        </p:spPr>
        <p:txBody>
          <a:bodyPr/>
          <a:lstStyle/>
          <a:p>
            <a:pPr marL="514350" indent="-514350">
              <a:buNone/>
            </a:pPr>
            <a:r>
              <a:rPr lang="en-IN" dirty="0" smtClean="0">
                <a:solidFill>
                  <a:schemeClr val="accent2"/>
                </a:solidFill>
                <a:latin typeface="Times New Roman" pitchFamily="18" charset="0"/>
                <a:cs typeface="Times New Roman" pitchFamily="18" charset="0"/>
              </a:rPr>
              <a:t>     Immunotherapy-</a:t>
            </a:r>
          </a:p>
          <a:p>
            <a:pPr marL="514350" indent="-514350">
              <a:buNone/>
            </a:pPr>
            <a:endParaRPr lang="en-IN" sz="1600" dirty="0" smtClean="0">
              <a:latin typeface="Times New Roman" pitchFamily="18" charset="0"/>
              <a:cs typeface="Times New Roman" pitchFamily="18" charset="0"/>
            </a:endParaRPr>
          </a:p>
          <a:p>
            <a:pPr marL="514350" indent="-514350">
              <a:buNone/>
            </a:pPr>
            <a:endParaRPr lang="en-IN" sz="1600" dirty="0" smtClean="0">
              <a:latin typeface="Times New Roman" pitchFamily="18" charset="0"/>
              <a:cs typeface="Times New Roman" pitchFamily="18" charset="0"/>
            </a:endParaRPr>
          </a:p>
          <a:p>
            <a:pPr marL="514350" indent="-514350">
              <a:buNone/>
            </a:pPr>
            <a:r>
              <a:rPr lang="en-IN" sz="1800" dirty="0" smtClean="0">
                <a:latin typeface="Times New Roman" pitchFamily="18" charset="0"/>
                <a:cs typeface="Times New Roman" pitchFamily="18" charset="0"/>
              </a:rPr>
              <a:t>         Immunotherapy is transfusion based treatment designed to replace lost </a:t>
            </a:r>
            <a:r>
              <a:rPr lang="en-IN" sz="1800" dirty="0" err="1" smtClean="0">
                <a:latin typeface="Times New Roman" pitchFamily="18" charset="0"/>
                <a:cs typeface="Times New Roman" pitchFamily="18" charset="0"/>
              </a:rPr>
              <a:t>immunoglobulins</a:t>
            </a:r>
            <a:r>
              <a:rPr lang="en-IN" sz="1800" dirty="0" smtClean="0">
                <a:latin typeface="Times New Roman" pitchFamily="18" charset="0"/>
                <a:cs typeface="Times New Roman" pitchFamily="18" charset="0"/>
              </a:rPr>
              <a:t> needed to fight HIV infection , to provide cellular factors such as  </a:t>
            </a:r>
            <a:r>
              <a:rPr lang="en-IN" sz="1800" dirty="0" err="1" smtClean="0">
                <a:latin typeface="Times New Roman" pitchFamily="18" charset="0"/>
                <a:cs typeface="Times New Roman" pitchFamily="18" charset="0"/>
              </a:rPr>
              <a:t>interlukins</a:t>
            </a:r>
            <a:r>
              <a:rPr lang="en-IN" sz="1800" dirty="0" smtClean="0">
                <a:latin typeface="Times New Roman" pitchFamily="18" charset="0"/>
                <a:cs typeface="Times New Roman" pitchFamily="18" charset="0"/>
              </a:rPr>
              <a:t> (IL-2) or to introduce selected or altered immune cells to attack cells </a:t>
            </a:r>
            <a:r>
              <a:rPr lang="en-IN" sz="1800" dirty="0" err="1" smtClean="0">
                <a:latin typeface="Times New Roman" pitchFamily="18" charset="0"/>
                <a:cs typeface="Times New Roman" pitchFamily="18" charset="0"/>
              </a:rPr>
              <a:t>harboring</a:t>
            </a:r>
            <a:r>
              <a:rPr lang="en-IN" sz="1800" dirty="0" smtClean="0">
                <a:latin typeface="Times New Roman" pitchFamily="18" charset="0"/>
                <a:cs typeface="Times New Roman" pitchFamily="18" charset="0"/>
              </a:rPr>
              <a:t> the virus.</a:t>
            </a:r>
          </a:p>
          <a:p>
            <a:pPr marL="514350" indent="-514350">
              <a:buNone/>
            </a:pPr>
            <a:endParaRPr lang="en-IN" sz="1800" dirty="0" smtClean="0">
              <a:latin typeface="Times New Roman" pitchFamily="18" charset="0"/>
              <a:cs typeface="Times New Roman" pitchFamily="18" charset="0"/>
            </a:endParaRPr>
          </a:p>
          <a:p>
            <a:pPr marL="514350" indent="-514350">
              <a:buNone/>
            </a:pPr>
            <a:endParaRPr lang="en-IN" sz="1800" dirty="0" smtClean="0">
              <a:latin typeface="Times New Roman" pitchFamily="18" charset="0"/>
              <a:cs typeface="Times New Roman" pitchFamily="18" charset="0"/>
            </a:endParaRPr>
          </a:p>
          <a:p>
            <a:pPr marL="514350" indent="-514350">
              <a:buNone/>
            </a:pPr>
            <a:endParaRPr lang="en-IN" sz="1800" dirty="0" smtClean="0">
              <a:latin typeface="Times New Roman" pitchFamily="18" charset="0"/>
              <a:cs typeface="Times New Roman" pitchFamily="18" charset="0"/>
            </a:endParaRPr>
          </a:p>
          <a:p>
            <a:pPr marL="514350" indent="-514350">
              <a:buNone/>
            </a:pPr>
            <a:r>
              <a:rPr lang="en-IN" sz="1800" dirty="0" smtClean="0">
                <a:latin typeface="Times New Roman" pitchFamily="18" charset="0"/>
                <a:cs typeface="Times New Roman" pitchFamily="18" charset="0"/>
              </a:rPr>
              <a:t>         The results of trials using this latter approach however have been inconclusive, and no group has yet shown a survival benefit.</a:t>
            </a:r>
          </a:p>
          <a:p>
            <a:pPr marL="514350" indent="-514350">
              <a:buNone/>
            </a:pPr>
            <a:endParaRPr lang="en-GB" sz="16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buNone/>
            </a:pPr>
            <a:r>
              <a:rPr lang="en-IN" sz="3200" dirty="0" smtClean="0">
                <a:solidFill>
                  <a:schemeClr val="accent2"/>
                </a:solidFill>
                <a:latin typeface="Times New Roman" pitchFamily="18" charset="0"/>
                <a:cs typeface="Times New Roman" pitchFamily="18" charset="0"/>
              </a:rPr>
              <a:t>            Anti HIV drug treatment</a:t>
            </a:r>
          </a:p>
          <a:p>
            <a:pPr>
              <a:buNone/>
            </a:pPr>
            <a:endParaRPr lang="en-IN" dirty="0" smtClean="0"/>
          </a:p>
          <a:p>
            <a:pPr>
              <a:buAutoNum type="arabicParenR"/>
            </a:pPr>
            <a:r>
              <a:rPr lang="en-IN" sz="2000" dirty="0" smtClean="0">
                <a:latin typeface="Times New Roman" pitchFamily="18" charset="0"/>
                <a:cs typeface="Times New Roman" pitchFamily="18" charset="0"/>
              </a:rPr>
              <a:t>Reverse transcriptase inhibitors-</a:t>
            </a:r>
          </a:p>
          <a:p>
            <a:pPr>
              <a:buNone/>
            </a:pPr>
            <a:r>
              <a:rPr lang="en-IN" sz="1600" dirty="0" smtClean="0">
                <a:latin typeface="Times New Roman" pitchFamily="18" charset="0"/>
                <a:cs typeface="Times New Roman" pitchFamily="18" charset="0"/>
              </a:rPr>
              <a:t> </a:t>
            </a:r>
          </a:p>
          <a:p>
            <a:pPr>
              <a:buNone/>
            </a:pPr>
            <a:r>
              <a:rPr lang="en-IN" sz="1800" dirty="0" smtClean="0">
                <a:latin typeface="Times New Roman" pitchFamily="18" charset="0"/>
                <a:cs typeface="Times New Roman" pitchFamily="18" charset="0"/>
              </a:rPr>
              <a:t>       They act at the pre – integration stage – before the viral RNA has been converted to DNA and enters the host cell nucleus to integrate into the cell chromosome.</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These drugs block the reverse transcription of viral RNA into viral DNA.</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There are two types of reverse transcriptase inhibitors, both of which accomplish the same objective: nucleoside and nucleotide analogues , and non-nucleoside reverse transcriptase inhibitors.</a:t>
            </a:r>
            <a:endParaRPr lang="en-GB" sz="18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a:bodyPr>
          <a:lstStyle/>
          <a:p>
            <a:pPr>
              <a:buNone/>
            </a:pPr>
            <a:r>
              <a:rPr lang="en-IN" sz="3200" dirty="0" smtClean="0">
                <a:solidFill>
                  <a:schemeClr val="accent2"/>
                </a:solidFill>
                <a:latin typeface="Times New Roman" pitchFamily="18" charset="0"/>
                <a:cs typeface="Times New Roman" pitchFamily="18" charset="0"/>
              </a:rPr>
              <a:t>a) Nucleoside analogues-</a:t>
            </a:r>
          </a:p>
          <a:p>
            <a:pPr>
              <a:buNone/>
            </a:pPr>
            <a:endParaRPr lang="en-IN" sz="20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The most effective antiretroviral drugs introduced in 1987.</a:t>
            </a:r>
          </a:p>
          <a:p>
            <a:pPr>
              <a:buNone/>
            </a:pPr>
            <a:endParaRPr lang="en-IN" sz="1800" dirty="0" smtClean="0">
              <a:latin typeface="Times New Roman" pitchFamily="18" charset="0"/>
              <a:cs typeface="Times New Roman" pitchFamily="18" charset="0"/>
            </a:endParaRP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They act by mimicking nucleic acids normally incorporated into viral DNA.</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They interfere with reverse transcriptase and thus prevent infection.</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Nucleotide analogues have the same action but are based around different sugar.</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Ex: </a:t>
            </a:r>
            <a:r>
              <a:rPr lang="en-IN" sz="1800" dirty="0" err="1" smtClean="0">
                <a:latin typeface="Times New Roman" pitchFamily="18" charset="0"/>
                <a:cs typeface="Times New Roman" pitchFamily="18" charset="0"/>
              </a:rPr>
              <a:t>Zidovudine</a:t>
            </a:r>
            <a:r>
              <a:rPr lang="en-IN" sz="1800" dirty="0" smtClean="0">
                <a:latin typeface="Times New Roman" pitchFamily="18" charset="0"/>
                <a:cs typeface="Times New Roman" pitchFamily="18" charset="0"/>
              </a:rPr>
              <a:t> ( AZT) (250-300mg </a:t>
            </a:r>
            <a:r>
              <a:rPr lang="en-IN" sz="1800" dirty="0" err="1" smtClean="0">
                <a:latin typeface="Times New Roman" pitchFamily="18" charset="0"/>
                <a:cs typeface="Times New Roman" pitchFamily="18" charset="0"/>
              </a:rPr>
              <a:t>b.i.d</a:t>
            </a: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didanosine</a:t>
            </a:r>
            <a:r>
              <a:rPr lang="en-IN" sz="1800" dirty="0" smtClean="0">
                <a:latin typeface="Times New Roman" pitchFamily="18" charset="0"/>
                <a:cs typeface="Times New Roman" pitchFamily="18" charset="0"/>
              </a:rPr>
              <a:t>( 400mg once daily &gt;60kgs), </a:t>
            </a:r>
            <a:r>
              <a:rPr lang="en-IN" sz="1800" dirty="0" err="1" smtClean="0">
                <a:latin typeface="Times New Roman" pitchFamily="18" charset="0"/>
                <a:cs typeface="Times New Roman" pitchFamily="18" charset="0"/>
              </a:rPr>
              <a:t>Stavudine</a:t>
            </a:r>
            <a:r>
              <a:rPr lang="en-IN" sz="1800" dirty="0" smtClean="0">
                <a:latin typeface="Times New Roman" pitchFamily="18" charset="0"/>
                <a:cs typeface="Times New Roman" pitchFamily="18" charset="0"/>
              </a:rPr>
              <a:t>( 40 mg twice daily) etc.</a:t>
            </a:r>
            <a:endParaRPr lang="en-GB" sz="18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buNone/>
            </a:pPr>
            <a:r>
              <a:rPr lang="en-IN" sz="3200" dirty="0" smtClean="0">
                <a:solidFill>
                  <a:schemeClr val="accent2"/>
                </a:solidFill>
                <a:latin typeface="Times New Roman" pitchFamily="18" charset="0"/>
                <a:cs typeface="Times New Roman" pitchFamily="18" charset="0"/>
              </a:rPr>
              <a:t>b)Non- Nucleoside  reverse transcriptase inhibitors-</a:t>
            </a:r>
          </a:p>
          <a:p>
            <a:pPr>
              <a:buNone/>
            </a:pPr>
            <a:endParaRPr lang="en-IN" sz="3200" dirty="0" smtClean="0">
              <a:solidFill>
                <a:schemeClr val="accent2"/>
              </a:solidFill>
              <a:latin typeface="Times New Roman" pitchFamily="18" charset="0"/>
              <a:cs typeface="Times New Roman" pitchFamily="18" charset="0"/>
            </a:endParaRPr>
          </a:p>
          <a:p>
            <a:pPr>
              <a:buNone/>
            </a:pPr>
            <a:endParaRPr lang="en-IN" sz="20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Directly inhibit reverse transcription and unlike nucleoside analogues</a:t>
            </a:r>
            <a:r>
              <a:rPr lang="en-IN" sz="2000" dirty="0" smtClean="0">
                <a:latin typeface="Times New Roman" pitchFamily="18" charset="0"/>
                <a:cs typeface="Times New Roman" pitchFamily="18" charset="0"/>
              </a:rPr>
              <a:t>.</a:t>
            </a:r>
          </a:p>
          <a:p>
            <a:pPr>
              <a:buNone/>
            </a:pPr>
            <a:endParaRPr lang="en-IN" sz="20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Ex: </a:t>
            </a:r>
            <a:r>
              <a:rPr lang="en-IN" sz="1600" dirty="0" err="1" smtClean="0">
                <a:latin typeface="Times New Roman" pitchFamily="18" charset="0"/>
                <a:cs typeface="Times New Roman" pitchFamily="18" charset="0"/>
              </a:rPr>
              <a:t>Nevirapine</a:t>
            </a:r>
            <a:r>
              <a:rPr lang="en-IN" sz="1600" dirty="0" smtClean="0">
                <a:latin typeface="Times New Roman" pitchFamily="18" charset="0"/>
                <a:cs typeface="Times New Roman" pitchFamily="18" charset="0"/>
              </a:rPr>
              <a:t>,( 200 mg once daily and </a:t>
            </a:r>
            <a:r>
              <a:rPr lang="en-IN" sz="1600" dirty="0" err="1" smtClean="0">
                <a:latin typeface="Times New Roman" pitchFamily="18" charset="0"/>
                <a:cs typeface="Times New Roman" pitchFamily="18" charset="0"/>
              </a:rPr>
              <a:t>Delavirdine</a:t>
            </a:r>
            <a:r>
              <a:rPr lang="en-IN" sz="1600" dirty="0" smtClean="0">
                <a:latin typeface="Times New Roman" pitchFamily="18" charset="0"/>
                <a:cs typeface="Times New Roman" pitchFamily="18" charset="0"/>
              </a:rPr>
              <a:t>.(400mg thrice daily).</a:t>
            </a:r>
          </a:p>
          <a:p>
            <a:pPr>
              <a:buNone/>
            </a:pPr>
            <a:endParaRPr lang="en-IN" sz="2000" dirty="0" smtClean="0">
              <a:latin typeface="Times New Roman" pitchFamily="18" charset="0"/>
              <a:cs typeface="Times New Roman" pitchFamily="18" charset="0"/>
            </a:endParaRPr>
          </a:p>
          <a:p>
            <a:pPr>
              <a:buNone/>
            </a:pPr>
            <a:endParaRPr lang="en-IN" sz="2000" dirty="0" smtClean="0">
              <a:latin typeface="Times New Roman" pitchFamily="18" charset="0"/>
              <a:cs typeface="Times New Roman" pitchFamily="18" charset="0"/>
            </a:endParaRPr>
          </a:p>
          <a:p>
            <a:pPr>
              <a:buNone/>
            </a:pPr>
            <a:endParaRPr lang="en-GB" sz="20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a:buNone/>
            </a:pPr>
            <a:r>
              <a:rPr lang="en-IN" sz="3200" dirty="0" smtClean="0">
                <a:solidFill>
                  <a:schemeClr val="accent2"/>
                </a:solidFill>
                <a:latin typeface="Times New Roman" pitchFamily="18" charset="0"/>
                <a:cs typeface="Times New Roman" pitchFamily="18" charset="0"/>
              </a:rPr>
              <a:t>    Protease inhibitors-</a:t>
            </a:r>
          </a:p>
          <a:p>
            <a:pPr>
              <a:buNone/>
            </a:pPr>
            <a:endParaRPr lang="en-IN" dirty="0" smtClean="0"/>
          </a:p>
          <a:p>
            <a:pPr>
              <a:buNone/>
            </a:pPr>
            <a:r>
              <a:rPr lang="en-IN" sz="1600"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Protease inhibitors block HIV replication after integration.</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These drugs inhibit the function of the protease needed to process the  ‘ gag –</a:t>
            </a:r>
            <a:r>
              <a:rPr lang="en-IN" sz="1800" dirty="0" err="1" smtClean="0">
                <a:latin typeface="Times New Roman" pitchFamily="18" charset="0"/>
                <a:cs typeface="Times New Roman" pitchFamily="18" charset="0"/>
              </a:rPr>
              <a:t>pol</a:t>
            </a:r>
            <a:r>
              <a:rPr lang="en-IN" sz="1800" dirty="0" smtClean="0">
                <a:latin typeface="Times New Roman" pitchFamily="18" charset="0"/>
                <a:cs typeface="Times New Roman" pitchFamily="18" charset="0"/>
              </a:rPr>
              <a:t>’ polypeptide into proteins.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Since protease inhibitors act after integration, they can obstruct infectious HIV production in both acutely and chronically infected T cells and macrophages.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Saquinavir</a:t>
            </a:r>
            <a:r>
              <a:rPr lang="en-IN" sz="1800" dirty="0" smtClean="0">
                <a:latin typeface="Times New Roman" pitchFamily="18" charset="0"/>
                <a:cs typeface="Times New Roman" pitchFamily="18" charset="0"/>
              </a:rPr>
              <a:t> (1000 mg daily), </a:t>
            </a:r>
            <a:r>
              <a:rPr lang="en-IN" sz="1800" dirty="0" err="1" smtClean="0">
                <a:latin typeface="Times New Roman" pitchFamily="18" charset="0"/>
                <a:cs typeface="Times New Roman" pitchFamily="18" charset="0"/>
              </a:rPr>
              <a:t>Ritonavir</a:t>
            </a:r>
            <a:r>
              <a:rPr lang="en-IN" sz="1800" dirty="0" smtClean="0">
                <a:latin typeface="Times New Roman" pitchFamily="18" charset="0"/>
                <a:cs typeface="Times New Roman" pitchFamily="18" charset="0"/>
              </a:rPr>
              <a:t> ( 600mg twice daily), </a:t>
            </a:r>
            <a:r>
              <a:rPr lang="en-IN" sz="1800" dirty="0" err="1" smtClean="0">
                <a:latin typeface="Times New Roman" pitchFamily="18" charset="0"/>
                <a:cs typeface="Times New Roman" pitchFamily="18" charset="0"/>
              </a:rPr>
              <a:t>Indinavir</a:t>
            </a:r>
            <a:r>
              <a:rPr lang="en-IN" sz="1800" dirty="0" smtClean="0">
                <a:latin typeface="Times New Roman" pitchFamily="18" charset="0"/>
                <a:cs typeface="Times New Roman" pitchFamily="18" charset="0"/>
              </a:rPr>
              <a:t> (800mg twice daily) and </a:t>
            </a:r>
            <a:r>
              <a:rPr lang="en-IN" sz="1800" dirty="0" err="1" smtClean="0">
                <a:latin typeface="Times New Roman" pitchFamily="18" charset="0"/>
                <a:cs typeface="Times New Roman" pitchFamily="18" charset="0"/>
              </a:rPr>
              <a:t>Nelfinavir</a:t>
            </a:r>
            <a:r>
              <a:rPr lang="en-IN" sz="1800" dirty="0" smtClean="0">
                <a:latin typeface="Times New Roman" pitchFamily="18" charset="0"/>
                <a:cs typeface="Times New Roman" pitchFamily="18" charset="0"/>
              </a:rPr>
              <a:t>(1250mg twice daily) are the licensed protease inhibitors used in the clinical practice.</a:t>
            </a:r>
            <a:endParaRPr lang="en-GB" sz="18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lstStyle/>
          <a:p>
            <a:pPr>
              <a:buNone/>
            </a:pPr>
            <a:r>
              <a:rPr lang="en-IN" sz="3200" dirty="0" smtClean="0">
                <a:solidFill>
                  <a:schemeClr val="accent2"/>
                </a:solidFill>
                <a:latin typeface="Times New Roman" pitchFamily="18" charset="0"/>
                <a:cs typeface="Times New Roman" pitchFamily="18" charset="0"/>
              </a:rPr>
              <a:t>     Combination treatment</a:t>
            </a:r>
          </a:p>
          <a:p>
            <a:pPr>
              <a:buNone/>
            </a:pPr>
            <a:endParaRPr lang="en-IN" sz="3200" dirty="0" smtClean="0">
              <a:solidFill>
                <a:schemeClr val="accent2"/>
              </a:solidFill>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Reverse transcriptase inhibitors and protease inhibitors are used in combination and has shown more effect than </a:t>
            </a:r>
            <a:r>
              <a:rPr lang="en-IN" sz="1800" dirty="0" err="1" smtClean="0">
                <a:latin typeface="Times New Roman" pitchFamily="18" charset="0"/>
                <a:cs typeface="Times New Roman" pitchFamily="18" charset="0"/>
              </a:rPr>
              <a:t>monotherapy</a:t>
            </a:r>
            <a:r>
              <a:rPr lang="en-IN" sz="1800" dirty="0" smtClean="0">
                <a:latin typeface="Times New Roman" pitchFamily="18" charset="0"/>
                <a:cs typeface="Times New Roman" pitchFamily="18" charset="0"/>
              </a:rPr>
              <a:t> in impeding the spread of HIV in the body and reducing viral loads.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This combination of two reverse transcriptase inhibitors one of which is  a </a:t>
            </a:r>
            <a:r>
              <a:rPr lang="en-IN" sz="1800" dirty="0" err="1" smtClean="0">
                <a:latin typeface="Times New Roman" pitchFamily="18" charset="0"/>
                <a:cs typeface="Times New Roman" pitchFamily="18" charset="0"/>
              </a:rPr>
              <a:t>thymidine</a:t>
            </a:r>
            <a:r>
              <a:rPr lang="en-IN" sz="1800" dirty="0" smtClean="0">
                <a:latin typeface="Times New Roman" pitchFamily="18" charset="0"/>
                <a:cs typeface="Times New Roman" pitchFamily="18" charset="0"/>
              </a:rPr>
              <a:t> analogue and a protease inhibitor blocks infection both before and after integration and in both activated and resting T cells.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This combinational therapy is termed as highly active anti- retroviral therapy (HAART)</a:t>
            </a:r>
          </a:p>
          <a:p>
            <a:pPr>
              <a:buNone/>
            </a:pP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lstStyle/>
          <a:p>
            <a:pPr>
              <a:buNone/>
            </a:pPr>
            <a:r>
              <a:rPr lang="en-IN" sz="3200" dirty="0" smtClean="0">
                <a:solidFill>
                  <a:schemeClr val="accent2"/>
                </a:solidFill>
                <a:latin typeface="Times New Roman" pitchFamily="18" charset="0"/>
                <a:cs typeface="Times New Roman" pitchFamily="18" charset="0"/>
              </a:rPr>
              <a:t>   Management of HIV in pregnancy-</a:t>
            </a:r>
          </a:p>
          <a:p>
            <a:pPr>
              <a:buNone/>
            </a:pPr>
            <a:r>
              <a:rPr lang="en-IN" dirty="0" smtClean="0"/>
              <a:t>  </a:t>
            </a: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Starts at 12-14 weeks of pregnancy and continue during delivery.</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Zidovudine</a:t>
            </a:r>
            <a:r>
              <a:rPr lang="en-IN" sz="1800" dirty="0" smtClean="0">
                <a:latin typeface="Times New Roman" pitchFamily="18" charset="0"/>
                <a:cs typeface="Times New Roman" pitchFamily="18" charset="0"/>
              </a:rPr>
              <a:t> is the drug of choice with baby receiving for 6 weeks postpartum.</a:t>
            </a:r>
          </a:p>
          <a:p>
            <a:pPr>
              <a:buNone/>
            </a:pPr>
            <a:r>
              <a:rPr lang="en-IN" sz="1800" dirty="0" smtClean="0">
                <a:latin typeface="Times New Roman" pitchFamily="18" charset="0"/>
                <a:cs typeface="Times New Roman" pitchFamily="18" charset="0"/>
              </a:rPr>
              <a:t> </a:t>
            </a:r>
          </a:p>
          <a:p>
            <a:pPr>
              <a:buNone/>
            </a:pPr>
            <a:r>
              <a:rPr lang="en-IN" sz="1800" dirty="0" smtClean="0">
                <a:latin typeface="Times New Roman" pitchFamily="18" charset="0"/>
                <a:cs typeface="Times New Roman" pitchFamily="18" charset="0"/>
              </a:rPr>
              <a:t>      Women who do not need treatment for themselves should be prescribed a short course of antiretroviral therapy initiated between 22 and 28 weeks of pregnancy to reduce vertical transmission.</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Efavirenz</a:t>
            </a:r>
            <a:r>
              <a:rPr lang="en-IN" sz="1800" dirty="0" smtClean="0">
                <a:latin typeface="Times New Roman" pitchFamily="18" charset="0"/>
                <a:cs typeface="Times New Roman" pitchFamily="18" charset="0"/>
              </a:rPr>
              <a:t> is contraindicated in pregnancy.</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ZDV regimen</a:t>
            </a: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Antepartum</a:t>
            </a:r>
            <a:r>
              <a:rPr lang="en-IN" sz="1800" dirty="0" smtClean="0">
                <a:latin typeface="Times New Roman" pitchFamily="18" charset="0"/>
                <a:cs typeface="Times New Roman" pitchFamily="18" charset="0"/>
              </a:rPr>
              <a:t>- ZDV 300mg bid</a:t>
            </a: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Intrapartum</a:t>
            </a:r>
            <a:r>
              <a:rPr lang="en-IN" sz="1800" dirty="0" smtClean="0">
                <a:latin typeface="Times New Roman" pitchFamily="18" charset="0"/>
                <a:cs typeface="Times New Roman" pitchFamily="18" charset="0"/>
              </a:rPr>
              <a:t>-Iv dose of2mg/kg first hour followed by1mg/kg till delivery</a:t>
            </a:r>
          </a:p>
          <a:p>
            <a:pPr>
              <a:buNone/>
            </a:pPr>
            <a:r>
              <a:rPr lang="en-IN" sz="1800" dirty="0" smtClean="0">
                <a:latin typeface="Times New Roman" pitchFamily="18" charset="0"/>
                <a:cs typeface="Times New Roman" pitchFamily="18" charset="0"/>
              </a:rPr>
              <a:t>      Post partum-ZDV syrup at 2mg/kg  q6h to new born.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normAutofit lnSpcReduction="10000"/>
          </a:bodyPr>
          <a:lstStyle/>
          <a:p>
            <a:pPr>
              <a:buNone/>
            </a:pPr>
            <a:r>
              <a:rPr lang="en-IN" dirty="0" smtClean="0"/>
              <a:t>                   </a:t>
            </a:r>
            <a:r>
              <a:rPr lang="en-IN" sz="3200" dirty="0" smtClean="0">
                <a:solidFill>
                  <a:schemeClr val="accent2"/>
                </a:solidFill>
                <a:latin typeface="Times New Roman" pitchFamily="18" charset="0"/>
                <a:cs typeface="Times New Roman" pitchFamily="18" charset="0"/>
              </a:rPr>
              <a:t>Incidence</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STD:- 2.5%                                                                             </a:t>
            </a:r>
          </a:p>
          <a:p>
            <a:pPr>
              <a:buNone/>
            </a:pPr>
            <a:r>
              <a:rPr lang="en-IN" sz="1600" dirty="0" smtClean="0">
                <a:latin typeface="Times New Roman" pitchFamily="18" charset="0"/>
                <a:cs typeface="Times New Roman" pitchFamily="18" charset="0"/>
              </a:rPr>
              <a:t>Migrants:-3.61%</a:t>
            </a:r>
          </a:p>
          <a:p>
            <a:pPr>
              <a:buNone/>
            </a:pPr>
            <a:r>
              <a:rPr lang="en-IN" sz="1600" dirty="0" smtClean="0">
                <a:latin typeface="Times New Roman" pitchFamily="18" charset="0"/>
                <a:cs typeface="Times New Roman" pitchFamily="18" charset="0"/>
              </a:rPr>
              <a:t>Trucker:-2.51%</a:t>
            </a:r>
          </a:p>
          <a:p>
            <a:pPr>
              <a:buNone/>
            </a:pPr>
            <a:r>
              <a:rPr lang="en-IN" sz="1600" dirty="0" smtClean="0">
                <a:latin typeface="Times New Roman" pitchFamily="18" charset="0"/>
                <a:cs typeface="Times New Roman" pitchFamily="18" charset="0"/>
              </a:rPr>
              <a:t>IDU:-9.2%</a:t>
            </a:r>
          </a:p>
          <a:p>
            <a:pPr>
              <a:buNone/>
            </a:pPr>
            <a:r>
              <a:rPr lang="en-IN" sz="1600" dirty="0" smtClean="0">
                <a:latin typeface="Times New Roman" pitchFamily="18" charset="0"/>
                <a:cs typeface="Times New Roman" pitchFamily="18" charset="0"/>
              </a:rPr>
              <a:t>MSM:-7.4%</a:t>
            </a:r>
          </a:p>
          <a:p>
            <a:pPr>
              <a:buNone/>
            </a:pPr>
            <a:r>
              <a:rPr lang="en-IN" sz="1600" dirty="0" smtClean="0">
                <a:latin typeface="Times New Roman" pitchFamily="18" charset="0"/>
                <a:cs typeface="Times New Roman" pitchFamily="18" charset="0"/>
              </a:rPr>
              <a:t>FSW:-4.9%</a:t>
            </a:r>
          </a:p>
          <a:p>
            <a:pPr>
              <a:buNone/>
            </a:pPr>
            <a:r>
              <a:rPr lang="en-IN" sz="1600" dirty="0" smtClean="0">
                <a:latin typeface="Times New Roman" pitchFamily="18" charset="0"/>
                <a:cs typeface="Times New Roman" pitchFamily="18" charset="0"/>
              </a:rPr>
              <a:t> </a:t>
            </a:r>
          </a:p>
          <a:p>
            <a:pPr>
              <a:buNone/>
            </a:pPr>
            <a:r>
              <a:rPr lang="en-IN" sz="1600" dirty="0" smtClean="0">
                <a:latin typeface="Times New Roman" pitchFamily="18" charset="0"/>
                <a:cs typeface="Times New Roman" pitchFamily="18" charset="0"/>
              </a:rPr>
              <a:t>Trends of HIV infection indicates that it is spreading in two ways :-</a:t>
            </a:r>
          </a:p>
          <a:p>
            <a:pPr>
              <a:buFontTx/>
              <a:buChar char="-"/>
            </a:pPr>
            <a:r>
              <a:rPr lang="en-IN" sz="1600" dirty="0" smtClean="0">
                <a:latin typeface="Times New Roman" pitchFamily="18" charset="0"/>
                <a:cs typeface="Times New Roman" pitchFamily="18" charset="0"/>
              </a:rPr>
              <a:t>Urban to rural population</a:t>
            </a:r>
          </a:p>
          <a:p>
            <a:pPr>
              <a:buFontTx/>
              <a:buChar char="-"/>
            </a:pPr>
            <a:r>
              <a:rPr lang="en-IN" sz="1600" dirty="0" smtClean="0">
                <a:latin typeface="Times New Roman" pitchFamily="18" charset="0"/>
                <a:cs typeface="Times New Roman" pitchFamily="18" charset="0"/>
              </a:rPr>
              <a:t>HRG to general population</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HIV BURDEN IN INDIA:</a:t>
            </a:r>
          </a:p>
          <a:p>
            <a:pPr>
              <a:buNone/>
            </a:pPr>
            <a:r>
              <a:rPr lang="en-IN" sz="1600" dirty="0" smtClean="0">
                <a:latin typeface="Times New Roman" pitchFamily="18" charset="0"/>
                <a:cs typeface="Times New Roman" pitchFamily="18" charset="0"/>
              </a:rPr>
              <a:t>Adult prevalence – 0.31%</a:t>
            </a:r>
          </a:p>
          <a:p>
            <a:pPr>
              <a:buNone/>
            </a:pPr>
            <a:r>
              <a:rPr lang="en-IN" sz="1600" dirty="0" smtClean="0">
                <a:latin typeface="Times New Roman" pitchFamily="18" charset="0"/>
                <a:cs typeface="Times New Roman" pitchFamily="18" charset="0"/>
              </a:rPr>
              <a:t>Age group -15-49 yrs( 88.55%)</a:t>
            </a:r>
          </a:p>
          <a:p>
            <a:pPr>
              <a:buNone/>
            </a:pPr>
            <a:r>
              <a:rPr lang="en-IN" sz="1600" dirty="0" smtClean="0">
                <a:latin typeface="Times New Roman" pitchFamily="18" charset="0"/>
                <a:cs typeface="Times New Roman" pitchFamily="18" charset="0"/>
              </a:rPr>
              <a:t>In north eastern states principle cause of HIV epidemic is Injecting drug users</a:t>
            </a:r>
          </a:p>
          <a:p>
            <a:pPr>
              <a:buNone/>
            </a:pPr>
            <a:r>
              <a:rPr lang="en-IN" sz="1600" dirty="0" smtClean="0">
                <a:latin typeface="Times New Roman" pitchFamily="18" charset="0"/>
                <a:cs typeface="Times New Roman" pitchFamily="18" charset="0"/>
              </a:rPr>
              <a:t>Tuberculosis is most common infectious cause of death in HIV infected people</a:t>
            </a:r>
            <a:endParaRPr lang="en-GB" sz="1600" dirty="0">
              <a:latin typeface="Times New Roman" pitchFamily="18" charset="0"/>
              <a:cs typeface="Times New Roman" pitchFamily="18" charset="0"/>
            </a:endParaRPr>
          </a:p>
        </p:txBody>
      </p:sp>
      <p:pic>
        <p:nvPicPr>
          <p:cNvPr id="4" name="Picture 3" descr="IndiaPrenatalHIV.jpg"/>
          <p:cNvPicPr>
            <a:picLocks noChangeAspect="1"/>
          </p:cNvPicPr>
          <p:nvPr/>
        </p:nvPicPr>
        <p:blipFill>
          <a:blip r:embed="rId2"/>
          <a:stretch>
            <a:fillRect/>
          </a:stretch>
        </p:blipFill>
        <p:spPr>
          <a:xfrm>
            <a:off x="5410200" y="381000"/>
            <a:ext cx="3276600" cy="25908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6324600"/>
          </a:xfrm>
        </p:spPr>
        <p:txBody>
          <a:bodyPr>
            <a:normAutofit/>
          </a:bodyPr>
          <a:lstStyle/>
          <a:p>
            <a:r>
              <a:rPr lang="en-IN" sz="3200" dirty="0" smtClean="0">
                <a:solidFill>
                  <a:schemeClr val="accent2"/>
                </a:solidFill>
                <a:latin typeface="Times New Roman" pitchFamily="18" charset="0"/>
                <a:cs typeface="Times New Roman" pitchFamily="18" charset="0"/>
              </a:rPr>
              <a:t>Management in children with HIV</a:t>
            </a:r>
          </a:p>
          <a:p>
            <a:endParaRPr lang="en-IN" sz="1800" dirty="0" smtClean="0">
              <a:solidFill>
                <a:schemeClr val="accent2"/>
              </a:solidFill>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Lopanavir16mg/kg/ritronavir4mg/kg        in infants                   &lt; 3years</a:t>
            </a:r>
          </a:p>
          <a:p>
            <a:pPr>
              <a:buNone/>
            </a:pPr>
            <a:r>
              <a:rPr lang="en-IN" sz="1800" dirty="0" smtClean="0">
                <a:latin typeface="Times New Roman" pitchFamily="18" charset="0"/>
                <a:cs typeface="Times New Roman" pitchFamily="18" charset="0"/>
              </a:rPr>
              <a:t>                 ( 300mg/kg)              ( 75mg)        in &gt;12months </a:t>
            </a:r>
          </a:p>
          <a:p>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Doliutegravir</a:t>
            </a:r>
            <a:r>
              <a:rPr lang="en-IN" sz="1800" dirty="0" smtClean="0">
                <a:latin typeface="Times New Roman" pitchFamily="18" charset="0"/>
                <a:cs typeface="Times New Roman" pitchFamily="18" charset="0"/>
              </a:rPr>
              <a:t>(35mg/day) + 2NRTI                                               &lt;12 years</a:t>
            </a:r>
            <a:endParaRPr lang="en-GB" sz="18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buNone/>
            </a:pPr>
            <a:r>
              <a:rPr lang="en-IN" sz="3200" dirty="0" smtClean="0">
                <a:solidFill>
                  <a:schemeClr val="accent2"/>
                </a:solidFill>
                <a:latin typeface="Times New Roman" pitchFamily="18" charset="0"/>
                <a:cs typeface="Times New Roman" pitchFamily="18" charset="0"/>
              </a:rPr>
              <a:t>Approaches to HIV vaccine</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a)Preventive vaccine</a:t>
            </a:r>
          </a:p>
          <a:p>
            <a:pPr>
              <a:buNone/>
            </a:pPr>
            <a:r>
              <a:rPr lang="en-IN" sz="1600" dirty="0" smtClean="0"/>
              <a:t>b)</a:t>
            </a:r>
            <a:r>
              <a:rPr lang="en-IN" sz="1600" dirty="0" err="1" smtClean="0"/>
              <a:t>Perinatal</a:t>
            </a:r>
            <a:r>
              <a:rPr lang="en-IN" sz="1600" dirty="0" smtClean="0"/>
              <a:t> vaccine</a:t>
            </a:r>
          </a:p>
          <a:p>
            <a:pPr>
              <a:buNone/>
            </a:pPr>
            <a:r>
              <a:rPr lang="en-IN" sz="1600" dirty="0" smtClean="0"/>
              <a:t>c)Therapeutic vaccine</a:t>
            </a:r>
          </a:p>
          <a:p>
            <a:pPr>
              <a:buNone/>
            </a:pPr>
            <a:endParaRPr lang="en-IN" sz="1600" dirty="0" smtClean="0"/>
          </a:p>
          <a:p>
            <a:pPr>
              <a:buNone/>
            </a:pPr>
            <a:endParaRPr lang="en-IN" sz="1600" dirty="0" smtClean="0"/>
          </a:p>
          <a:p>
            <a:pPr>
              <a:buNone/>
            </a:pPr>
            <a:r>
              <a:rPr lang="en-IN" sz="3200" dirty="0" smtClean="0">
                <a:solidFill>
                  <a:schemeClr val="accent2"/>
                </a:solidFill>
                <a:latin typeface="Times New Roman" pitchFamily="18" charset="0"/>
                <a:cs typeface="Times New Roman" pitchFamily="18" charset="0"/>
              </a:rPr>
              <a:t>Types</a:t>
            </a:r>
          </a:p>
          <a:p>
            <a:pPr>
              <a:buNone/>
            </a:pPr>
            <a:r>
              <a:rPr lang="en-IN" sz="1600" dirty="0" smtClean="0">
                <a:latin typeface="Times New Roman" pitchFamily="18" charset="0"/>
                <a:cs typeface="Times New Roman" pitchFamily="18" charset="0"/>
              </a:rPr>
              <a:t>-Live attenuated vaccine</a:t>
            </a:r>
          </a:p>
          <a:p>
            <a:pPr>
              <a:buNone/>
            </a:pPr>
            <a:r>
              <a:rPr lang="en-IN" sz="1600" dirty="0" smtClean="0">
                <a:latin typeface="Times New Roman" pitchFamily="18" charset="0"/>
                <a:cs typeface="Times New Roman" pitchFamily="18" charset="0"/>
              </a:rPr>
              <a:t>-Inactivated vaccine</a:t>
            </a:r>
          </a:p>
          <a:p>
            <a:pPr>
              <a:buNone/>
            </a:pPr>
            <a:r>
              <a:rPr lang="en-IN" sz="1600" dirty="0" smtClean="0">
                <a:latin typeface="Times New Roman" pitchFamily="18" charset="0"/>
                <a:cs typeface="Times New Roman" pitchFamily="18" charset="0"/>
              </a:rPr>
              <a:t>-Subunit vaccine</a:t>
            </a:r>
          </a:p>
          <a:p>
            <a:pPr>
              <a:buNone/>
            </a:pPr>
            <a:r>
              <a:rPr lang="en-IN" sz="1600" dirty="0" smtClean="0">
                <a:latin typeface="Times New Roman" pitchFamily="18" charset="0"/>
                <a:cs typeface="Times New Roman" pitchFamily="18" charset="0"/>
              </a:rPr>
              <a:t>-Synthetic peptide vaccine</a:t>
            </a:r>
          </a:p>
          <a:p>
            <a:pPr>
              <a:buNone/>
            </a:pPr>
            <a:r>
              <a:rPr lang="en-IN" sz="1600" dirty="0" smtClean="0">
                <a:latin typeface="Times New Roman" pitchFamily="18" charset="0"/>
                <a:cs typeface="Times New Roman" pitchFamily="18" charset="0"/>
              </a:rPr>
              <a:t>-DNA vaccines</a:t>
            </a:r>
          </a:p>
          <a:p>
            <a:pPr>
              <a:buNone/>
            </a:pPr>
            <a:r>
              <a:rPr lang="en-IN" sz="1600" dirty="0" smtClean="0">
                <a:latin typeface="Times New Roman" pitchFamily="18" charset="0"/>
                <a:cs typeface="Times New Roman" pitchFamily="18" charset="0"/>
              </a:rPr>
              <a:t>-Recombinant Vector vaccines </a:t>
            </a:r>
          </a:p>
          <a:p>
            <a:pPr>
              <a:buNone/>
            </a:pPr>
            <a:endParaRPr lang="en-IN" sz="1600" dirty="0" smtClean="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IN" sz="3200" dirty="0" smtClean="0">
                <a:solidFill>
                  <a:schemeClr val="accent2"/>
                </a:solidFill>
                <a:latin typeface="Times New Roman" pitchFamily="18" charset="0"/>
                <a:cs typeface="Times New Roman" pitchFamily="18" charset="0"/>
              </a:rPr>
              <a:t>   Development of vaccine</a:t>
            </a:r>
          </a:p>
          <a:p>
            <a:pPr>
              <a:buNone/>
            </a:pPr>
            <a:endParaRPr lang="en-IN" sz="3200" dirty="0" smtClean="0">
              <a:solidFill>
                <a:schemeClr val="accent2"/>
              </a:solidFill>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HIV can mutate rapidly, thus it is not possible to design antibodies against all antigens.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Antibody alone is not sufficient, cell mediated immunity may also be necessary.</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Virus enters the body not as free </a:t>
            </a:r>
            <a:r>
              <a:rPr lang="en-IN" sz="1800" dirty="0" err="1" smtClean="0">
                <a:latin typeface="Times New Roman" pitchFamily="18" charset="0"/>
                <a:cs typeface="Times New Roman" pitchFamily="18" charset="0"/>
              </a:rPr>
              <a:t>virions</a:t>
            </a:r>
            <a:r>
              <a:rPr lang="en-IN" sz="1800" dirty="0" smtClean="0">
                <a:latin typeface="Times New Roman" pitchFamily="18" charset="0"/>
                <a:cs typeface="Times New Roman" pitchFamily="18" charset="0"/>
              </a:rPr>
              <a:t> but also as infected cells, in which the virus or the provirus is protected against antibody or cell mediated </a:t>
            </a:r>
            <a:r>
              <a:rPr lang="en-IN" sz="1800" dirty="0" err="1" smtClean="0">
                <a:latin typeface="Times New Roman" pitchFamily="18" charset="0"/>
                <a:cs typeface="Times New Roman" pitchFamily="18" charset="0"/>
              </a:rPr>
              <a:t>lysis</a:t>
            </a:r>
            <a:r>
              <a:rPr lang="en-IN" sz="1800" dirty="0" smtClean="0">
                <a:latin typeface="Times New Roman" pitchFamily="18" charset="0"/>
                <a:cs typeface="Times New Roman" pitchFamily="18" charset="0"/>
              </a:rPr>
              <a:t>.</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Virus readily establishes life long latent infection hiding from antibodies.</a:t>
            </a:r>
          </a:p>
          <a:p>
            <a:pPr>
              <a:buNone/>
            </a:pPr>
            <a:r>
              <a:rPr lang="en-IN" sz="1800" dirty="0" smtClean="0"/>
              <a:t> </a:t>
            </a:r>
          </a:p>
          <a:p>
            <a:pPr>
              <a:buNone/>
            </a:pPr>
            <a:endParaRPr lang="en-IN"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pPr>
              <a:buNone/>
            </a:pPr>
            <a:endParaRPr lang="en-GB" sz="3200" dirty="0">
              <a:solidFill>
                <a:schemeClr val="accent2"/>
              </a:solidFill>
              <a:latin typeface="Times New Roman" pitchFamily="18" charset="0"/>
              <a:cs typeface="Times New Roman" pitchFamily="18" charset="0"/>
            </a:endParaRPr>
          </a:p>
        </p:txBody>
      </p:sp>
      <p:pic>
        <p:nvPicPr>
          <p:cNvPr id="4" name="Picture 3" descr="images-14.jpg"/>
          <p:cNvPicPr>
            <a:picLocks noChangeAspect="1"/>
          </p:cNvPicPr>
          <p:nvPr/>
        </p:nvPicPr>
        <p:blipFill>
          <a:blip r:embed="rId2"/>
          <a:stretch>
            <a:fillRect/>
          </a:stretch>
        </p:blipFill>
        <p:spPr>
          <a:xfrm>
            <a:off x="609600" y="533400"/>
            <a:ext cx="7924800" cy="5791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lstStyle/>
          <a:p>
            <a:pPr>
              <a:buNone/>
            </a:pPr>
            <a:r>
              <a:rPr lang="en-IN" sz="3200" dirty="0" smtClean="0">
                <a:solidFill>
                  <a:schemeClr val="accent2"/>
                </a:solidFill>
                <a:latin typeface="Times New Roman" pitchFamily="18" charset="0"/>
                <a:cs typeface="Times New Roman" pitchFamily="18" charset="0"/>
              </a:rPr>
              <a:t>Differential diagnosis-</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Primary herpes simplex infection.</a:t>
            </a:r>
          </a:p>
          <a:p>
            <a:pPr>
              <a:buNone/>
            </a:pPr>
            <a:endParaRPr lang="en-IN" sz="1800" dirty="0" smtClean="0">
              <a:latin typeface="Times New Roman" pitchFamily="18" charset="0"/>
              <a:cs typeface="Times New Roman" pitchFamily="18" charset="0"/>
            </a:endParaRPr>
          </a:p>
          <a:p>
            <a:pPr>
              <a:buNone/>
            </a:pPr>
            <a:r>
              <a:rPr lang="en-IN" sz="1800" dirty="0" err="1" smtClean="0">
                <a:latin typeface="Times New Roman" pitchFamily="18" charset="0"/>
                <a:cs typeface="Times New Roman" pitchFamily="18" charset="0"/>
              </a:rPr>
              <a:t>Burkitt</a:t>
            </a:r>
            <a:r>
              <a:rPr lang="en-IN" sz="1800" dirty="0" smtClean="0">
                <a:latin typeface="Times New Roman" pitchFamily="18" charset="0"/>
                <a:cs typeface="Times New Roman" pitchFamily="18" charset="0"/>
              </a:rPr>
              <a:t> lymphoma</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Mycobacterium </a:t>
            </a:r>
            <a:r>
              <a:rPr lang="en-IN" sz="1800" dirty="0" err="1" smtClean="0">
                <a:latin typeface="Times New Roman" pitchFamily="18" charset="0"/>
                <a:cs typeface="Times New Roman" pitchFamily="18" charset="0"/>
              </a:rPr>
              <a:t>avium</a:t>
            </a:r>
            <a:r>
              <a:rPr lang="en-IN" sz="1800" dirty="0" smtClean="0">
                <a:latin typeface="Times New Roman" pitchFamily="18" charset="0"/>
                <a:cs typeface="Times New Roman" pitchFamily="18" charset="0"/>
              </a:rPr>
              <a:t> complex (MAC)</a:t>
            </a:r>
            <a:endParaRPr lang="en-GB" sz="1800" dirty="0">
              <a:latin typeface="Times New Roman" pitchFamily="18" charset="0"/>
              <a:cs typeface="Times New Roman" pitchFamily="18" charset="0"/>
            </a:endParaRPr>
          </a:p>
        </p:txBody>
      </p:sp>
      <p:pic>
        <p:nvPicPr>
          <p:cNvPr id="5" name="Picture 4" descr="images-22.jpg"/>
          <p:cNvPicPr>
            <a:picLocks noChangeAspect="1"/>
          </p:cNvPicPr>
          <p:nvPr/>
        </p:nvPicPr>
        <p:blipFill>
          <a:blip r:embed="rId2"/>
          <a:stretch>
            <a:fillRect/>
          </a:stretch>
        </p:blipFill>
        <p:spPr>
          <a:xfrm>
            <a:off x="5029200" y="4267200"/>
            <a:ext cx="3505200" cy="2362200"/>
          </a:xfrm>
          <a:prstGeom prst="rect">
            <a:avLst/>
          </a:prstGeom>
        </p:spPr>
      </p:pic>
      <p:pic>
        <p:nvPicPr>
          <p:cNvPr id="6" name="Picture 5" descr="images-30.jpg"/>
          <p:cNvPicPr>
            <a:picLocks noChangeAspect="1"/>
          </p:cNvPicPr>
          <p:nvPr/>
        </p:nvPicPr>
        <p:blipFill>
          <a:blip r:embed="rId3"/>
          <a:stretch>
            <a:fillRect/>
          </a:stretch>
        </p:blipFill>
        <p:spPr>
          <a:xfrm>
            <a:off x="990600" y="4267200"/>
            <a:ext cx="3733800" cy="2343150"/>
          </a:xfrm>
          <a:prstGeom prst="rect">
            <a:avLst/>
          </a:prstGeom>
        </p:spPr>
      </p:pic>
      <p:pic>
        <p:nvPicPr>
          <p:cNvPr id="7" name="Picture 6" descr="images-40.jpg"/>
          <p:cNvPicPr>
            <a:picLocks noChangeAspect="1"/>
          </p:cNvPicPr>
          <p:nvPr/>
        </p:nvPicPr>
        <p:blipFill>
          <a:blip r:embed="rId4"/>
          <a:stretch>
            <a:fillRect/>
          </a:stretch>
        </p:blipFill>
        <p:spPr>
          <a:xfrm>
            <a:off x="5257800" y="1447800"/>
            <a:ext cx="3276600" cy="200977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lstStyle/>
          <a:p>
            <a:pPr>
              <a:buNone/>
            </a:pPr>
            <a:r>
              <a:rPr lang="en-IN" sz="3200" dirty="0" smtClean="0">
                <a:solidFill>
                  <a:schemeClr val="accent2"/>
                </a:solidFill>
                <a:latin typeface="Times New Roman" pitchFamily="18" charset="0"/>
                <a:cs typeface="Times New Roman" pitchFamily="18" charset="0"/>
              </a:rPr>
              <a:t>Occupational risk from HIV-</a:t>
            </a:r>
          </a:p>
          <a:p>
            <a:pPr>
              <a:buNone/>
            </a:pPr>
            <a:endParaRPr lang="en-GB" dirty="0"/>
          </a:p>
        </p:txBody>
      </p:sp>
      <p:pic>
        <p:nvPicPr>
          <p:cNvPr id="4" name="Picture 3" descr="images-11.jpg"/>
          <p:cNvPicPr>
            <a:picLocks noChangeAspect="1"/>
          </p:cNvPicPr>
          <p:nvPr/>
        </p:nvPicPr>
        <p:blipFill>
          <a:blip r:embed="rId2"/>
          <a:stretch>
            <a:fillRect/>
          </a:stretch>
        </p:blipFill>
        <p:spPr>
          <a:xfrm>
            <a:off x="838200" y="1371600"/>
            <a:ext cx="7543800" cy="51054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lnSpcReduction="10000"/>
          </a:bodyPr>
          <a:lstStyle/>
          <a:p>
            <a:pPr>
              <a:buNone/>
            </a:pPr>
            <a:r>
              <a:rPr lang="en-IN" dirty="0" smtClean="0"/>
              <a:t>        </a:t>
            </a:r>
            <a:r>
              <a:rPr lang="en-IN" sz="3200" dirty="0" smtClean="0">
                <a:solidFill>
                  <a:schemeClr val="accent2"/>
                </a:solidFill>
                <a:latin typeface="Times New Roman" pitchFamily="18" charset="0"/>
                <a:cs typeface="Times New Roman" pitchFamily="18" charset="0"/>
              </a:rPr>
              <a:t>Risk of transmission to surgeons-</a:t>
            </a:r>
          </a:p>
          <a:p>
            <a:pPr>
              <a:buNone/>
            </a:pPr>
            <a:endParaRPr lang="en-IN" dirty="0" smtClean="0"/>
          </a:p>
          <a:p>
            <a:pPr>
              <a:buFont typeface="Wingdings" pitchFamily="2" charset="2"/>
              <a:buChar char="Ø"/>
            </a:pPr>
            <a:r>
              <a:rPr lang="en-IN" sz="1600" dirty="0" smtClean="0">
                <a:latin typeface="Times New Roman" pitchFamily="18" charset="0"/>
                <a:cs typeface="Times New Roman" pitchFamily="18" charset="0"/>
              </a:rPr>
              <a:t>       The surgeons are regularly exposed to blood which is the most infective medium for HIV     </a:t>
            </a:r>
          </a:p>
          <a:p>
            <a:pPr>
              <a:buNone/>
            </a:pPr>
            <a:r>
              <a:rPr lang="en-IN" sz="1600" dirty="0" smtClean="0">
                <a:latin typeface="Times New Roman" pitchFamily="18" charset="0"/>
                <a:cs typeface="Times New Roman" pitchFamily="18" charset="0"/>
              </a:rPr>
              <a:t>              transmission. Incidence of accidental exposure to infected patients blood is 6.4%</a:t>
            </a:r>
          </a:p>
          <a:p>
            <a:pPr>
              <a:buNone/>
            </a:pPr>
            <a:r>
              <a:rPr lang="en-IN" sz="1600" dirty="0" smtClean="0">
                <a:latin typeface="Times New Roman" pitchFamily="18" charset="0"/>
                <a:cs typeface="Times New Roman" pitchFamily="18" charset="0"/>
              </a:rPr>
              <a:t>        </a:t>
            </a:r>
          </a:p>
          <a:p>
            <a:pPr>
              <a:buFont typeface="Wingdings" pitchFamily="2" charset="2"/>
              <a:buChar char="Ø"/>
            </a:pPr>
            <a:r>
              <a:rPr lang="en-IN" sz="1600" dirty="0" smtClean="0">
                <a:latin typeface="Times New Roman" pitchFamily="18" charset="0"/>
                <a:cs typeface="Times New Roman" pitchFamily="18" charset="0"/>
              </a:rPr>
              <a:t>       Risk is greater when there are more HIV particles in blood .</a:t>
            </a:r>
          </a:p>
          <a:p>
            <a:pPr>
              <a:buNone/>
            </a:pPr>
            <a:endParaRPr lang="en-IN" sz="1600" dirty="0" smtClean="0">
              <a:latin typeface="Times New Roman" pitchFamily="18" charset="0"/>
              <a:cs typeface="Times New Roman" pitchFamily="18" charset="0"/>
            </a:endParaRPr>
          </a:p>
          <a:p>
            <a:pPr>
              <a:buFont typeface="Wingdings" pitchFamily="2" charset="2"/>
              <a:buChar char="Ø"/>
            </a:pPr>
            <a:r>
              <a:rPr lang="en-IN" sz="1600" dirty="0" smtClean="0">
                <a:latin typeface="Times New Roman" pitchFamily="18" charset="0"/>
                <a:cs typeface="Times New Roman" pitchFamily="18" charset="0"/>
              </a:rPr>
              <a:t>       materials- needle stick injury is 0.3% and other sharps.</a:t>
            </a:r>
          </a:p>
          <a:p>
            <a:pPr>
              <a:buNone/>
            </a:pPr>
            <a:endParaRPr lang="en-IN" sz="1600" dirty="0" smtClean="0">
              <a:latin typeface="Times New Roman" pitchFamily="18" charset="0"/>
              <a:cs typeface="Times New Roman" pitchFamily="18" charset="0"/>
            </a:endParaRPr>
          </a:p>
          <a:p>
            <a:pPr>
              <a:buFont typeface="Wingdings" pitchFamily="2" charset="2"/>
              <a:buChar char="Ø"/>
            </a:pPr>
            <a:r>
              <a:rPr lang="en-IN" sz="1600" dirty="0" smtClean="0">
                <a:latin typeface="Times New Roman" pitchFamily="18" charset="0"/>
                <a:cs typeface="Times New Roman" pitchFamily="18" charset="0"/>
              </a:rPr>
              <a:t>       Risk of transmission in surgery is 1 in 28000-50000 per hour of operations.</a:t>
            </a:r>
          </a:p>
          <a:p>
            <a:pPr>
              <a:buNone/>
            </a:pPr>
            <a:endParaRPr lang="en-IN" sz="1600" dirty="0" smtClean="0">
              <a:latin typeface="Times New Roman" pitchFamily="18" charset="0"/>
              <a:cs typeface="Times New Roman" pitchFamily="18" charset="0"/>
            </a:endParaRPr>
          </a:p>
          <a:p>
            <a:pPr>
              <a:buFont typeface="Wingdings" pitchFamily="2" charset="2"/>
              <a:buChar char="Ø"/>
            </a:pPr>
            <a:r>
              <a:rPr lang="en-IN" sz="1600" dirty="0" smtClean="0">
                <a:latin typeface="Times New Roman" pitchFamily="18" charset="0"/>
                <a:cs typeface="Times New Roman" pitchFamily="18" charset="0"/>
              </a:rPr>
              <a:t>       Risk is more when surgery lasts more than 3 hrs,&gt; 300ml blood loss ,in intra-abdominal   </a:t>
            </a:r>
          </a:p>
          <a:p>
            <a:pPr>
              <a:buNone/>
            </a:pPr>
            <a:r>
              <a:rPr lang="en-IN" sz="1600" dirty="0" smtClean="0">
                <a:latin typeface="Times New Roman" pitchFamily="18" charset="0"/>
                <a:cs typeface="Times New Roman" pitchFamily="18" charset="0"/>
              </a:rPr>
              <a:t>             and gynaecological surgeries.</a:t>
            </a:r>
          </a:p>
          <a:p>
            <a:pPr>
              <a:buNone/>
            </a:pPr>
            <a:endParaRPr lang="en-IN" sz="1600" dirty="0" smtClean="0">
              <a:latin typeface="Times New Roman" pitchFamily="18" charset="0"/>
              <a:cs typeface="Times New Roman" pitchFamily="18" charset="0"/>
            </a:endParaRPr>
          </a:p>
          <a:p>
            <a:pPr>
              <a:buFont typeface="Wingdings" pitchFamily="2" charset="2"/>
              <a:buChar char="Ø"/>
            </a:pPr>
            <a:r>
              <a:rPr lang="en-IN" sz="1600" dirty="0" smtClean="0">
                <a:latin typeface="Times New Roman" pitchFamily="18" charset="0"/>
                <a:cs typeface="Times New Roman" pitchFamily="18" charset="0"/>
              </a:rPr>
              <a:t>       Injuries like cut or sharp instrument penetration.</a:t>
            </a:r>
          </a:p>
          <a:p>
            <a:pPr>
              <a:buNone/>
            </a:pPr>
            <a:endParaRPr lang="en-IN" sz="1600" dirty="0" smtClean="0">
              <a:latin typeface="Times New Roman" pitchFamily="18" charset="0"/>
              <a:cs typeface="Times New Roman" pitchFamily="18" charset="0"/>
            </a:endParaRPr>
          </a:p>
          <a:p>
            <a:pPr>
              <a:buFont typeface="Wingdings" pitchFamily="2" charset="2"/>
              <a:buChar char="Ø"/>
            </a:pPr>
            <a:r>
              <a:rPr lang="en-IN" sz="1600" dirty="0" smtClean="0">
                <a:latin typeface="Times New Roman" pitchFamily="18" charset="0"/>
                <a:cs typeface="Times New Roman" pitchFamily="18" charset="0"/>
              </a:rPr>
              <a:t>       Contact of eyes, nose, mouth or broken skin with blood or other body fluids.</a:t>
            </a:r>
          </a:p>
          <a:p>
            <a:pPr>
              <a:buNone/>
            </a:pPr>
            <a:endParaRPr lang="en-IN" sz="1600" dirty="0" smtClean="0">
              <a:latin typeface="Times New Roman" pitchFamily="18" charset="0"/>
              <a:cs typeface="Times New Roman" pitchFamily="18" charset="0"/>
            </a:endParaRPr>
          </a:p>
          <a:p>
            <a:pPr>
              <a:buNone/>
            </a:pPr>
            <a:endParaRPr lang="en-GB" sz="16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a:buNone/>
            </a:pPr>
            <a:r>
              <a:rPr lang="en-IN" sz="3200" dirty="0" smtClean="0">
                <a:solidFill>
                  <a:schemeClr val="accent2"/>
                </a:solidFill>
                <a:latin typeface="Times New Roman" pitchFamily="18" charset="0"/>
                <a:cs typeface="Times New Roman" pitchFamily="18" charset="0"/>
              </a:rPr>
              <a:t>Needle stick injuries-</a:t>
            </a:r>
          </a:p>
          <a:p>
            <a:pPr>
              <a:buNone/>
            </a:pPr>
            <a:endParaRPr lang="en-IN" sz="1600" dirty="0" smtClean="0">
              <a:latin typeface="Times New Roman" pitchFamily="18" charset="0"/>
              <a:cs typeface="Times New Roman" pitchFamily="18" charset="0"/>
            </a:endParaRPr>
          </a:p>
          <a:p>
            <a:pPr>
              <a:buFont typeface="+mj-lt"/>
              <a:buAutoNum type="arabicPeriod"/>
            </a:pPr>
            <a:r>
              <a:rPr lang="en-IN" sz="1600" dirty="0" smtClean="0">
                <a:latin typeface="Times New Roman" pitchFamily="18" charset="0"/>
                <a:cs typeface="Times New Roman" pitchFamily="18" charset="0"/>
              </a:rPr>
              <a:t>Passing of sharp instruments by hand</a:t>
            </a:r>
          </a:p>
          <a:p>
            <a:pPr>
              <a:buFont typeface="+mj-lt"/>
              <a:buAutoNum type="arabicPeriod"/>
            </a:pPr>
            <a:r>
              <a:rPr lang="en-IN" sz="1600" dirty="0" smtClean="0">
                <a:latin typeface="Times New Roman" pitchFamily="18" charset="0"/>
                <a:cs typeface="Times New Roman" pitchFamily="18" charset="0"/>
              </a:rPr>
              <a:t>Prick while operating</a:t>
            </a:r>
          </a:p>
          <a:p>
            <a:pPr>
              <a:buFont typeface="+mj-lt"/>
              <a:buAutoNum type="arabicPeriod"/>
            </a:pPr>
            <a:r>
              <a:rPr lang="en-IN" sz="1600" dirty="0" smtClean="0">
                <a:latin typeface="Times New Roman" pitchFamily="18" charset="0"/>
                <a:cs typeface="Times New Roman" pitchFamily="18" charset="0"/>
              </a:rPr>
              <a:t>Discarding needle</a:t>
            </a:r>
          </a:p>
          <a:p>
            <a:pPr>
              <a:buFont typeface="+mj-lt"/>
              <a:buAutoNum type="arabicPeriod"/>
            </a:pPr>
            <a:r>
              <a:rPr lang="en-IN" sz="1600" dirty="0" smtClean="0">
                <a:latin typeface="Times New Roman" pitchFamily="18" charset="0"/>
                <a:cs typeface="Times New Roman" pitchFamily="18" charset="0"/>
              </a:rPr>
              <a:t>Administration of injection</a:t>
            </a:r>
          </a:p>
          <a:p>
            <a:pPr>
              <a:buFont typeface="+mj-lt"/>
              <a:buAutoNum type="arabicPeriod"/>
            </a:pPr>
            <a:r>
              <a:rPr lang="en-IN" sz="1600" dirty="0" smtClean="0">
                <a:latin typeface="Times New Roman" pitchFamily="18" charset="0"/>
                <a:cs typeface="Times New Roman" pitchFamily="18" charset="0"/>
              </a:rPr>
              <a:t>Recapping needle</a:t>
            </a:r>
          </a:p>
          <a:p>
            <a:pPr>
              <a:buFont typeface="+mj-lt"/>
              <a:buAutoNum type="arabicPeriod"/>
            </a:pPr>
            <a:r>
              <a:rPr lang="en-IN" sz="1600" dirty="0" smtClean="0">
                <a:latin typeface="Times New Roman" pitchFamily="18" charset="0"/>
                <a:cs typeface="Times New Roman" pitchFamily="18" charset="0"/>
              </a:rPr>
              <a:t>After IV </a:t>
            </a:r>
            <a:r>
              <a:rPr lang="en-IN" sz="1600" dirty="0" err="1" smtClean="0">
                <a:latin typeface="Times New Roman" pitchFamily="18" charset="0"/>
                <a:cs typeface="Times New Roman" pitchFamily="18" charset="0"/>
              </a:rPr>
              <a:t>cannula</a:t>
            </a:r>
            <a:r>
              <a:rPr lang="en-IN" sz="1600" dirty="0" smtClean="0">
                <a:latin typeface="Times New Roman" pitchFamily="18" charset="0"/>
                <a:cs typeface="Times New Roman" pitchFamily="18" charset="0"/>
              </a:rPr>
              <a:t> removal</a:t>
            </a:r>
          </a:p>
          <a:p>
            <a:pPr>
              <a:buFont typeface="+mj-lt"/>
              <a:buAutoNum type="arabicPeriod"/>
            </a:pPr>
            <a:r>
              <a:rPr lang="en-IN" sz="1600" dirty="0" smtClean="0">
                <a:latin typeface="Times New Roman" pitchFamily="18" charset="0"/>
                <a:cs typeface="Times New Roman" pitchFamily="18" charset="0"/>
              </a:rPr>
              <a:t>While administrating local anaesthesia</a:t>
            </a:r>
          </a:p>
          <a:p>
            <a:pPr>
              <a:buFont typeface="+mj-lt"/>
              <a:buAutoNum type="arabicPeriod"/>
            </a:pPr>
            <a:r>
              <a:rPr lang="en-IN" sz="1600" dirty="0" smtClean="0">
                <a:latin typeface="Times New Roman" pitchFamily="18" charset="0"/>
                <a:cs typeface="Times New Roman" pitchFamily="18" charset="0"/>
              </a:rPr>
              <a:t>Prick while focusing microscope</a:t>
            </a:r>
          </a:p>
          <a:p>
            <a:pPr>
              <a:buFont typeface="+mj-lt"/>
              <a:buAutoNum type="arabicPeriod"/>
            </a:pPr>
            <a:r>
              <a:rPr lang="en-IN" sz="1600" dirty="0" err="1" smtClean="0">
                <a:latin typeface="Times New Roman" pitchFamily="18" charset="0"/>
                <a:cs typeface="Times New Roman" pitchFamily="18" charset="0"/>
              </a:rPr>
              <a:t>Paracentesis</a:t>
            </a:r>
            <a:r>
              <a:rPr lang="en-IN" sz="1600" dirty="0" smtClean="0">
                <a:latin typeface="Times New Roman" pitchFamily="18" charset="0"/>
                <a:cs typeface="Times New Roman" pitchFamily="18" charset="0"/>
              </a:rPr>
              <a:t> with 26 gauge needle.</a:t>
            </a:r>
            <a:endParaRPr lang="en-GB" sz="1600" dirty="0">
              <a:latin typeface="Times New Roman" pitchFamily="18" charset="0"/>
              <a:cs typeface="Times New Roman" pitchFamily="18" charset="0"/>
            </a:endParaRPr>
          </a:p>
        </p:txBody>
      </p:sp>
      <p:pic>
        <p:nvPicPr>
          <p:cNvPr id="4" name="Picture 3" descr="images-39.jpg"/>
          <p:cNvPicPr>
            <a:picLocks noChangeAspect="1"/>
          </p:cNvPicPr>
          <p:nvPr/>
        </p:nvPicPr>
        <p:blipFill>
          <a:blip r:embed="rId2"/>
          <a:stretch>
            <a:fillRect/>
          </a:stretch>
        </p:blipFill>
        <p:spPr>
          <a:xfrm>
            <a:off x="4495800" y="1219200"/>
            <a:ext cx="4219575" cy="31623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pPr>
              <a:buNone/>
            </a:pPr>
            <a:r>
              <a:rPr lang="en-IN" sz="3200" dirty="0" smtClean="0">
                <a:solidFill>
                  <a:schemeClr val="accent2"/>
                </a:solidFill>
                <a:latin typeface="Times New Roman" pitchFamily="18" charset="0"/>
                <a:cs typeface="Times New Roman" pitchFamily="18" charset="0"/>
              </a:rPr>
              <a:t> Surgery in the management of clinical problems of HIV infection-</a:t>
            </a:r>
          </a:p>
          <a:p>
            <a:pPr>
              <a:buNone/>
            </a:pPr>
            <a:endParaRPr lang="en-IN" dirty="0" smtClean="0"/>
          </a:p>
          <a:p>
            <a:pPr>
              <a:buNone/>
            </a:pPr>
            <a:r>
              <a:rPr lang="en-IN" sz="1600" dirty="0" smtClean="0">
                <a:latin typeface="Times New Roman" pitchFamily="18" charset="0"/>
                <a:cs typeface="Times New Roman" pitchFamily="18" charset="0"/>
              </a:rPr>
              <a:t>-</a:t>
            </a:r>
            <a:r>
              <a:rPr lang="en-IN" sz="1800" dirty="0" err="1" smtClean="0">
                <a:latin typeface="Times New Roman" pitchFamily="18" charset="0"/>
                <a:cs typeface="Times New Roman" pitchFamily="18" charset="0"/>
              </a:rPr>
              <a:t>Lymphadenopathy</a:t>
            </a: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-Immune deficiency associated Thrombocytopenic </a:t>
            </a:r>
            <a:r>
              <a:rPr lang="en-IN" sz="1800" dirty="0" err="1" smtClean="0">
                <a:latin typeface="Times New Roman" pitchFamily="18" charset="0"/>
                <a:cs typeface="Times New Roman" pitchFamily="18" charset="0"/>
              </a:rPr>
              <a:t>purpura</a:t>
            </a: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-Thoracic surgery</a:t>
            </a:r>
          </a:p>
          <a:p>
            <a:pPr>
              <a:buNone/>
            </a:pPr>
            <a:r>
              <a:rPr lang="en-IN" sz="1800" dirty="0" smtClean="0">
                <a:latin typeface="Times New Roman" pitchFamily="18" charset="0"/>
                <a:cs typeface="Times New Roman" pitchFamily="18" charset="0"/>
              </a:rPr>
              <a:t>-Abdominal </a:t>
            </a:r>
            <a:r>
              <a:rPr lang="en-IN" sz="1800" dirty="0" err="1" smtClean="0">
                <a:latin typeface="Times New Roman" pitchFamily="18" charset="0"/>
                <a:cs typeface="Times New Roman" pitchFamily="18" charset="0"/>
              </a:rPr>
              <a:t>lymphadenopathy</a:t>
            </a:r>
            <a:r>
              <a:rPr lang="en-IN" sz="1800" dirty="0" smtClean="0">
                <a:latin typeface="Times New Roman" pitchFamily="18" charset="0"/>
                <a:cs typeface="Times New Roman" pitchFamily="18" charset="0"/>
              </a:rPr>
              <a:t> and </a:t>
            </a:r>
            <a:r>
              <a:rPr lang="en-IN" sz="1800" dirty="0" err="1" smtClean="0">
                <a:latin typeface="Times New Roman" pitchFamily="18" charset="0"/>
                <a:cs typeface="Times New Roman" pitchFamily="18" charset="0"/>
              </a:rPr>
              <a:t>organomegaly</a:t>
            </a: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a:t>
            </a:r>
            <a:r>
              <a:rPr lang="en-IN" sz="1800" dirty="0" err="1" smtClean="0">
                <a:latin typeface="Times New Roman" pitchFamily="18" charset="0"/>
                <a:cs typeface="Times New Roman" pitchFamily="18" charset="0"/>
              </a:rPr>
              <a:t>Biliary</a:t>
            </a:r>
            <a:r>
              <a:rPr lang="en-IN" sz="1800" dirty="0" smtClean="0">
                <a:latin typeface="Times New Roman" pitchFamily="18" charset="0"/>
                <a:cs typeface="Times New Roman" pitchFamily="18" charset="0"/>
              </a:rPr>
              <a:t> tract disease</a:t>
            </a:r>
          </a:p>
          <a:p>
            <a:pPr>
              <a:buNone/>
            </a:pPr>
            <a:r>
              <a:rPr lang="en-IN" sz="1800" dirty="0" smtClean="0">
                <a:latin typeface="Times New Roman" pitchFamily="18" charset="0"/>
                <a:cs typeface="Times New Roman" pitchFamily="18" charset="0"/>
              </a:rPr>
              <a:t>-Intracranial mass lesions</a:t>
            </a:r>
          </a:p>
          <a:p>
            <a:pPr>
              <a:buNone/>
            </a:pPr>
            <a:r>
              <a:rPr lang="en-IN" sz="1800" dirty="0" smtClean="0">
                <a:latin typeface="Times New Roman" pitchFamily="18" charset="0"/>
                <a:cs typeface="Times New Roman" pitchFamily="18" charset="0"/>
              </a:rPr>
              <a:t>-</a:t>
            </a:r>
            <a:r>
              <a:rPr lang="en-IN" sz="1800" dirty="0" err="1" smtClean="0">
                <a:latin typeface="Times New Roman" pitchFamily="18" charset="0"/>
                <a:cs typeface="Times New Roman" pitchFamily="18" charset="0"/>
              </a:rPr>
              <a:t>Anorectal</a:t>
            </a:r>
            <a:r>
              <a:rPr lang="en-IN" sz="1800" dirty="0" smtClean="0">
                <a:latin typeface="Times New Roman" pitchFamily="18" charset="0"/>
                <a:cs typeface="Times New Roman" pitchFamily="18" charset="0"/>
              </a:rPr>
              <a:t> surgery</a:t>
            </a:r>
          </a:p>
          <a:p>
            <a:pPr>
              <a:buNone/>
            </a:pPr>
            <a:r>
              <a:rPr lang="en-IN" sz="1800" dirty="0" smtClean="0">
                <a:latin typeface="Times New Roman" pitchFamily="18" charset="0"/>
                <a:cs typeface="Times New Roman" pitchFamily="18" charset="0"/>
              </a:rPr>
              <a:t>-Organ transplantation</a:t>
            </a:r>
            <a:endParaRPr lang="en-GB" sz="18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buNone/>
            </a:pPr>
            <a:r>
              <a:rPr lang="en-IN" sz="3200" dirty="0" smtClean="0">
                <a:solidFill>
                  <a:schemeClr val="accent2"/>
                </a:solidFill>
                <a:latin typeface="Times New Roman" pitchFamily="18" charset="0"/>
                <a:cs typeface="Times New Roman" pitchFamily="18" charset="0"/>
              </a:rPr>
              <a:t>Surgical treatment</a:t>
            </a:r>
          </a:p>
          <a:p>
            <a:pPr>
              <a:buNone/>
            </a:pPr>
            <a:endParaRPr lang="en-IN" dirty="0" smtClean="0"/>
          </a:p>
          <a:p>
            <a:pPr>
              <a:buNone/>
            </a:pPr>
            <a:r>
              <a:rPr lang="en-IN" sz="1800" dirty="0" smtClean="0">
                <a:latin typeface="Times New Roman" pitchFamily="18" charset="0"/>
                <a:cs typeface="Times New Roman" pitchFamily="18" charset="0"/>
              </a:rPr>
              <a:t>Screening</a:t>
            </a:r>
          </a:p>
          <a:p>
            <a:pPr>
              <a:buNone/>
            </a:pPr>
            <a:r>
              <a:rPr lang="en-IN" sz="1800" dirty="0" smtClean="0">
                <a:latin typeface="Times New Roman" pitchFamily="18" charset="0"/>
                <a:cs typeface="Times New Roman" pitchFamily="18" charset="0"/>
              </a:rPr>
              <a:t>Informed consent</a:t>
            </a:r>
          </a:p>
          <a:p>
            <a:pPr>
              <a:buNone/>
            </a:pPr>
            <a:r>
              <a:rPr lang="en-IN" sz="1800" dirty="0" smtClean="0">
                <a:latin typeface="Times New Roman" pitchFamily="18" charset="0"/>
                <a:cs typeface="Times New Roman" pitchFamily="18" charset="0"/>
              </a:rPr>
              <a:t>Operative risk in HIV/AIDS patients</a:t>
            </a:r>
          </a:p>
          <a:p>
            <a:pPr>
              <a:buNone/>
            </a:pPr>
            <a:r>
              <a:rPr lang="en-IN" sz="1800" dirty="0" smtClean="0">
                <a:latin typeface="Times New Roman" pitchFamily="18" charset="0"/>
                <a:cs typeface="Times New Roman" pitchFamily="18" charset="0"/>
              </a:rPr>
              <a:t>Occupational risks to the health care workers</a:t>
            </a:r>
          </a:p>
          <a:p>
            <a:pPr>
              <a:buNone/>
            </a:pPr>
            <a:r>
              <a:rPr lang="en-IN" sz="1800" dirty="0" smtClean="0">
                <a:latin typeface="Times New Roman" pitchFamily="18" charset="0"/>
                <a:cs typeface="Times New Roman" pitchFamily="18" charset="0"/>
              </a:rPr>
              <a:t>Variations in operative techniques.</a:t>
            </a:r>
          </a:p>
          <a:p>
            <a:pPr>
              <a:buNone/>
            </a:pPr>
            <a:r>
              <a:rPr lang="en-IN" sz="1800" dirty="0" smtClean="0">
                <a:latin typeface="Times New Roman" pitchFamily="18" charset="0"/>
                <a:cs typeface="Times New Roman" pitchFamily="18" charset="0"/>
              </a:rPr>
              <a:t>Universal and specific precautions.</a:t>
            </a:r>
          </a:p>
          <a:p>
            <a:pPr>
              <a:buNone/>
            </a:pPr>
            <a:r>
              <a:rPr lang="en-IN" sz="1800" dirty="0" smtClean="0">
                <a:latin typeface="Times New Roman" pitchFamily="18" charset="0"/>
                <a:cs typeface="Times New Roman" pitchFamily="18" charset="0"/>
              </a:rPr>
              <a:t>Ethics.</a:t>
            </a:r>
            <a:endParaRPr lang="en-GB" sz="1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lnSpcReduction="20000"/>
          </a:bodyPr>
          <a:lstStyle/>
          <a:p>
            <a:pPr>
              <a:buNone/>
            </a:pPr>
            <a:r>
              <a:rPr lang="en-IN" sz="3200" dirty="0" smtClean="0">
                <a:solidFill>
                  <a:schemeClr val="accent2"/>
                </a:solidFill>
                <a:latin typeface="Times New Roman" pitchFamily="18" charset="0"/>
                <a:cs typeface="Times New Roman" pitchFamily="18" charset="0"/>
              </a:rPr>
              <a:t>             Human Immunodeficiency Virus</a:t>
            </a:r>
          </a:p>
          <a:p>
            <a:pPr>
              <a:buNone/>
            </a:pPr>
            <a:endParaRPr lang="en-IN" dirty="0" smtClean="0"/>
          </a:p>
          <a:p>
            <a:pPr>
              <a:buNone/>
            </a:pPr>
            <a:r>
              <a:rPr lang="en-IN" sz="1600"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In 1986, The international committee on Virus Nomenclature</a:t>
            </a:r>
          </a:p>
          <a:p>
            <a:pPr>
              <a:buNone/>
            </a:pPr>
            <a:r>
              <a:rPr lang="en-IN" sz="1800" dirty="0" smtClean="0">
                <a:latin typeface="Times New Roman" pitchFamily="18" charset="0"/>
                <a:cs typeface="Times New Roman" pitchFamily="18" charset="0"/>
              </a:rPr>
              <a:t>       decided on the generic name of the</a:t>
            </a:r>
          </a:p>
          <a:p>
            <a:pPr>
              <a:buNone/>
            </a:pPr>
            <a:r>
              <a:rPr lang="en-IN" sz="1800" dirty="0" smtClean="0">
                <a:latin typeface="Times New Roman" pitchFamily="18" charset="0"/>
                <a:cs typeface="Times New Roman" pitchFamily="18" charset="0"/>
              </a:rPr>
              <a:t>       causative virus as the </a:t>
            </a:r>
            <a:r>
              <a:rPr lang="en-IN" sz="1800" b="1" dirty="0" smtClean="0">
                <a:latin typeface="Times New Roman" pitchFamily="18" charset="0"/>
                <a:cs typeface="Times New Roman" pitchFamily="18" charset="0"/>
              </a:rPr>
              <a:t>Human                                           </a:t>
            </a:r>
          </a:p>
          <a:p>
            <a:pPr>
              <a:buNone/>
            </a:pPr>
            <a:r>
              <a:rPr lang="en-IN" sz="1800" b="1" dirty="0" smtClean="0">
                <a:latin typeface="Times New Roman" pitchFamily="18" charset="0"/>
                <a:cs typeface="Times New Roman" pitchFamily="18" charset="0"/>
              </a:rPr>
              <a:t>       Immunodeficiency virus</a:t>
            </a:r>
            <a:r>
              <a:rPr lang="en-IN" sz="1800" dirty="0" smtClean="0">
                <a:latin typeface="Times New Roman" pitchFamily="18" charset="0"/>
                <a:cs typeface="Times New Roman" pitchFamily="18" charset="0"/>
              </a:rPr>
              <a:t>.</a:t>
            </a:r>
          </a:p>
          <a:p>
            <a:pPr>
              <a:buNone/>
            </a:pPr>
            <a:r>
              <a:rPr lang="en-IN" sz="1800" dirty="0" smtClean="0">
                <a:latin typeface="Times New Roman" pitchFamily="18" charset="0"/>
                <a:cs typeface="Times New Roman" pitchFamily="18" charset="0"/>
              </a:rPr>
              <a:t>       Found in body fluids-</a:t>
            </a: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Blood,semen,vaginal,cervical</a:t>
            </a:r>
            <a:r>
              <a:rPr lang="en-IN" sz="1800" dirty="0" smtClean="0">
                <a:latin typeface="Times New Roman" pitchFamily="18" charset="0"/>
                <a:cs typeface="Times New Roman" pitchFamily="18" charset="0"/>
              </a:rPr>
              <a:t> secretions</a:t>
            </a:r>
          </a:p>
          <a:p>
            <a:pPr>
              <a:buNone/>
            </a:pPr>
            <a:r>
              <a:rPr lang="en-IN" sz="1800" dirty="0" smtClean="0">
                <a:latin typeface="Times New Roman" pitchFamily="18" charset="0"/>
                <a:cs typeface="Times New Roman" pitchFamily="18" charset="0"/>
              </a:rPr>
              <a:t>       Breast milk.</a:t>
            </a:r>
          </a:p>
          <a:p>
            <a:pPr>
              <a:buNone/>
            </a:pPr>
            <a:endParaRPr lang="en-IN" sz="1800" dirty="0" smtClean="0">
              <a:latin typeface="Times New Roman" pitchFamily="18" charset="0"/>
              <a:cs typeface="Times New Roman" pitchFamily="18" charset="0"/>
            </a:endParaRPr>
          </a:p>
          <a:p>
            <a:pPr>
              <a:buNone/>
            </a:pPr>
            <a:endParaRPr lang="en-IN" sz="1800" b="1"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HIV, the etiological agent of AIDS,</a:t>
            </a:r>
          </a:p>
          <a:p>
            <a:pPr>
              <a:buNone/>
            </a:pPr>
            <a:r>
              <a:rPr lang="en-IN" sz="1800" dirty="0" smtClean="0">
                <a:latin typeface="Times New Roman" pitchFamily="18" charset="0"/>
                <a:cs typeface="Times New Roman" pitchFamily="18" charset="0"/>
              </a:rPr>
              <a:t>       belongs to </a:t>
            </a:r>
            <a:r>
              <a:rPr lang="en-IN" sz="1800" b="1" dirty="0" err="1" smtClean="0">
                <a:latin typeface="Times New Roman" pitchFamily="18" charset="0"/>
                <a:cs typeface="Times New Roman" pitchFamily="18" charset="0"/>
              </a:rPr>
              <a:t>Lentivirus</a:t>
            </a:r>
            <a:r>
              <a:rPr lang="en-IN" sz="1800" b="1"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Subgroup of </a:t>
            </a:r>
          </a:p>
          <a:p>
            <a:pPr>
              <a:buNone/>
            </a:pPr>
            <a:r>
              <a:rPr lang="en-IN" sz="1800" dirty="0" smtClean="0">
                <a:latin typeface="Times New Roman" pitchFamily="18" charset="0"/>
                <a:cs typeface="Times New Roman" pitchFamily="18" charset="0"/>
              </a:rPr>
              <a:t>       the </a:t>
            </a:r>
            <a:r>
              <a:rPr lang="en-IN" sz="1800" b="1" dirty="0" err="1" smtClean="0">
                <a:latin typeface="Times New Roman" pitchFamily="18" charset="0"/>
                <a:cs typeface="Times New Roman" pitchFamily="18" charset="0"/>
              </a:rPr>
              <a:t>retroviridae</a:t>
            </a:r>
            <a:r>
              <a:rPr lang="en-IN" sz="1800" dirty="0" smtClean="0">
                <a:latin typeface="Times New Roman" pitchFamily="18" charset="0"/>
                <a:cs typeface="Times New Roman" pitchFamily="18" charset="0"/>
              </a:rPr>
              <a:t> family.</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This family of viruses is known for</a:t>
            </a:r>
          </a:p>
          <a:p>
            <a:pPr>
              <a:buNone/>
            </a:pPr>
            <a:r>
              <a:rPr lang="en-IN" sz="1800" dirty="0" smtClean="0">
                <a:latin typeface="Times New Roman" pitchFamily="18" charset="0"/>
                <a:cs typeface="Times New Roman" pitchFamily="18" charset="0"/>
              </a:rPr>
              <a:t>       latency, persistent </a:t>
            </a:r>
            <a:r>
              <a:rPr lang="en-IN" sz="1800" dirty="0" err="1" smtClean="0">
                <a:latin typeface="Times New Roman" pitchFamily="18" charset="0"/>
                <a:cs typeface="Times New Roman" pitchFamily="18" charset="0"/>
              </a:rPr>
              <a:t>viremia</a:t>
            </a:r>
            <a:r>
              <a:rPr lang="en-IN" sz="1800" dirty="0" smtClean="0">
                <a:latin typeface="Times New Roman" pitchFamily="18" charset="0"/>
                <a:cs typeface="Times New Roman" pitchFamily="18" charset="0"/>
              </a:rPr>
              <a:t>, infection</a:t>
            </a:r>
          </a:p>
          <a:p>
            <a:pPr>
              <a:buNone/>
            </a:pPr>
            <a:r>
              <a:rPr lang="en-IN" sz="1800" dirty="0" smtClean="0">
                <a:latin typeface="Times New Roman" pitchFamily="18" charset="0"/>
                <a:cs typeface="Times New Roman" pitchFamily="18" charset="0"/>
              </a:rPr>
              <a:t>       of the nervous system and weak</a:t>
            </a:r>
          </a:p>
          <a:p>
            <a:pPr>
              <a:buNone/>
            </a:pPr>
            <a:r>
              <a:rPr lang="en-IN" sz="1800" dirty="0" smtClean="0">
                <a:latin typeface="Times New Roman" pitchFamily="18" charset="0"/>
                <a:cs typeface="Times New Roman" pitchFamily="18" charset="0"/>
              </a:rPr>
              <a:t>       host immune responses.</a:t>
            </a:r>
          </a:p>
          <a:p>
            <a:pPr>
              <a:buNone/>
            </a:pPr>
            <a:endParaRPr lang="en-GB" sz="1600" dirty="0">
              <a:latin typeface="Times New Roman" pitchFamily="18" charset="0"/>
              <a:cs typeface="Times New Roman" pitchFamily="18" charset="0"/>
            </a:endParaRPr>
          </a:p>
        </p:txBody>
      </p:sp>
      <p:pic>
        <p:nvPicPr>
          <p:cNvPr id="4" name="Picture 3" descr="2018-05-10-20-26-17-1661203936.jpg"/>
          <p:cNvPicPr>
            <a:picLocks noChangeAspect="1"/>
          </p:cNvPicPr>
          <p:nvPr/>
        </p:nvPicPr>
        <p:blipFill>
          <a:blip r:embed="rId2"/>
          <a:stretch>
            <a:fillRect/>
          </a:stretch>
        </p:blipFill>
        <p:spPr>
          <a:xfrm>
            <a:off x="4876800" y="1828800"/>
            <a:ext cx="3810000" cy="3810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lstStyle/>
          <a:p>
            <a:pPr>
              <a:buNone/>
            </a:pPr>
            <a:r>
              <a:rPr lang="en-IN" sz="3200" dirty="0" smtClean="0">
                <a:solidFill>
                  <a:schemeClr val="accent2"/>
                </a:solidFill>
                <a:latin typeface="Times New Roman" pitchFamily="18" charset="0"/>
                <a:cs typeface="Times New Roman" pitchFamily="18" charset="0"/>
              </a:rPr>
              <a:t>Consent-</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HIV patients fear social recognition and </a:t>
            </a:r>
            <a:r>
              <a:rPr lang="en-IN" sz="1800" dirty="0" err="1" smtClean="0">
                <a:latin typeface="Times New Roman" pitchFamily="18" charset="0"/>
                <a:cs typeface="Times New Roman" pitchFamily="18" charset="0"/>
              </a:rPr>
              <a:t>rejection,and</a:t>
            </a:r>
            <a:r>
              <a:rPr lang="en-IN" sz="1800" dirty="0" smtClean="0">
                <a:latin typeface="Times New Roman" pitchFamily="18" charset="0"/>
                <a:cs typeface="Times New Roman" pitchFamily="18" charset="0"/>
              </a:rPr>
              <a:t> frequently request surgeons to perform un necessary surgeries such as removal of ‘tell tale’ cervical lymph nodes  or </a:t>
            </a:r>
            <a:r>
              <a:rPr lang="en-IN" sz="1800" dirty="0" err="1" smtClean="0">
                <a:latin typeface="Times New Roman" pitchFamily="18" charset="0"/>
                <a:cs typeface="Times New Roman" pitchFamily="18" charset="0"/>
              </a:rPr>
              <a:t>parotidectomy</a:t>
            </a:r>
            <a:r>
              <a:rPr lang="en-IN" sz="1800" dirty="0" smtClean="0">
                <a:latin typeface="Times New Roman" pitchFamily="18" charset="0"/>
                <a:cs typeface="Times New Roman" pitchFamily="18" charset="0"/>
              </a:rPr>
              <a:t> for DILS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Some patients refuse surgery in desperate situations such as bowel perforation as they want to end the suffering.</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It should be emphasised to AIDS patients that they are more prone to </a:t>
            </a:r>
            <a:r>
              <a:rPr lang="en-IN" sz="1800" dirty="0" err="1" smtClean="0">
                <a:latin typeface="Times New Roman" pitchFamily="18" charset="0"/>
                <a:cs typeface="Times New Roman" pitchFamily="18" charset="0"/>
              </a:rPr>
              <a:t>perioperative</a:t>
            </a:r>
            <a:r>
              <a:rPr lang="en-IN" sz="1800" dirty="0" smtClean="0">
                <a:latin typeface="Times New Roman" pitchFamily="18" charset="0"/>
                <a:cs typeface="Times New Roman" pitchFamily="18" charset="0"/>
              </a:rPr>
              <a:t> complications.</a:t>
            </a:r>
            <a:endParaRPr lang="en-GB" sz="18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lnSpcReduction="10000"/>
          </a:bodyPr>
          <a:lstStyle/>
          <a:p>
            <a:pPr>
              <a:buNone/>
            </a:pPr>
            <a:r>
              <a:rPr lang="en-IN" sz="3200" dirty="0" smtClean="0">
                <a:solidFill>
                  <a:schemeClr val="accent2"/>
                </a:solidFill>
              </a:rPr>
              <a:t>Operative risk in HIV patients</a:t>
            </a:r>
          </a:p>
          <a:p>
            <a:pPr>
              <a:buNone/>
            </a:pPr>
            <a:endParaRPr lang="en-IN" sz="16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The preoperative physiological status is the most accurate predictor of postoperative outcome.</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While calculating the risk of operative mortality and morbidity the surgeon considers two aspects</a:t>
            </a:r>
          </a:p>
          <a:p>
            <a:pPr>
              <a:buNone/>
            </a:pPr>
            <a:r>
              <a:rPr lang="en-IN" sz="1800" dirty="0" smtClean="0">
                <a:latin typeface="Times New Roman" pitchFamily="18" charset="0"/>
                <a:cs typeface="Times New Roman" pitchFamily="18" charset="0"/>
              </a:rPr>
              <a:t>      -The </a:t>
            </a:r>
            <a:r>
              <a:rPr lang="en-IN" sz="1800" dirty="0" err="1" smtClean="0">
                <a:latin typeface="Times New Roman" pitchFamily="18" charset="0"/>
                <a:cs typeface="Times New Roman" pitchFamily="18" charset="0"/>
              </a:rPr>
              <a:t>patho</a:t>
            </a:r>
            <a:r>
              <a:rPr lang="en-IN" sz="1800" dirty="0" smtClean="0">
                <a:latin typeface="Times New Roman" pitchFamily="18" charset="0"/>
                <a:cs typeface="Times New Roman" pitchFamily="18" charset="0"/>
              </a:rPr>
              <a:t> physiological state of the patient versus magnitude of the procedure. </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For ex-</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  The patients with early HIV infection have an operative risk equal to HIV   </a:t>
            </a:r>
          </a:p>
          <a:p>
            <a:pPr>
              <a:buNone/>
            </a:pPr>
            <a:r>
              <a:rPr lang="en-IN" sz="1800" dirty="0" smtClean="0">
                <a:latin typeface="Times New Roman" pitchFamily="18" charset="0"/>
                <a:cs typeface="Times New Roman" pitchFamily="18" charset="0"/>
              </a:rPr>
              <a:t>          negative patients and therefore can be subjected to any major surgery.</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a:t>
            </a:r>
            <a:r>
              <a:rPr lang="en-IN" sz="1800" b="1" dirty="0" smtClean="0">
                <a:latin typeface="Times New Roman" pitchFamily="18" charset="0"/>
                <a:cs typeface="Times New Roman" pitchFamily="18" charset="0"/>
              </a:rPr>
              <a:t>and</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   Operations in contaminated fields ex- </a:t>
            </a:r>
            <a:r>
              <a:rPr lang="en-IN" sz="1800" dirty="0" err="1" smtClean="0">
                <a:latin typeface="Times New Roman" pitchFamily="18" charset="0"/>
                <a:cs typeface="Times New Roman" pitchFamily="18" charset="0"/>
              </a:rPr>
              <a:t>Anorectum</a:t>
            </a:r>
            <a:r>
              <a:rPr lang="en-IN" sz="1800" dirty="0" smtClean="0">
                <a:latin typeface="Times New Roman" pitchFamily="18" charset="0"/>
                <a:cs typeface="Times New Roman" pitchFamily="18" charset="0"/>
              </a:rPr>
              <a:t> or oral cavity.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fontScale="77500" lnSpcReduction="20000"/>
          </a:bodyPr>
          <a:lstStyle/>
          <a:p>
            <a:pPr>
              <a:buNone/>
            </a:pPr>
            <a:r>
              <a:rPr lang="en-IN" sz="3500" dirty="0" smtClean="0">
                <a:solidFill>
                  <a:schemeClr val="accent2"/>
                </a:solidFill>
                <a:latin typeface="Times New Roman" pitchFamily="18" charset="0"/>
                <a:cs typeface="Times New Roman" pitchFamily="18" charset="0"/>
              </a:rPr>
              <a:t>Anaesthesia in HIV patients</a:t>
            </a:r>
          </a:p>
          <a:p>
            <a:pPr>
              <a:buNone/>
            </a:pPr>
            <a:endParaRPr lang="en-IN" sz="1600" dirty="0" smtClean="0">
              <a:latin typeface="Times New Roman" pitchFamily="18" charset="0"/>
              <a:cs typeface="Times New Roman" pitchFamily="18" charset="0"/>
            </a:endParaRPr>
          </a:p>
          <a:p>
            <a:pPr>
              <a:buNone/>
            </a:pPr>
            <a:r>
              <a:rPr lang="en-IN" sz="1900" dirty="0" smtClean="0">
                <a:latin typeface="Times New Roman" pitchFamily="18" charset="0"/>
                <a:cs typeface="Times New Roman" pitchFamily="18" charset="0"/>
              </a:rPr>
              <a:t>General Anaesthesia should not be withheld on the grounds of HIV infection alone.</a:t>
            </a:r>
          </a:p>
          <a:p>
            <a:pPr>
              <a:buNone/>
            </a:pPr>
            <a:endParaRPr lang="en-IN" sz="1900" dirty="0" smtClean="0">
              <a:latin typeface="Times New Roman" pitchFamily="18" charset="0"/>
              <a:cs typeface="Times New Roman" pitchFamily="18" charset="0"/>
            </a:endParaRPr>
          </a:p>
          <a:p>
            <a:pPr>
              <a:buNone/>
            </a:pPr>
            <a:r>
              <a:rPr lang="en-IN" sz="1900" dirty="0" smtClean="0">
                <a:latin typeface="Times New Roman" pitchFamily="18" charset="0"/>
                <a:cs typeface="Times New Roman" pitchFamily="18" charset="0"/>
              </a:rPr>
              <a:t>Regional anaesthesia is safe</a:t>
            </a:r>
          </a:p>
          <a:p>
            <a:pPr>
              <a:buNone/>
            </a:pPr>
            <a:endParaRPr lang="en-IN" sz="1900" dirty="0" smtClean="0">
              <a:latin typeface="Times New Roman" pitchFamily="18" charset="0"/>
              <a:cs typeface="Times New Roman" pitchFamily="18" charset="0"/>
            </a:endParaRPr>
          </a:p>
          <a:p>
            <a:pPr>
              <a:buNone/>
            </a:pPr>
            <a:r>
              <a:rPr lang="en-IN" sz="1900" dirty="0" err="1" smtClean="0">
                <a:latin typeface="Times New Roman" pitchFamily="18" charset="0"/>
                <a:cs typeface="Times New Roman" pitchFamily="18" charset="0"/>
              </a:rPr>
              <a:t>Etomidate</a:t>
            </a:r>
            <a:r>
              <a:rPr lang="en-IN" sz="1900" dirty="0" smtClean="0">
                <a:latin typeface="Times New Roman" pitchFamily="18" charset="0"/>
                <a:cs typeface="Times New Roman" pitchFamily="18" charset="0"/>
              </a:rPr>
              <a:t>, </a:t>
            </a:r>
            <a:r>
              <a:rPr lang="en-IN" sz="1900" dirty="0" err="1" smtClean="0">
                <a:latin typeface="Times New Roman" pitchFamily="18" charset="0"/>
                <a:cs typeface="Times New Roman" pitchFamily="18" charset="0"/>
              </a:rPr>
              <a:t>Atracurium</a:t>
            </a:r>
            <a:r>
              <a:rPr lang="en-IN" sz="1900" dirty="0" smtClean="0">
                <a:latin typeface="Times New Roman" pitchFamily="18" charset="0"/>
                <a:cs typeface="Times New Roman" pitchFamily="18" charset="0"/>
              </a:rPr>
              <a:t>, </a:t>
            </a:r>
            <a:r>
              <a:rPr lang="en-IN" sz="1900" dirty="0" err="1" smtClean="0">
                <a:latin typeface="Times New Roman" pitchFamily="18" charset="0"/>
                <a:cs typeface="Times New Roman" pitchFamily="18" charset="0"/>
              </a:rPr>
              <a:t>remifentanyl</a:t>
            </a:r>
            <a:r>
              <a:rPr lang="en-IN" sz="1900" dirty="0" smtClean="0">
                <a:latin typeface="Times New Roman" pitchFamily="18" charset="0"/>
                <a:cs typeface="Times New Roman" pitchFamily="18" charset="0"/>
              </a:rPr>
              <a:t> and </a:t>
            </a:r>
            <a:r>
              <a:rPr lang="en-IN" sz="1900" dirty="0" err="1" smtClean="0">
                <a:latin typeface="Times New Roman" pitchFamily="18" charset="0"/>
                <a:cs typeface="Times New Roman" pitchFamily="18" charset="0"/>
              </a:rPr>
              <a:t>desflurane</a:t>
            </a:r>
            <a:r>
              <a:rPr lang="en-IN" sz="1900" dirty="0" smtClean="0">
                <a:latin typeface="Times New Roman" pitchFamily="18" charset="0"/>
                <a:cs typeface="Times New Roman" pitchFamily="18" charset="0"/>
              </a:rPr>
              <a:t> are preferred</a:t>
            </a:r>
          </a:p>
          <a:p>
            <a:pPr>
              <a:buNone/>
            </a:pPr>
            <a:endParaRPr lang="en-IN" sz="1900" dirty="0" smtClean="0">
              <a:latin typeface="Times New Roman" pitchFamily="18" charset="0"/>
              <a:cs typeface="Times New Roman" pitchFamily="18" charset="0"/>
            </a:endParaRPr>
          </a:p>
          <a:p>
            <a:pPr>
              <a:buNone/>
            </a:pPr>
            <a:r>
              <a:rPr lang="en-IN" sz="1900" dirty="0" err="1" smtClean="0">
                <a:latin typeface="Times New Roman" pitchFamily="18" charset="0"/>
                <a:cs typeface="Times New Roman" pitchFamily="18" charset="0"/>
              </a:rPr>
              <a:t>Midazolam</a:t>
            </a:r>
            <a:r>
              <a:rPr lang="en-IN" sz="1900" dirty="0" smtClean="0">
                <a:latin typeface="Times New Roman" pitchFamily="18" charset="0"/>
                <a:cs typeface="Times New Roman" pitchFamily="18" charset="0"/>
              </a:rPr>
              <a:t>  and  </a:t>
            </a:r>
            <a:r>
              <a:rPr lang="en-IN" sz="1900" dirty="0" err="1" smtClean="0">
                <a:latin typeface="Times New Roman" pitchFamily="18" charset="0"/>
                <a:cs typeface="Times New Roman" pitchFamily="18" charset="0"/>
              </a:rPr>
              <a:t>fentanyl</a:t>
            </a:r>
            <a:r>
              <a:rPr lang="en-IN" sz="1900" dirty="0" smtClean="0">
                <a:latin typeface="Times New Roman" pitchFamily="18" charset="0"/>
                <a:cs typeface="Times New Roman" pitchFamily="18" charset="0"/>
              </a:rPr>
              <a:t> are better avoided, </a:t>
            </a:r>
            <a:r>
              <a:rPr lang="en-IN" sz="1900" dirty="0" err="1" smtClean="0">
                <a:latin typeface="Times New Roman" pitchFamily="18" charset="0"/>
                <a:cs typeface="Times New Roman" pitchFamily="18" charset="0"/>
              </a:rPr>
              <a:t>Succinyl</a:t>
            </a:r>
            <a:r>
              <a:rPr lang="en-IN" sz="1900" dirty="0" smtClean="0">
                <a:latin typeface="Times New Roman" pitchFamily="18" charset="0"/>
                <a:cs typeface="Times New Roman" pitchFamily="18" charset="0"/>
              </a:rPr>
              <a:t> </a:t>
            </a:r>
            <a:r>
              <a:rPr lang="en-IN" sz="1900" dirty="0" err="1" smtClean="0">
                <a:latin typeface="Times New Roman" pitchFamily="18" charset="0"/>
                <a:cs typeface="Times New Roman" pitchFamily="18" charset="0"/>
              </a:rPr>
              <a:t>choline</a:t>
            </a:r>
            <a:r>
              <a:rPr lang="en-IN" sz="1900" dirty="0" smtClean="0">
                <a:latin typeface="Times New Roman" pitchFamily="18" charset="0"/>
                <a:cs typeface="Times New Roman" pitchFamily="18" charset="0"/>
              </a:rPr>
              <a:t> should be used with caution</a:t>
            </a:r>
          </a:p>
          <a:p>
            <a:pPr>
              <a:buNone/>
            </a:pPr>
            <a:endParaRPr lang="en-IN" sz="1900" dirty="0" smtClean="0">
              <a:latin typeface="Times New Roman" pitchFamily="18" charset="0"/>
              <a:cs typeface="Times New Roman" pitchFamily="18" charset="0"/>
            </a:endParaRPr>
          </a:p>
          <a:p>
            <a:pPr>
              <a:buNone/>
            </a:pPr>
            <a:r>
              <a:rPr lang="en-IN" sz="1900" b="1" dirty="0" smtClean="0">
                <a:latin typeface="Times New Roman" pitchFamily="18" charset="0"/>
                <a:cs typeface="Times New Roman" pitchFamily="18" charset="0"/>
              </a:rPr>
              <a:t>Preoperative assessment-</a:t>
            </a:r>
          </a:p>
          <a:p>
            <a:pPr>
              <a:buNone/>
            </a:pPr>
            <a:endParaRPr lang="en-IN" sz="1900" b="1" dirty="0" smtClean="0">
              <a:latin typeface="Times New Roman" pitchFamily="18" charset="0"/>
              <a:cs typeface="Times New Roman" pitchFamily="18" charset="0"/>
            </a:endParaRPr>
          </a:p>
          <a:p>
            <a:pPr>
              <a:buNone/>
            </a:pPr>
            <a:r>
              <a:rPr lang="en-IN" sz="1900" dirty="0" smtClean="0">
                <a:latin typeface="Times New Roman" pitchFamily="18" charset="0"/>
                <a:cs typeface="Times New Roman" pitchFamily="18" charset="0"/>
              </a:rPr>
              <a:t>-Respiratory system</a:t>
            </a:r>
          </a:p>
          <a:p>
            <a:pPr>
              <a:buNone/>
            </a:pPr>
            <a:r>
              <a:rPr lang="en-IN" sz="1900" dirty="0" smtClean="0">
                <a:latin typeface="Times New Roman" pitchFamily="18" charset="0"/>
                <a:cs typeface="Times New Roman" pitchFamily="18" charset="0"/>
              </a:rPr>
              <a:t>-Cardiovascular system</a:t>
            </a:r>
          </a:p>
          <a:p>
            <a:pPr>
              <a:buNone/>
            </a:pPr>
            <a:r>
              <a:rPr lang="en-IN" sz="1900" dirty="0" smtClean="0">
                <a:latin typeface="Times New Roman" pitchFamily="18" charset="0"/>
                <a:cs typeface="Times New Roman" pitchFamily="18" charset="0"/>
              </a:rPr>
              <a:t>-Gastrointestinal system</a:t>
            </a:r>
          </a:p>
          <a:p>
            <a:pPr>
              <a:buNone/>
            </a:pPr>
            <a:r>
              <a:rPr lang="en-IN" sz="1900" dirty="0" smtClean="0">
                <a:latin typeface="Times New Roman" pitchFamily="18" charset="0"/>
                <a:cs typeface="Times New Roman" pitchFamily="18" charset="0"/>
              </a:rPr>
              <a:t>-Nervous system</a:t>
            </a:r>
          </a:p>
          <a:p>
            <a:pPr>
              <a:buNone/>
            </a:pPr>
            <a:r>
              <a:rPr lang="en-IN" sz="1900" dirty="0" smtClean="0">
                <a:latin typeface="Times New Roman" pitchFamily="18" charset="0"/>
                <a:cs typeface="Times New Roman" pitchFamily="18" charset="0"/>
              </a:rPr>
              <a:t>-IVDU group of diseases ( multisystem disease, poor venous access)</a:t>
            </a:r>
          </a:p>
          <a:p>
            <a:pPr>
              <a:buNone/>
            </a:pPr>
            <a:endParaRPr lang="en-IN" sz="1900" dirty="0" smtClean="0">
              <a:latin typeface="Times New Roman" pitchFamily="18" charset="0"/>
              <a:cs typeface="Times New Roman" pitchFamily="18" charset="0"/>
            </a:endParaRPr>
          </a:p>
          <a:p>
            <a:pPr>
              <a:buNone/>
            </a:pPr>
            <a:r>
              <a:rPr lang="en-IN" sz="1900" b="1" dirty="0" smtClean="0">
                <a:latin typeface="Times New Roman" pitchFamily="18" charset="0"/>
                <a:cs typeface="Times New Roman" pitchFamily="18" charset="0"/>
              </a:rPr>
              <a:t>Reducing the risk</a:t>
            </a:r>
            <a:r>
              <a:rPr lang="en-IN" sz="1900" dirty="0" smtClean="0">
                <a:latin typeface="Times New Roman" pitchFamily="18" charset="0"/>
                <a:cs typeface="Times New Roman" pitchFamily="18" charset="0"/>
              </a:rPr>
              <a:t>-Disposable equipments should be used, Laryngoscopes are exposed to        </a:t>
            </a:r>
          </a:p>
          <a:p>
            <a:pPr>
              <a:buNone/>
            </a:pPr>
            <a:r>
              <a:rPr lang="en-IN" sz="1900" dirty="0" smtClean="0">
                <a:latin typeface="Times New Roman" pitchFamily="18" charset="0"/>
                <a:cs typeface="Times New Roman" pitchFamily="18" charset="0"/>
              </a:rPr>
              <a:t>                               contamination mainly, if heat-moisture exchange filter  is used , (PALL BB22-15MS)    </a:t>
            </a:r>
          </a:p>
          <a:p>
            <a:pPr>
              <a:buNone/>
            </a:pPr>
            <a:r>
              <a:rPr lang="en-IN" sz="1900" dirty="0" smtClean="0">
                <a:latin typeface="Times New Roman" pitchFamily="18" charset="0"/>
                <a:cs typeface="Times New Roman" pitchFamily="18" charset="0"/>
              </a:rPr>
              <a:t>                               it is unnecessary  to change the breathing circuit.</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endParaRPr lang="en-GB" sz="16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lstStyle/>
          <a:p>
            <a:pPr>
              <a:buNone/>
            </a:pPr>
            <a:r>
              <a:rPr lang="en-IN" sz="3200" dirty="0" smtClean="0">
                <a:solidFill>
                  <a:schemeClr val="accent2"/>
                </a:solidFill>
                <a:latin typeface="Times New Roman" pitchFamily="18" charset="0"/>
                <a:cs typeface="Times New Roman" pitchFamily="18" charset="0"/>
              </a:rPr>
              <a:t>Operating room</a:t>
            </a:r>
          </a:p>
          <a:p>
            <a:pPr>
              <a:buNone/>
            </a:pPr>
            <a:endParaRPr lang="en-IN" dirty="0" smtClean="0"/>
          </a:p>
          <a:p>
            <a:pPr>
              <a:buNone/>
            </a:pPr>
            <a:r>
              <a:rPr lang="en-IN" sz="1600" dirty="0" smtClean="0">
                <a:latin typeface="Times New Roman" pitchFamily="18" charset="0"/>
                <a:cs typeface="Times New Roman" pitchFamily="18" charset="0"/>
              </a:rPr>
              <a:t>Set  operating room for emergency and urgency case.</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Limiting the personnel </a:t>
            </a:r>
            <a:r>
              <a:rPr lang="en-IN" sz="1600" dirty="0" err="1" smtClean="0">
                <a:latin typeface="Times New Roman" pitchFamily="18" charset="0"/>
                <a:cs typeface="Times New Roman" pitchFamily="18" charset="0"/>
              </a:rPr>
              <a:t>invoved</a:t>
            </a:r>
            <a:r>
              <a:rPr lang="en-IN" sz="1600" dirty="0" smtClean="0">
                <a:latin typeface="Times New Roman" pitchFamily="18" charset="0"/>
                <a:cs typeface="Times New Roman" pitchFamily="18" charset="0"/>
              </a:rPr>
              <a:t> in the case</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Choosing an operating </a:t>
            </a:r>
            <a:r>
              <a:rPr lang="en-IN" sz="1600" dirty="0" err="1" smtClean="0">
                <a:latin typeface="Times New Roman" pitchFamily="18" charset="0"/>
                <a:cs typeface="Times New Roman" pitchFamily="18" charset="0"/>
              </a:rPr>
              <a:t>sulte</a:t>
            </a:r>
            <a:r>
              <a:rPr lang="en-IN" sz="1600" dirty="0" smtClean="0">
                <a:latin typeface="Times New Roman" pitchFamily="18" charset="0"/>
                <a:cs typeface="Times New Roman" pitchFamily="18" charset="0"/>
              </a:rPr>
              <a:t> remote from others.</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Remove all un necessary equipments</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Full PPE</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Recovery of the patient should be in isolation</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PPE should be disposed of leaving the OR</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Fumigation.</a:t>
            </a:r>
          </a:p>
        </p:txBody>
      </p:sp>
      <p:pic>
        <p:nvPicPr>
          <p:cNvPr id="4" name="Picture 3" descr="images-49.jpg"/>
          <p:cNvPicPr>
            <a:picLocks noChangeAspect="1"/>
          </p:cNvPicPr>
          <p:nvPr/>
        </p:nvPicPr>
        <p:blipFill>
          <a:blip r:embed="rId2"/>
          <a:stretch>
            <a:fillRect/>
          </a:stretch>
        </p:blipFill>
        <p:spPr>
          <a:xfrm>
            <a:off x="5105400" y="1981200"/>
            <a:ext cx="3648075" cy="37338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20000"/>
          </a:bodyPr>
          <a:lstStyle/>
          <a:p>
            <a:pPr>
              <a:buNone/>
            </a:pPr>
            <a:r>
              <a:rPr lang="en-IN" sz="3500" dirty="0" smtClean="0">
                <a:solidFill>
                  <a:schemeClr val="accent2"/>
                </a:solidFill>
                <a:latin typeface="Times New Roman" pitchFamily="18" charset="0"/>
                <a:cs typeface="Times New Roman" pitchFamily="18" charset="0"/>
              </a:rPr>
              <a:t>Variations in operative technique</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a:t>
            </a:r>
            <a:r>
              <a:rPr lang="en-IN" sz="1700" dirty="0" smtClean="0">
                <a:latin typeface="Times New Roman" pitchFamily="18" charset="0"/>
                <a:cs typeface="Times New Roman" pitchFamily="18" charset="0"/>
              </a:rPr>
              <a:t>Simple techniques to reduce occupational hazards include-</a:t>
            </a:r>
          </a:p>
          <a:p>
            <a:pPr>
              <a:buNone/>
            </a:pPr>
            <a:endParaRPr lang="en-IN" sz="1700" dirty="0" smtClean="0">
              <a:latin typeface="Times New Roman" pitchFamily="18" charset="0"/>
              <a:cs typeface="Times New Roman" pitchFamily="18" charset="0"/>
            </a:endParaRPr>
          </a:p>
          <a:p>
            <a:pPr>
              <a:buNone/>
            </a:pPr>
            <a:r>
              <a:rPr lang="en-IN" sz="1700" dirty="0" smtClean="0">
                <a:latin typeface="Times New Roman" pitchFamily="18" charset="0"/>
                <a:cs typeface="Times New Roman" pitchFamily="18" charset="0"/>
              </a:rPr>
              <a:t>Cutting with </a:t>
            </a:r>
            <a:r>
              <a:rPr lang="en-IN" sz="1700" dirty="0" err="1" smtClean="0">
                <a:latin typeface="Times New Roman" pitchFamily="18" charset="0"/>
                <a:cs typeface="Times New Roman" pitchFamily="18" charset="0"/>
              </a:rPr>
              <a:t>electrocautey</a:t>
            </a:r>
            <a:endParaRPr lang="en-IN" sz="1700" dirty="0" smtClean="0">
              <a:latin typeface="Times New Roman" pitchFamily="18" charset="0"/>
              <a:cs typeface="Times New Roman" pitchFamily="18" charset="0"/>
            </a:endParaRPr>
          </a:p>
          <a:p>
            <a:pPr>
              <a:buNone/>
            </a:pPr>
            <a:endParaRPr lang="en-IN" sz="1700" dirty="0" smtClean="0">
              <a:latin typeface="Times New Roman" pitchFamily="18" charset="0"/>
              <a:cs typeface="Times New Roman" pitchFamily="18" charset="0"/>
            </a:endParaRPr>
          </a:p>
          <a:p>
            <a:pPr>
              <a:buNone/>
            </a:pPr>
            <a:r>
              <a:rPr lang="en-IN" sz="1700" dirty="0" smtClean="0">
                <a:latin typeface="Times New Roman" pitchFamily="18" charset="0"/>
                <a:cs typeface="Times New Roman" pitchFamily="18" charset="0"/>
              </a:rPr>
              <a:t>Avoidance of Hand – hand passage of sharps.</a:t>
            </a:r>
          </a:p>
          <a:p>
            <a:pPr>
              <a:buNone/>
            </a:pPr>
            <a:endParaRPr lang="en-IN" sz="1700" dirty="0" smtClean="0">
              <a:latin typeface="Times New Roman" pitchFamily="18" charset="0"/>
              <a:cs typeface="Times New Roman" pitchFamily="18" charset="0"/>
            </a:endParaRPr>
          </a:p>
          <a:p>
            <a:pPr>
              <a:buNone/>
            </a:pPr>
            <a:r>
              <a:rPr lang="en-IN" sz="1700" dirty="0" smtClean="0">
                <a:latin typeface="Times New Roman" pitchFamily="18" charset="0"/>
                <a:cs typeface="Times New Roman" pitchFamily="18" charset="0"/>
              </a:rPr>
              <a:t>Hands should never be used as tissue retractors.</a:t>
            </a:r>
          </a:p>
          <a:p>
            <a:pPr>
              <a:buNone/>
            </a:pPr>
            <a:endParaRPr lang="en-IN" sz="1700" dirty="0" smtClean="0">
              <a:latin typeface="Times New Roman" pitchFamily="18" charset="0"/>
              <a:cs typeface="Times New Roman" pitchFamily="18" charset="0"/>
            </a:endParaRPr>
          </a:p>
          <a:p>
            <a:pPr>
              <a:buNone/>
            </a:pPr>
            <a:r>
              <a:rPr lang="en-IN" sz="1700" dirty="0" smtClean="0">
                <a:latin typeface="Times New Roman" pitchFamily="18" charset="0"/>
                <a:cs typeface="Times New Roman" pitchFamily="18" charset="0"/>
              </a:rPr>
              <a:t>Avoid blood loss.</a:t>
            </a:r>
          </a:p>
          <a:p>
            <a:pPr>
              <a:buNone/>
            </a:pPr>
            <a:endParaRPr lang="en-IN" sz="1700" dirty="0" smtClean="0">
              <a:latin typeface="Times New Roman" pitchFamily="18" charset="0"/>
              <a:cs typeface="Times New Roman" pitchFamily="18" charset="0"/>
            </a:endParaRPr>
          </a:p>
          <a:p>
            <a:pPr>
              <a:buNone/>
            </a:pPr>
            <a:r>
              <a:rPr lang="en-IN" sz="1700" dirty="0" err="1" smtClean="0">
                <a:latin typeface="Times New Roman" pitchFamily="18" charset="0"/>
                <a:cs typeface="Times New Roman" pitchFamily="18" charset="0"/>
              </a:rPr>
              <a:t>Laporoscopic</a:t>
            </a:r>
            <a:r>
              <a:rPr lang="en-IN" sz="1700" dirty="0" smtClean="0">
                <a:latin typeface="Times New Roman" pitchFamily="18" charset="0"/>
                <a:cs typeface="Times New Roman" pitchFamily="18" charset="0"/>
              </a:rPr>
              <a:t> surgeries.</a:t>
            </a:r>
          </a:p>
          <a:p>
            <a:pPr>
              <a:buNone/>
            </a:pPr>
            <a:endParaRPr lang="en-IN" sz="1700" dirty="0" smtClean="0">
              <a:latin typeface="Times New Roman" pitchFamily="18" charset="0"/>
              <a:cs typeface="Times New Roman" pitchFamily="18" charset="0"/>
            </a:endParaRPr>
          </a:p>
          <a:p>
            <a:pPr>
              <a:buNone/>
            </a:pPr>
            <a:r>
              <a:rPr lang="en-IN" sz="1700" dirty="0" smtClean="0">
                <a:latin typeface="Times New Roman" pitchFamily="18" charset="0"/>
                <a:cs typeface="Times New Roman" pitchFamily="18" charset="0"/>
              </a:rPr>
              <a:t>Natural orifice trans-endoscopic surgery (NOTES) is on the horizon for major abdominal surgeries.</a:t>
            </a:r>
          </a:p>
          <a:p>
            <a:pPr>
              <a:buNone/>
            </a:pPr>
            <a:endParaRPr lang="en-IN" sz="1700" dirty="0" smtClean="0">
              <a:latin typeface="Times New Roman" pitchFamily="18" charset="0"/>
              <a:cs typeface="Times New Roman" pitchFamily="18" charset="0"/>
            </a:endParaRPr>
          </a:p>
          <a:p>
            <a:pPr>
              <a:buNone/>
            </a:pPr>
            <a:r>
              <a:rPr lang="en-IN" sz="1700" dirty="0" err="1" smtClean="0">
                <a:latin typeface="Times New Roman" pitchFamily="18" charset="0"/>
                <a:cs typeface="Times New Roman" pitchFamily="18" charset="0"/>
              </a:rPr>
              <a:t>Intraoperative</a:t>
            </a:r>
            <a:r>
              <a:rPr lang="en-IN" sz="1700" dirty="0" smtClean="0">
                <a:latin typeface="Times New Roman" pitchFamily="18" charset="0"/>
                <a:cs typeface="Times New Roman" pitchFamily="18" charset="0"/>
              </a:rPr>
              <a:t> </a:t>
            </a:r>
            <a:r>
              <a:rPr lang="en-IN" sz="1700" dirty="0" err="1" smtClean="0">
                <a:latin typeface="Times New Roman" pitchFamily="18" charset="0"/>
                <a:cs typeface="Times New Roman" pitchFamily="18" charset="0"/>
              </a:rPr>
              <a:t>tapling</a:t>
            </a:r>
            <a:endParaRPr lang="en-IN" sz="1700" dirty="0" smtClean="0">
              <a:latin typeface="Times New Roman" pitchFamily="18" charset="0"/>
              <a:cs typeface="Times New Roman" pitchFamily="18" charset="0"/>
            </a:endParaRPr>
          </a:p>
          <a:p>
            <a:pPr>
              <a:buNone/>
            </a:pPr>
            <a:endParaRPr lang="en-IN" sz="1700" dirty="0" smtClean="0">
              <a:latin typeface="Times New Roman" pitchFamily="18" charset="0"/>
              <a:cs typeface="Times New Roman" pitchFamily="18" charset="0"/>
            </a:endParaRPr>
          </a:p>
          <a:p>
            <a:pPr>
              <a:buNone/>
            </a:pPr>
            <a:r>
              <a:rPr lang="en-IN" sz="1700" dirty="0" smtClean="0">
                <a:latin typeface="Times New Roman" pitchFamily="18" charset="0"/>
                <a:cs typeface="Times New Roman" pitchFamily="18" charset="0"/>
              </a:rPr>
              <a:t>Banding of Haemorrhoids and </a:t>
            </a:r>
            <a:r>
              <a:rPr lang="en-IN" sz="1700" dirty="0" err="1" smtClean="0">
                <a:latin typeface="Times New Roman" pitchFamily="18" charset="0"/>
                <a:cs typeface="Times New Roman" pitchFamily="18" charset="0"/>
              </a:rPr>
              <a:t>varices</a:t>
            </a:r>
            <a:r>
              <a:rPr lang="en-IN" sz="1700" dirty="0" smtClean="0">
                <a:latin typeface="Times New Roman" pitchFamily="18" charset="0"/>
                <a:cs typeface="Times New Roman" pitchFamily="18" charset="0"/>
              </a:rPr>
              <a:t>.</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6019800"/>
          </a:xfrm>
        </p:spPr>
        <p:txBody>
          <a:bodyPr>
            <a:normAutofit/>
          </a:bodyPr>
          <a:lstStyle/>
          <a:p>
            <a:pPr>
              <a:buNone/>
            </a:pPr>
            <a:r>
              <a:rPr lang="en-IN" dirty="0" smtClean="0">
                <a:solidFill>
                  <a:schemeClr val="accent2"/>
                </a:solidFill>
                <a:latin typeface="Times New Roman" pitchFamily="18" charset="0"/>
                <a:cs typeface="Times New Roman" pitchFamily="18" charset="0"/>
              </a:rPr>
              <a:t>Universal and specific precautions</a:t>
            </a:r>
          </a:p>
          <a:p>
            <a:pPr>
              <a:buNone/>
            </a:pPr>
            <a:endParaRPr lang="en-IN" dirty="0" smtClean="0"/>
          </a:p>
          <a:p>
            <a:pPr>
              <a:buNone/>
            </a:pPr>
            <a:r>
              <a:rPr lang="en-IN" dirty="0" smtClean="0">
                <a:solidFill>
                  <a:schemeClr val="accent2"/>
                </a:solidFill>
              </a:rPr>
              <a:t>Barrier method-</a:t>
            </a:r>
          </a:p>
          <a:p>
            <a:pPr>
              <a:buNone/>
            </a:pPr>
            <a:endParaRPr lang="en-IN" dirty="0" smtClean="0"/>
          </a:p>
          <a:p>
            <a:pPr>
              <a:buNone/>
            </a:pPr>
            <a:r>
              <a:rPr lang="en-IN" sz="1600" dirty="0" smtClean="0">
                <a:latin typeface="Times New Roman" pitchFamily="18" charset="0"/>
                <a:cs typeface="Times New Roman" pitchFamily="18" charset="0"/>
              </a:rPr>
              <a:t>Hand </a:t>
            </a:r>
            <a:r>
              <a:rPr lang="en-IN" sz="1600" dirty="0" err="1" smtClean="0">
                <a:latin typeface="Times New Roman" pitchFamily="18" charset="0"/>
                <a:cs typeface="Times New Roman" pitchFamily="18" charset="0"/>
              </a:rPr>
              <a:t>hygeine</a:t>
            </a: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Foot wear (Wellington shoes)</a:t>
            </a:r>
            <a:endParaRPr lang="en-GB"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Gloves </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Water impermeable gowns</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Cap and mask</a:t>
            </a: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Protective eye wear</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endParaRPr lang="en-GB" sz="1600" dirty="0">
              <a:latin typeface="Times New Roman" pitchFamily="18" charset="0"/>
              <a:cs typeface="Times New Roman" pitchFamily="18" charset="0"/>
            </a:endParaRPr>
          </a:p>
        </p:txBody>
      </p:sp>
      <p:pic>
        <p:nvPicPr>
          <p:cNvPr id="4" name="Picture 3" descr="images-34-1.jpg"/>
          <p:cNvPicPr>
            <a:picLocks noChangeAspect="1"/>
          </p:cNvPicPr>
          <p:nvPr/>
        </p:nvPicPr>
        <p:blipFill>
          <a:blip r:embed="rId2"/>
          <a:stretch>
            <a:fillRect/>
          </a:stretch>
        </p:blipFill>
        <p:spPr>
          <a:xfrm>
            <a:off x="5867400" y="2438400"/>
            <a:ext cx="2028825" cy="41148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a:buNone/>
            </a:pPr>
            <a:r>
              <a:rPr lang="en-IN" sz="3200" dirty="0" smtClean="0">
                <a:solidFill>
                  <a:schemeClr val="accent2"/>
                </a:solidFill>
                <a:latin typeface="Times New Roman" pitchFamily="18" charset="0"/>
                <a:cs typeface="Times New Roman" pitchFamily="18" charset="0"/>
              </a:rPr>
              <a:t>Sharps  precautions-</a:t>
            </a:r>
          </a:p>
          <a:p>
            <a:pPr>
              <a:buNone/>
            </a:pPr>
            <a:endParaRPr lang="en-IN" sz="16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Never to recap needles.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Dispose of used needles and sharps</a:t>
            </a: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immediatedly</a:t>
            </a:r>
            <a:r>
              <a:rPr lang="en-IN" sz="1800" dirty="0" smtClean="0">
                <a:latin typeface="Times New Roman" pitchFamily="18" charset="0"/>
                <a:cs typeface="Times New Roman" pitchFamily="18" charset="0"/>
              </a:rPr>
              <a:t> in sharp boxes.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Sharp boxes: must be easily accessible, </a:t>
            </a:r>
          </a:p>
          <a:p>
            <a:pPr>
              <a:buNone/>
            </a:pPr>
            <a:r>
              <a:rPr lang="en-IN" sz="1800" dirty="0" smtClean="0">
                <a:latin typeface="Times New Roman" pitchFamily="18" charset="0"/>
                <a:cs typeface="Times New Roman" pitchFamily="18" charset="0"/>
              </a:rPr>
              <a:t>must not be overfilled, labelled or </a:t>
            </a:r>
            <a:r>
              <a:rPr lang="en-IN" sz="1800" dirty="0" err="1" smtClean="0">
                <a:latin typeface="Times New Roman" pitchFamily="18" charset="0"/>
                <a:cs typeface="Times New Roman" pitchFamily="18" charset="0"/>
              </a:rPr>
              <a:t>color</a:t>
            </a:r>
            <a:r>
              <a:rPr lang="en-IN" sz="1800" dirty="0" smtClean="0">
                <a:latin typeface="Times New Roman" pitchFamily="18" charset="0"/>
                <a:cs typeface="Times New Roman" pitchFamily="18" charset="0"/>
              </a:rPr>
              <a:t> coded</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Needle incinerators can be another safe way</a:t>
            </a:r>
          </a:p>
          <a:p>
            <a:pPr>
              <a:buNone/>
            </a:pPr>
            <a:r>
              <a:rPr lang="en-IN" sz="1800" dirty="0" smtClean="0">
                <a:latin typeface="Times New Roman" pitchFamily="18" charset="0"/>
                <a:cs typeface="Times New Roman" pitchFamily="18" charset="0"/>
              </a:rPr>
              <a:t> of disposal.</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Reusable sharps must be handled with care</a:t>
            </a:r>
          </a:p>
          <a:p>
            <a:pPr>
              <a:buNone/>
            </a:pPr>
            <a:r>
              <a:rPr lang="en-IN" sz="1800" dirty="0" smtClean="0">
                <a:latin typeface="Times New Roman" pitchFamily="18" charset="0"/>
                <a:cs typeface="Times New Roman" pitchFamily="18" charset="0"/>
              </a:rPr>
              <a:t> avoiding direct handling during processing</a:t>
            </a:r>
            <a:r>
              <a:rPr lang="en-IN" sz="1600" dirty="0" smtClean="0">
                <a:latin typeface="Times New Roman" pitchFamily="18" charset="0"/>
                <a:cs typeface="Times New Roman" pitchFamily="18" charset="0"/>
              </a:rPr>
              <a:t>.</a:t>
            </a:r>
          </a:p>
        </p:txBody>
      </p:sp>
      <p:pic>
        <p:nvPicPr>
          <p:cNvPr id="4" name="Picture 3" descr="images-45.jpg"/>
          <p:cNvPicPr>
            <a:picLocks noChangeAspect="1"/>
          </p:cNvPicPr>
          <p:nvPr/>
        </p:nvPicPr>
        <p:blipFill>
          <a:blip r:embed="rId2"/>
          <a:stretch>
            <a:fillRect/>
          </a:stretch>
        </p:blipFill>
        <p:spPr>
          <a:xfrm>
            <a:off x="5181600" y="1143000"/>
            <a:ext cx="3200400" cy="46482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buNone/>
            </a:pPr>
            <a:r>
              <a:rPr lang="en-IN" sz="3200" dirty="0" smtClean="0">
                <a:solidFill>
                  <a:schemeClr val="accent2"/>
                </a:solidFill>
                <a:latin typeface="Times New Roman" pitchFamily="18" charset="0"/>
                <a:cs typeface="Times New Roman" pitchFamily="18" charset="0"/>
              </a:rPr>
              <a:t>How to deal with used materials after surgery</a:t>
            </a:r>
          </a:p>
          <a:p>
            <a:pPr>
              <a:buNone/>
            </a:pPr>
            <a:endParaRPr lang="en-IN" dirty="0" smtClean="0"/>
          </a:p>
          <a:p>
            <a:pPr>
              <a:buNone/>
            </a:pPr>
            <a:r>
              <a:rPr lang="en-IN" sz="1800" dirty="0" smtClean="0">
                <a:latin typeface="Times New Roman" pitchFamily="18" charset="0"/>
                <a:cs typeface="Times New Roman" pitchFamily="18" charset="0"/>
              </a:rPr>
              <a:t>Soiled linen : Soaking in 1:100 </a:t>
            </a:r>
            <a:r>
              <a:rPr lang="en-IN" sz="1800" dirty="0" err="1" smtClean="0">
                <a:latin typeface="Times New Roman" pitchFamily="18" charset="0"/>
                <a:cs typeface="Times New Roman" pitchFamily="18" charset="0"/>
              </a:rPr>
              <a:t>hypochirite</a:t>
            </a:r>
            <a:r>
              <a:rPr lang="en-IN" sz="1800" dirty="0" smtClean="0">
                <a:latin typeface="Times New Roman" pitchFamily="18" charset="0"/>
                <a:cs typeface="Times New Roman" pitchFamily="18" charset="0"/>
              </a:rPr>
              <a:t> solution for 30 minutes</a:t>
            </a:r>
          </a:p>
          <a:p>
            <a:pPr>
              <a:buNone/>
            </a:pPr>
            <a:endParaRPr lang="en-IN" sz="1800" dirty="0" smtClean="0">
              <a:latin typeface="Times New Roman" pitchFamily="18" charset="0"/>
              <a:cs typeface="Times New Roman" pitchFamily="18" charset="0"/>
            </a:endParaRP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Metal instruments: Wash with soap and water, soak in 2% </a:t>
            </a:r>
            <a:r>
              <a:rPr lang="en-IN" sz="1800" dirty="0" err="1" smtClean="0">
                <a:latin typeface="Times New Roman" pitchFamily="18" charset="0"/>
                <a:cs typeface="Times New Roman" pitchFamily="18" charset="0"/>
              </a:rPr>
              <a:t>Gluteraldehyde</a:t>
            </a:r>
            <a:r>
              <a:rPr lang="en-IN" sz="1800" dirty="0" smtClean="0">
                <a:latin typeface="Times New Roman" pitchFamily="18" charset="0"/>
                <a:cs typeface="Times New Roman" pitchFamily="18" charset="0"/>
              </a:rPr>
              <a:t> </a:t>
            </a:r>
          </a:p>
          <a:p>
            <a:pPr>
              <a:buNone/>
            </a:pPr>
            <a:r>
              <a:rPr lang="en-IN" sz="1800" dirty="0" smtClean="0">
                <a:latin typeface="Times New Roman" pitchFamily="18" charset="0"/>
                <a:cs typeface="Times New Roman" pitchFamily="18" charset="0"/>
              </a:rPr>
              <a:t>                               solution for  30minutes,  sharp instruments for 6hrs</a:t>
            </a:r>
          </a:p>
          <a:p>
            <a:pPr>
              <a:buNone/>
            </a:pPr>
            <a:r>
              <a:rPr lang="en-IN" sz="1800" dirty="0" smtClean="0">
                <a:latin typeface="Times New Roman" pitchFamily="18" charset="0"/>
                <a:cs typeface="Times New Roman" pitchFamily="18" charset="0"/>
              </a:rPr>
              <a:t>                               Then they are autoclaved.</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Plastic tubing:  Soaking in 2% </a:t>
            </a:r>
            <a:r>
              <a:rPr lang="en-IN" sz="1800" dirty="0" err="1" smtClean="0">
                <a:latin typeface="Times New Roman" pitchFamily="18" charset="0"/>
                <a:cs typeface="Times New Roman" pitchFamily="18" charset="0"/>
              </a:rPr>
              <a:t>Gluteraldehyde</a:t>
            </a:r>
            <a:r>
              <a:rPr lang="en-IN" sz="1800" dirty="0" smtClean="0">
                <a:latin typeface="Times New Roman" pitchFamily="18" charset="0"/>
                <a:cs typeface="Times New Roman" pitchFamily="18" charset="0"/>
              </a:rPr>
              <a:t> for 6 hours or ETO sterilisation.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lnSpcReduction="10000"/>
          </a:bodyPr>
          <a:lstStyle/>
          <a:p>
            <a:pPr>
              <a:buNone/>
            </a:pPr>
            <a:r>
              <a:rPr lang="en-IN" sz="3200" dirty="0" smtClean="0">
                <a:solidFill>
                  <a:schemeClr val="accent2"/>
                </a:solidFill>
                <a:latin typeface="Times New Roman" pitchFamily="18" charset="0"/>
                <a:cs typeface="Times New Roman" pitchFamily="18" charset="0"/>
              </a:rPr>
              <a:t>Ethics-</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r>
              <a:rPr lang="en-IN" sz="1600"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If a doctor proposes an operation the risks must be weighed against potential benefits of surgery.</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The occupational hazard is not only to the surgeon’s life but also to the lives of his/her spouse or intimate friends but if situation demands the surgeon should take calculated risk in order to improve the well-being of the patient.</a:t>
            </a:r>
          </a:p>
          <a:p>
            <a:pPr>
              <a:buNone/>
            </a:pPr>
            <a:r>
              <a:rPr lang="en-IN" sz="1800" dirty="0" smtClean="0">
                <a:latin typeface="Times New Roman" pitchFamily="18" charset="0"/>
                <a:cs typeface="Times New Roman" pitchFamily="18" charset="0"/>
              </a:rPr>
              <a:t>       </a:t>
            </a:r>
          </a:p>
          <a:p>
            <a:pPr>
              <a:buNone/>
            </a:pPr>
            <a:r>
              <a:rPr lang="en-IN" sz="1800" dirty="0" smtClean="0">
                <a:latin typeface="Times New Roman" pitchFamily="18" charset="0"/>
                <a:cs typeface="Times New Roman" pitchFamily="18" charset="0"/>
              </a:rPr>
              <a:t>      Referring the patients to colleagues on  ground of contamination risk is unjustified</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To tell or not to tell?</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Clinical categories-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Life </a:t>
            </a:r>
            <a:r>
              <a:rPr lang="en-IN" sz="1800" dirty="0" err="1" smtClean="0">
                <a:latin typeface="Times New Roman" pitchFamily="18" charset="0"/>
                <a:cs typeface="Times New Roman" pitchFamily="18" charset="0"/>
              </a:rPr>
              <a:t>threatning</a:t>
            </a:r>
            <a:r>
              <a:rPr lang="en-IN" sz="1800" dirty="0" smtClean="0">
                <a:latin typeface="Times New Roman" pitchFamily="18" charset="0"/>
                <a:cs typeface="Times New Roman" pitchFamily="18" charset="0"/>
              </a:rPr>
              <a:t> surgical correctable disease                             Surgery is must</a:t>
            </a:r>
          </a:p>
          <a:p>
            <a:pPr>
              <a:buNone/>
            </a:pPr>
            <a:r>
              <a:rPr lang="en-IN" sz="1800" dirty="0" smtClean="0">
                <a:latin typeface="Times New Roman" pitchFamily="18" charset="0"/>
                <a:cs typeface="Times New Roman" pitchFamily="18" charset="0"/>
              </a:rPr>
              <a:t>        Surgical interventions for diagnosis and prophylaxis               Find an alternative</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buNone/>
            </a:pPr>
            <a:r>
              <a:rPr lang="en-IN" sz="3200" dirty="0" smtClean="0">
                <a:solidFill>
                  <a:schemeClr val="accent2"/>
                </a:solidFill>
                <a:latin typeface="Times New Roman" pitchFamily="18" charset="0"/>
                <a:cs typeface="Times New Roman" pitchFamily="18" charset="0"/>
              </a:rPr>
              <a:t>Post operative complications in HIV patients:</a:t>
            </a:r>
          </a:p>
          <a:p>
            <a:pPr>
              <a:buNone/>
            </a:pPr>
            <a:endParaRPr lang="en-IN" dirty="0" smtClean="0"/>
          </a:p>
          <a:p>
            <a:pPr>
              <a:buNone/>
            </a:pPr>
            <a:r>
              <a:rPr lang="en-IN" sz="1800" dirty="0" smtClean="0">
                <a:latin typeface="Times New Roman" pitchFamily="18" charset="0"/>
                <a:cs typeface="Times New Roman" pitchFamily="18" charset="0"/>
              </a:rPr>
              <a:t>Septic </a:t>
            </a:r>
            <a:r>
              <a:rPr lang="en-IN" sz="1800" dirty="0" err="1" smtClean="0">
                <a:latin typeface="Times New Roman" pitchFamily="18" charset="0"/>
                <a:cs typeface="Times New Roman" pitchFamily="18" charset="0"/>
              </a:rPr>
              <a:t>Sequelae</a:t>
            </a:r>
            <a:r>
              <a:rPr lang="en-IN" sz="1800" dirty="0" smtClean="0">
                <a:latin typeface="Times New Roman" pitchFamily="18" charset="0"/>
                <a:cs typeface="Times New Roman" pitchFamily="18" charset="0"/>
              </a:rPr>
              <a:t> (Pelvic collections and wound infections).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Postoperative pneumonia.</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Renal failure.</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Surgical infections.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Tachycardia.</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Fever.</a:t>
            </a:r>
          </a:p>
          <a:p>
            <a:pPr>
              <a:buNone/>
            </a:pPr>
            <a:endParaRPr lang="en-IN" sz="1800" dirty="0" smtClean="0">
              <a:latin typeface="Times New Roman" pitchFamily="18" charset="0"/>
              <a:cs typeface="Times New Roman" pitchFamily="18" charset="0"/>
            </a:endParaRPr>
          </a:p>
          <a:p>
            <a:pPr>
              <a:buNone/>
            </a:pPr>
            <a:r>
              <a:rPr lang="en-IN" sz="1800" dirty="0" err="1" smtClean="0">
                <a:latin typeface="Times New Roman" pitchFamily="18" charset="0"/>
                <a:cs typeface="Times New Roman" pitchFamily="18" charset="0"/>
              </a:rPr>
              <a:t>Endometritis</a:t>
            </a:r>
            <a:r>
              <a:rPr lang="en-IN" sz="1800" dirty="0" smtClean="0">
                <a:latin typeface="Times New Roman" pitchFamily="18" charset="0"/>
                <a:cs typeface="Times New Roman" pitchFamily="18" charset="0"/>
              </a:rPr>
              <a:t> and wound infection.</a:t>
            </a:r>
          </a:p>
          <a:p>
            <a:pPr>
              <a:buNone/>
            </a:pPr>
            <a:endParaRPr lang="en-IN" sz="1600" dirty="0" smtClean="0">
              <a:latin typeface="Times New Roman" pitchFamily="18" charset="0"/>
              <a:cs typeface="Times New Roman" pitchFamily="18" charset="0"/>
            </a:endParaRPr>
          </a:p>
          <a:p>
            <a:pPr>
              <a:buNone/>
            </a:pPr>
            <a:endParaRPr lang="en-GB"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buNone/>
            </a:pPr>
            <a:r>
              <a:rPr lang="en-IN" dirty="0" smtClean="0"/>
              <a:t>       </a:t>
            </a:r>
            <a:r>
              <a:rPr lang="en-IN" sz="3200" dirty="0" smtClean="0">
                <a:solidFill>
                  <a:schemeClr val="accent2"/>
                </a:solidFill>
                <a:latin typeface="Times New Roman" pitchFamily="18" charset="0"/>
                <a:cs typeface="Times New Roman" pitchFamily="18" charset="0"/>
              </a:rPr>
              <a:t>Human Immunodeficiency Virus</a:t>
            </a:r>
          </a:p>
          <a:p>
            <a:pPr>
              <a:buNone/>
            </a:pPr>
            <a:endParaRPr lang="en-IN" dirty="0" smtClean="0"/>
          </a:p>
          <a:p>
            <a:pPr>
              <a:buNone/>
            </a:pPr>
            <a:r>
              <a:rPr lang="en-IN" sz="1800" dirty="0" smtClean="0">
                <a:latin typeface="Times New Roman" pitchFamily="18" charset="0"/>
                <a:cs typeface="Times New Roman" pitchFamily="18" charset="0"/>
              </a:rPr>
              <a:t>      HIV has high affinity for CD 4 T Lymphocytes and </a:t>
            </a:r>
            <a:r>
              <a:rPr lang="en-IN" sz="1800" dirty="0" err="1" smtClean="0">
                <a:latin typeface="Times New Roman" pitchFamily="18" charset="0"/>
                <a:cs typeface="Times New Roman" pitchFamily="18" charset="0"/>
              </a:rPr>
              <a:t>Monocytes</a:t>
            </a:r>
            <a:r>
              <a:rPr lang="en-IN" sz="1800" dirty="0" smtClean="0">
                <a:latin typeface="Times New Roman" pitchFamily="18" charset="0"/>
                <a:cs typeface="Times New Roman" pitchFamily="18" charset="0"/>
              </a:rPr>
              <a:t>.</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HIV binds to CD4 cells and becomes internalized. The virus replicates itself by generating  a DNA copy by reverse transcriptase.</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Viral DNA becomes incorporated into the host DNA enabling further replication</a:t>
            </a:r>
            <a:r>
              <a:rPr lang="en-IN" sz="1600" dirty="0" smtClean="0">
                <a:latin typeface="Times New Roman" pitchFamily="18" charset="0"/>
                <a:cs typeface="Times New Roman" pitchFamily="18" charset="0"/>
              </a:rPr>
              <a:t>.</a:t>
            </a:r>
          </a:p>
          <a:p>
            <a:pPr>
              <a:buNone/>
            </a:pPr>
            <a:endParaRPr lang="en-GB" sz="1600" dirty="0">
              <a:latin typeface="Times New Roman" pitchFamily="18" charset="0"/>
              <a:cs typeface="Times New Roman" pitchFamily="18" charset="0"/>
            </a:endParaRPr>
          </a:p>
        </p:txBody>
      </p:sp>
      <p:pic>
        <p:nvPicPr>
          <p:cNvPr id="4" name="Picture 3" descr="images-17.jpg"/>
          <p:cNvPicPr>
            <a:picLocks noChangeAspect="1"/>
          </p:cNvPicPr>
          <p:nvPr/>
        </p:nvPicPr>
        <p:blipFill>
          <a:blip r:embed="rId2"/>
          <a:stretch>
            <a:fillRect/>
          </a:stretch>
        </p:blipFill>
        <p:spPr>
          <a:xfrm>
            <a:off x="1066800" y="4038600"/>
            <a:ext cx="69342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8600"/>
            <a:ext cx="8153400" cy="6324600"/>
          </a:xfrm>
        </p:spPr>
        <p:txBody>
          <a:bodyPr>
            <a:normAutofit/>
          </a:bodyPr>
          <a:lstStyle/>
          <a:p>
            <a:pPr>
              <a:buNone/>
            </a:pPr>
            <a:r>
              <a:rPr lang="en-IN" sz="3200" dirty="0" smtClean="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Post operative care</a:t>
            </a:r>
          </a:p>
          <a:p>
            <a:pPr>
              <a:buNone/>
            </a:pPr>
            <a:endParaRPr lang="en-IN"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IN" sz="1800" dirty="0" smtClean="0">
                <a:effectLst>
                  <a:outerShdw blurRad="38100" dist="38100" dir="2700000" algn="tl">
                    <a:srgbClr val="000000">
                      <a:alpha val="43137"/>
                    </a:srgbClr>
                  </a:outerShdw>
                </a:effectLst>
                <a:latin typeface="Times New Roman" pitchFamily="18" charset="0"/>
                <a:cs typeface="Times New Roman" pitchFamily="18" charset="0"/>
              </a:rPr>
              <a:t>ICU for monitoring</a:t>
            </a:r>
          </a:p>
          <a:p>
            <a:pPr>
              <a:buNone/>
            </a:pPr>
            <a:endParaRPr lang="en-IN" sz="18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IN" sz="1800" dirty="0" smtClean="0">
                <a:effectLst>
                  <a:outerShdw blurRad="38100" dist="38100" dir="2700000" algn="tl">
                    <a:srgbClr val="000000">
                      <a:alpha val="43137"/>
                    </a:srgbClr>
                  </a:outerShdw>
                </a:effectLst>
                <a:latin typeface="Times New Roman" pitchFamily="18" charset="0"/>
                <a:cs typeface="Times New Roman" pitchFamily="18" charset="0"/>
              </a:rPr>
              <a:t>Ventilator support</a:t>
            </a:r>
          </a:p>
          <a:p>
            <a:pPr>
              <a:buNone/>
            </a:pPr>
            <a:endParaRPr lang="en-IN" sz="18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IN" sz="1800" dirty="0" smtClean="0">
                <a:effectLst>
                  <a:outerShdw blurRad="38100" dist="38100" dir="2700000" algn="tl">
                    <a:srgbClr val="000000">
                      <a:alpha val="43137"/>
                    </a:srgbClr>
                  </a:outerShdw>
                </a:effectLst>
                <a:latin typeface="Times New Roman" pitchFamily="18" charset="0"/>
                <a:cs typeface="Times New Roman" pitchFamily="18" charset="0"/>
              </a:rPr>
              <a:t>Blood transfusion.</a:t>
            </a:r>
          </a:p>
          <a:p>
            <a:pPr>
              <a:buNone/>
            </a:pPr>
            <a:endParaRPr lang="en-IN" sz="18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IN" sz="1800" dirty="0" smtClean="0">
                <a:effectLst>
                  <a:outerShdw blurRad="38100" dist="38100" dir="2700000" algn="tl">
                    <a:srgbClr val="000000">
                      <a:alpha val="43137"/>
                    </a:srgbClr>
                  </a:outerShdw>
                </a:effectLst>
                <a:latin typeface="Times New Roman" pitchFamily="18" charset="0"/>
                <a:cs typeface="Times New Roman" pitchFamily="18" charset="0"/>
              </a:rPr>
              <a:t>TPN and </a:t>
            </a:r>
            <a:r>
              <a:rPr lang="en-IN" sz="1800" dirty="0" err="1" smtClean="0">
                <a:effectLst>
                  <a:outerShdw blurRad="38100" dist="38100" dir="2700000" algn="tl">
                    <a:srgbClr val="000000">
                      <a:alpha val="43137"/>
                    </a:srgbClr>
                  </a:outerShdw>
                </a:effectLst>
                <a:latin typeface="Times New Roman" pitchFamily="18" charset="0"/>
                <a:cs typeface="Times New Roman" pitchFamily="18" charset="0"/>
              </a:rPr>
              <a:t>nasogastric</a:t>
            </a:r>
            <a:r>
              <a:rPr lang="en-IN" sz="1800" dirty="0" smtClean="0">
                <a:effectLst>
                  <a:outerShdw blurRad="38100" dist="38100" dir="2700000" algn="tl">
                    <a:srgbClr val="000000">
                      <a:alpha val="43137"/>
                    </a:srgbClr>
                  </a:outerShdw>
                </a:effectLst>
                <a:latin typeface="Times New Roman" pitchFamily="18" charset="0"/>
                <a:cs typeface="Times New Roman" pitchFamily="18" charset="0"/>
              </a:rPr>
              <a:t> tube is sufficient</a:t>
            </a:r>
          </a:p>
          <a:p>
            <a:pPr>
              <a:buNone/>
            </a:pPr>
            <a:endParaRPr lang="en-IN" sz="18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IN" sz="1800" dirty="0" smtClean="0">
                <a:effectLst>
                  <a:outerShdw blurRad="38100" dist="38100" dir="2700000" algn="tl">
                    <a:srgbClr val="000000">
                      <a:alpha val="43137"/>
                    </a:srgbClr>
                  </a:outerShdw>
                </a:effectLst>
                <a:latin typeface="Times New Roman" pitchFamily="18" charset="0"/>
                <a:cs typeface="Times New Roman" pitchFamily="18" charset="0"/>
              </a:rPr>
              <a:t>Chest tubes</a:t>
            </a:r>
          </a:p>
          <a:p>
            <a:pPr>
              <a:buNone/>
            </a:pPr>
            <a:endParaRPr lang="en-IN" sz="18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IN" sz="1800" dirty="0" smtClean="0">
                <a:effectLst>
                  <a:outerShdw blurRad="38100" dist="38100" dir="2700000" algn="tl">
                    <a:srgbClr val="000000">
                      <a:alpha val="43137"/>
                    </a:srgbClr>
                  </a:outerShdw>
                </a:effectLst>
                <a:latin typeface="Times New Roman" pitchFamily="18" charset="0"/>
                <a:cs typeface="Times New Roman" pitchFamily="18" charset="0"/>
              </a:rPr>
              <a:t>Urinary catheterization.</a:t>
            </a:r>
          </a:p>
          <a:p>
            <a:pPr>
              <a:buNone/>
            </a:pPr>
            <a:endParaRPr lang="en-IN"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a:buNone/>
            </a:pPr>
            <a:endParaRPr lang="en-IN" sz="32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buNone/>
            </a:pPr>
            <a:r>
              <a:rPr lang="en-IN" sz="3200" dirty="0" smtClean="0">
                <a:solidFill>
                  <a:schemeClr val="accent2"/>
                </a:solidFill>
              </a:rPr>
              <a:t>Stuck or splashed?</a:t>
            </a:r>
          </a:p>
          <a:p>
            <a:pPr>
              <a:buNone/>
            </a:pPr>
            <a:endParaRPr lang="en-IN" sz="1600" dirty="0" smtClean="0">
              <a:latin typeface="Times New Roman" pitchFamily="18" charset="0"/>
              <a:cs typeface="Times New Roman" pitchFamily="18" charset="0"/>
            </a:endParaRPr>
          </a:p>
          <a:p>
            <a:pPr>
              <a:buNone/>
            </a:pPr>
            <a:r>
              <a:rPr lang="en-IN" sz="1800" b="1" dirty="0" smtClean="0">
                <a:latin typeface="Times New Roman" pitchFamily="18" charset="0"/>
                <a:cs typeface="Times New Roman" pitchFamily="18" charset="0"/>
              </a:rPr>
              <a:t>Immediate actions required-</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Wash needle sticks and cuts with soap</a:t>
            </a:r>
          </a:p>
          <a:p>
            <a:pPr>
              <a:buNone/>
            </a:pPr>
            <a:r>
              <a:rPr lang="en-IN" sz="1800" dirty="0" smtClean="0">
                <a:latin typeface="Times New Roman" pitchFamily="18" charset="0"/>
                <a:cs typeface="Times New Roman" pitchFamily="18" charset="0"/>
              </a:rPr>
              <a:t> and water.</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Flush splashes.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Irrigate eyes with clean water, saline or </a:t>
            </a:r>
          </a:p>
          <a:p>
            <a:pPr>
              <a:buNone/>
            </a:pPr>
            <a:r>
              <a:rPr lang="en-IN" sz="1800" dirty="0" smtClean="0">
                <a:latin typeface="Times New Roman" pitchFamily="18" charset="0"/>
                <a:cs typeface="Times New Roman" pitchFamily="18" charset="0"/>
              </a:rPr>
              <a:t> sterile </a:t>
            </a:r>
            <a:r>
              <a:rPr lang="en-IN" sz="1800" dirty="0" err="1" smtClean="0">
                <a:latin typeface="Times New Roman" pitchFamily="18" charset="0"/>
                <a:cs typeface="Times New Roman" pitchFamily="18" charset="0"/>
              </a:rPr>
              <a:t>irrigants</a:t>
            </a:r>
            <a:r>
              <a:rPr lang="en-IN" sz="1800" dirty="0" smtClean="0">
                <a:latin typeface="Times New Roman" pitchFamily="18" charset="0"/>
                <a:cs typeface="Times New Roman" pitchFamily="18" charset="0"/>
              </a:rPr>
              <a:t> for 15minutes.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Report the incident to your supervisor.</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Seek medical treatment as soon as possible.</a:t>
            </a:r>
          </a:p>
          <a:p>
            <a:pPr>
              <a:buNone/>
            </a:pPr>
            <a:endParaRPr lang="en-IN" sz="1800" dirty="0" smtClean="0">
              <a:latin typeface="Times New Roman" pitchFamily="18" charset="0"/>
              <a:cs typeface="Times New Roman" pitchFamily="18" charset="0"/>
            </a:endParaRPr>
          </a:p>
        </p:txBody>
      </p:sp>
      <p:pic>
        <p:nvPicPr>
          <p:cNvPr id="4" name="Picture 3" descr="images-23.jpg"/>
          <p:cNvPicPr>
            <a:picLocks noChangeAspect="1"/>
          </p:cNvPicPr>
          <p:nvPr/>
        </p:nvPicPr>
        <p:blipFill>
          <a:blip r:embed="rId2"/>
          <a:stretch>
            <a:fillRect/>
          </a:stretch>
        </p:blipFill>
        <p:spPr>
          <a:xfrm>
            <a:off x="4800600" y="1371600"/>
            <a:ext cx="3533775" cy="47244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pPr>
              <a:buNone/>
            </a:pPr>
            <a:endParaRPr lang="en-IN" sz="1600" dirty="0" smtClean="0">
              <a:latin typeface="Times New Roman" pitchFamily="18" charset="0"/>
              <a:cs typeface="Times New Roman" pitchFamily="18" charset="0"/>
            </a:endParaRPr>
          </a:p>
          <a:p>
            <a:pPr>
              <a:buNone/>
            </a:pPr>
            <a:r>
              <a:rPr lang="en-IN" sz="1800" b="1" dirty="0" smtClean="0">
                <a:solidFill>
                  <a:schemeClr val="accent2"/>
                </a:solidFill>
                <a:latin typeface="Times New Roman" pitchFamily="18" charset="0"/>
                <a:cs typeface="Times New Roman" pitchFamily="18" charset="0"/>
              </a:rPr>
              <a:t>-Prompt exposure</a:t>
            </a:r>
          </a:p>
          <a:p>
            <a:pPr>
              <a:buNone/>
            </a:pPr>
            <a:r>
              <a:rPr lang="en-IN" sz="1800" dirty="0" smtClean="0">
                <a:latin typeface="Times New Roman" pitchFamily="18" charset="0"/>
                <a:cs typeface="Times New Roman" pitchFamily="18" charset="0"/>
              </a:rPr>
              <a:t>      Report regarding the time, nature etc of exposure should be reported.</a:t>
            </a:r>
          </a:p>
          <a:p>
            <a:pPr>
              <a:buNone/>
            </a:pPr>
            <a:endParaRPr lang="en-IN" sz="1800" dirty="0" smtClean="0">
              <a:latin typeface="Times New Roman" pitchFamily="18" charset="0"/>
              <a:cs typeface="Times New Roman" pitchFamily="18" charset="0"/>
            </a:endParaRPr>
          </a:p>
          <a:p>
            <a:pPr>
              <a:buNone/>
            </a:pPr>
            <a:r>
              <a:rPr lang="en-IN" sz="1800" b="1" dirty="0" smtClean="0">
                <a:solidFill>
                  <a:schemeClr val="accent2"/>
                </a:solidFill>
                <a:latin typeface="Times New Roman" pitchFamily="18" charset="0"/>
                <a:cs typeface="Times New Roman" pitchFamily="18" charset="0"/>
              </a:rPr>
              <a:t>-Source</a:t>
            </a:r>
          </a:p>
          <a:p>
            <a:pPr>
              <a:buNone/>
            </a:pPr>
            <a:r>
              <a:rPr lang="en-IN" sz="1800" dirty="0" smtClean="0">
                <a:latin typeface="Times New Roman" pitchFamily="18" charset="0"/>
                <a:cs typeface="Times New Roman" pitchFamily="18" charset="0"/>
              </a:rPr>
              <a:t>      HIV  testing after proper consent, if known to be HIV positive then assess the health status and the possibility of drug resistance if on anti-retroviral therapy.</a:t>
            </a:r>
          </a:p>
          <a:p>
            <a:pPr>
              <a:buNone/>
            </a:pPr>
            <a:endParaRPr lang="en-IN" sz="1800" dirty="0" smtClean="0">
              <a:latin typeface="Times New Roman" pitchFamily="18" charset="0"/>
              <a:cs typeface="Times New Roman" pitchFamily="18" charset="0"/>
            </a:endParaRPr>
          </a:p>
          <a:p>
            <a:pPr>
              <a:buNone/>
            </a:pPr>
            <a:r>
              <a:rPr lang="en-IN" sz="1800" b="1" dirty="0" smtClean="0">
                <a:solidFill>
                  <a:schemeClr val="accent2"/>
                </a:solidFill>
                <a:latin typeface="Times New Roman" pitchFamily="18" charset="0"/>
                <a:cs typeface="Times New Roman" pitchFamily="18" charset="0"/>
              </a:rPr>
              <a:t>-Recipient </a:t>
            </a:r>
          </a:p>
          <a:p>
            <a:pPr>
              <a:buNone/>
            </a:pPr>
            <a:r>
              <a:rPr lang="en-IN" sz="1800" dirty="0" smtClean="0">
                <a:latin typeface="Times New Roman" pitchFamily="18" charset="0"/>
                <a:cs typeface="Times New Roman" pitchFamily="18" charset="0"/>
              </a:rPr>
              <a:t>     Baseline serological testing of HIV, HBV and HCV.</a:t>
            </a: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endParaRPr lang="en-IN" sz="1600" dirty="0" smtClean="0">
              <a:latin typeface="Times New Roman" pitchFamily="18" charset="0"/>
              <a:cs typeface="Times New Roman" pitchFamily="18" charset="0"/>
            </a:endParaRPr>
          </a:p>
          <a:p>
            <a:pPr>
              <a:buNone/>
            </a:pPr>
            <a:endParaRPr lang="en-GB" sz="16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lstStyle/>
          <a:p>
            <a:pPr>
              <a:buNone/>
            </a:pPr>
            <a:r>
              <a:rPr lang="en-IN" sz="3200" dirty="0" smtClean="0">
                <a:solidFill>
                  <a:schemeClr val="accent2"/>
                </a:solidFill>
                <a:latin typeface="Times New Roman" pitchFamily="18" charset="0"/>
                <a:cs typeface="Times New Roman" pitchFamily="18" charset="0"/>
              </a:rPr>
              <a:t>Post exposure prophylaxis</a:t>
            </a:r>
          </a:p>
          <a:p>
            <a:pPr>
              <a:buNone/>
            </a:pPr>
            <a:endParaRPr lang="en-IN" sz="16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Decision to start PEP depends on</a:t>
            </a:r>
          </a:p>
          <a:p>
            <a:pPr>
              <a:buNone/>
            </a:pPr>
            <a:r>
              <a:rPr lang="en-IN" sz="1800" dirty="0" smtClean="0">
                <a:latin typeface="Times New Roman" pitchFamily="18" charset="0"/>
                <a:cs typeface="Times New Roman" pitchFamily="18" charset="0"/>
              </a:rPr>
              <a:t>-Severity of exposure</a:t>
            </a:r>
          </a:p>
          <a:p>
            <a:pPr>
              <a:buNone/>
            </a:pPr>
            <a:r>
              <a:rPr lang="en-IN" sz="1800" dirty="0" smtClean="0">
                <a:latin typeface="Times New Roman" pitchFamily="18" charset="0"/>
                <a:cs typeface="Times New Roman" pitchFamily="18" charset="0"/>
              </a:rPr>
              <a:t>-HIV status of source</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If required should be started within 2-24 hours of exposure and not later than 72 hours.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Effectively decreases with increasing duration since exposure.</a:t>
            </a:r>
          </a:p>
          <a:p>
            <a:pPr>
              <a:buNone/>
            </a:pPr>
            <a:endParaRPr lang="en-IN" sz="1800" dirty="0" smtClean="0">
              <a:latin typeface="Times New Roman" pitchFamily="18" charset="0"/>
              <a:cs typeface="Times New Roman" pitchFamily="18" charset="0"/>
            </a:endParaRPr>
          </a:p>
          <a:p>
            <a:pPr>
              <a:buNone/>
            </a:pPr>
            <a:r>
              <a:rPr lang="en-IN" sz="1800" b="1" dirty="0" smtClean="0">
                <a:latin typeface="Times New Roman" pitchFamily="18" charset="0"/>
                <a:cs typeface="Times New Roman" pitchFamily="18" charset="0"/>
              </a:rPr>
              <a:t>Basic regimen:</a:t>
            </a:r>
          </a:p>
          <a:p>
            <a:pPr>
              <a:buNone/>
            </a:pPr>
            <a:r>
              <a:rPr lang="en-IN" sz="1800" dirty="0" smtClean="0">
                <a:latin typeface="Times New Roman" pitchFamily="18" charset="0"/>
                <a:cs typeface="Times New Roman" pitchFamily="18" charset="0"/>
              </a:rPr>
              <a:t>Consists of two NRTIs for 1month </a:t>
            </a:r>
          </a:p>
          <a:p>
            <a:pPr>
              <a:buNone/>
            </a:pPr>
            <a:r>
              <a:rPr lang="en-IN" sz="1800" dirty="0" err="1" smtClean="0">
                <a:latin typeface="Times New Roman" pitchFamily="18" charset="0"/>
                <a:cs typeface="Times New Roman" pitchFamily="18" charset="0"/>
              </a:rPr>
              <a:t>Zidovudine</a:t>
            </a:r>
            <a:r>
              <a:rPr lang="en-IN" sz="1800" dirty="0" smtClean="0">
                <a:latin typeface="Times New Roman" pitchFamily="18" charset="0"/>
                <a:cs typeface="Times New Roman" pitchFamily="18" charset="0"/>
              </a:rPr>
              <a:t> 300mg BD + </a:t>
            </a:r>
            <a:r>
              <a:rPr lang="en-IN" sz="1800" dirty="0" err="1" smtClean="0">
                <a:latin typeface="Times New Roman" pitchFamily="18" charset="0"/>
                <a:cs typeface="Times New Roman" pitchFamily="18" charset="0"/>
              </a:rPr>
              <a:t>Lamivudine</a:t>
            </a:r>
            <a:r>
              <a:rPr lang="en-IN" sz="1800" dirty="0" smtClean="0">
                <a:latin typeface="Times New Roman" pitchFamily="18" charset="0"/>
                <a:cs typeface="Times New Roman" pitchFamily="18" charset="0"/>
              </a:rPr>
              <a:t> 150mg BD</a:t>
            </a:r>
          </a:p>
          <a:p>
            <a:pPr>
              <a:buNone/>
            </a:pPr>
            <a:r>
              <a:rPr lang="en-IN" sz="1800" dirty="0" err="1" smtClean="0">
                <a:latin typeface="Times New Roman" pitchFamily="18" charset="0"/>
                <a:cs typeface="Times New Roman" pitchFamily="18" charset="0"/>
              </a:rPr>
              <a:t>Zidovudine</a:t>
            </a:r>
            <a:r>
              <a:rPr lang="en-IN" sz="1800" dirty="0" smtClean="0">
                <a:latin typeface="Times New Roman" pitchFamily="18" charset="0"/>
                <a:cs typeface="Times New Roman" pitchFamily="18" charset="0"/>
              </a:rPr>
              <a:t> 300mg BD + </a:t>
            </a:r>
            <a:r>
              <a:rPr lang="en-IN" sz="1800" dirty="0" err="1" smtClean="0">
                <a:latin typeface="Times New Roman" pitchFamily="18" charset="0"/>
                <a:cs typeface="Times New Roman" pitchFamily="18" charset="0"/>
              </a:rPr>
              <a:t>Stavudine</a:t>
            </a:r>
            <a:r>
              <a:rPr lang="en-IN" sz="1800" dirty="0" smtClean="0">
                <a:latin typeface="Times New Roman" pitchFamily="18" charset="0"/>
                <a:cs typeface="Times New Roman" pitchFamily="18" charset="0"/>
              </a:rPr>
              <a:t> 40mg BD</a:t>
            </a:r>
          </a:p>
          <a:p>
            <a:pPr>
              <a:buNone/>
            </a:pPr>
            <a:r>
              <a:rPr lang="en-IN" sz="1800" dirty="0" err="1" smtClean="0">
                <a:latin typeface="Times New Roman" pitchFamily="18" charset="0"/>
                <a:cs typeface="Times New Roman" pitchFamily="18" charset="0"/>
              </a:rPr>
              <a:t>Didanosine</a:t>
            </a:r>
            <a:r>
              <a:rPr lang="en-IN" sz="1800" dirty="0" smtClean="0">
                <a:latin typeface="Times New Roman" pitchFamily="18" charset="0"/>
                <a:cs typeface="Times New Roman" pitchFamily="18" charset="0"/>
              </a:rPr>
              <a:t> 200mg BD + </a:t>
            </a:r>
            <a:r>
              <a:rPr lang="en-IN" sz="1800" dirty="0" err="1" smtClean="0">
                <a:latin typeface="Times New Roman" pitchFamily="18" charset="0"/>
                <a:cs typeface="Times New Roman" pitchFamily="18" charset="0"/>
              </a:rPr>
              <a:t>Stavudine</a:t>
            </a:r>
            <a:r>
              <a:rPr lang="en-IN" sz="1800" dirty="0" smtClean="0">
                <a:latin typeface="Times New Roman" pitchFamily="18" charset="0"/>
                <a:cs typeface="Times New Roman" pitchFamily="18" charset="0"/>
              </a:rPr>
              <a:t> 40mg BD</a:t>
            </a:r>
          </a:p>
          <a:p>
            <a:pPr>
              <a:buNone/>
            </a:pPr>
            <a:endParaRPr lang="en-GB" sz="18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lstStyle/>
          <a:p>
            <a:pPr>
              <a:buNone/>
            </a:pPr>
            <a:r>
              <a:rPr lang="en-IN" sz="3200" dirty="0" smtClean="0">
                <a:solidFill>
                  <a:schemeClr val="accent2"/>
                </a:solidFill>
                <a:latin typeface="Times New Roman" pitchFamily="18" charset="0"/>
                <a:cs typeface="Times New Roman" pitchFamily="18" charset="0"/>
              </a:rPr>
              <a:t>Expanded regimen</a:t>
            </a:r>
          </a:p>
          <a:p>
            <a:pPr>
              <a:buNone/>
            </a:pPr>
            <a:endParaRPr lang="en-IN" dirty="0" smtClean="0"/>
          </a:p>
          <a:p>
            <a:pPr>
              <a:buNone/>
            </a:pPr>
            <a:r>
              <a:rPr lang="en-IN" sz="1800" dirty="0" smtClean="0">
                <a:latin typeface="Times New Roman" pitchFamily="18" charset="0"/>
                <a:cs typeface="Times New Roman" pitchFamily="18" charset="0"/>
              </a:rPr>
              <a:t>Consists of  2 NRTIs + 1PI  for 1 month</a:t>
            </a:r>
          </a:p>
          <a:p>
            <a:pPr>
              <a:buNone/>
            </a:pPr>
            <a:r>
              <a:rPr lang="en-IN" sz="1800" dirty="0" smtClean="0">
                <a:latin typeface="Times New Roman" pitchFamily="18" charset="0"/>
                <a:cs typeface="Times New Roman" pitchFamily="18" charset="0"/>
              </a:rPr>
              <a:t>Any of the basic regimen + any of the following:</a:t>
            </a:r>
          </a:p>
          <a:p>
            <a:pPr>
              <a:buNone/>
            </a:pPr>
            <a:endParaRPr lang="en-IN" sz="1800" dirty="0" smtClean="0">
              <a:latin typeface="Times New Roman" pitchFamily="18" charset="0"/>
              <a:cs typeface="Times New Roman" pitchFamily="18" charset="0"/>
            </a:endParaRPr>
          </a:p>
          <a:p>
            <a:pPr>
              <a:buNone/>
            </a:pPr>
            <a:r>
              <a:rPr lang="en-IN" sz="1800" dirty="0" err="1" smtClean="0">
                <a:latin typeface="Times New Roman" pitchFamily="18" charset="0"/>
                <a:cs typeface="Times New Roman" pitchFamily="18" charset="0"/>
              </a:rPr>
              <a:t>Idinavir</a:t>
            </a:r>
            <a:r>
              <a:rPr lang="en-IN" sz="1800" dirty="0" smtClean="0">
                <a:latin typeface="Times New Roman" pitchFamily="18" charset="0"/>
                <a:cs typeface="Times New Roman" pitchFamily="18" charset="0"/>
              </a:rPr>
              <a:t> 800mg TDS</a:t>
            </a:r>
          </a:p>
          <a:p>
            <a:pPr>
              <a:buNone/>
            </a:pPr>
            <a:r>
              <a:rPr lang="en-IN" sz="1800" dirty="0" err="1" smtClean="0">
                <a:latin typeface="Times New Roman" pitchFamily="18" charset="0"/>
                <a:cs typeface="Times New Roman" pitchFamily="18" charset="0"/>
              </a:rPr>
              <a:t>Ritonavir</a:t>
            </a:r>
            <a:r>
              <a:rPr lang="en-IN" sz="1800" dirty="0" smtClean="0">
                <a:latin typeface="Times New Roman" pitchFamily="18" charset="0"/>
                <a:cs typeface="Times New Roman" pitchFamily="18" charset="0"/>
              </a:rPr>
              <a:t> 100mg BD</a:t>
            </a:r>
          </a:p>
          <a:p>
            <a:pPr>
              <a:buNone/>
            </a:pPr>
            <a:r>
              <a:rPr lang="en-IN" sz="1800" dirty="0" err="1" smtClean="0">
                <a:latin typeface="Times New Roman" pitchFamily="18" charset="0"/>
                <a:cs typeface="Times New Roman" pitchFamily="18" charset="0"/>
              </a:rPr>
              <a:t>Saquinavir</a:t>
            </a:r>
            <a:r>
              <a:rPr lang="en-IN" sz="1800" dirty="0" smtClean="0">
                <a:latin typeface="Times New Roman" pitchFamily="18" charset="0"/>
                <a:cs typeface="Times New Roman" pitchFamily="18" charset="0"/>
              </a:rPr>
              <a:t> 1000mg BD</a:t>
            </a:r>
          </a:p>
          <a:p>
            <a:pPr>
              <a:buNone/>
            </a:pPr>
            <a:r>
              <a:rPr lang="en-IN" sz="1800" dirty="0" err="1" smtClean="0">
                <a:latin typeface="Times New Roman" pitchFamily="18" charset="0"/>
                <a:cs typeface="Times New Roman" pitchFamily="18" charset="0"/>
              </a:rPr>
              <a:t>Lopinavir</a:t>
            </a:r>
            <a:r>
              <a:rPr lang="en-IN" sz="1800" dirty="0" smtClean="0">
                <a:latin typeface="Times New Roman" pitchFamily="18" charset="0"/>
                <a:cs typeface="Times New Roman" pitchFamily="18" charset="0"/>
              </a:rPr>
              <a:t> 400mg BD</a:t>
            </a:r>
            <a:endParaRPr lang="en-GB" sz="18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lstStyle/>
          <a:p>
            <a:r>
              <a:rPr lang="en-IN" sz="3200" dirty="0" smtClean="0">
                <a:solidFill>
                  <a:schemeClr val="accent2"/>
                </a:solidFill>
                <a:latin typeface="Times New Roman" pitchFamily="18" charset="0"/>
                <a:cs typeface="Times New Roman" pitchFamily="18" charset="0"/>
              </a:rPr>
              <a:t>HIV-AIDS- India’s Response</a:t>
            </a:r>
          </a:p>
          <a:p>
            <a:endParaRPr lang="en-IN" sz="1600" dirty="0" smtClean="0">
              <a:latin typeface="Times New Roman" pitchFamily="18" charset="0"/>
              <a:cs typeface="Times New Roman" pitchFamily="18" charset="0"/>
            </a:endParaRPr>
          </a:p>
          <a:p>
            <a:r>
              <a:rPr lang="en-IN" sz="1800" dirty="0" smtClean="0">
                <a:latin typeface="Times New Roman" pitchFamily="18" charset="0"/>
                <a:cs typeface="Times New Roman" pitchFamily="18" charset="0"/>
              </a:rPr>
              <a:t>National AIDS control programme (NACP)-1987</a:t>
            </a:r>
          </a:p>
          <a:p>
            <a:r>
              <a:rPr lang="en-IN" sz="1800" dirty="0" smtClean="0">
                <a:latin typeface="Times New Roman" pitchFamily="18" charset="0"/>
                <a:cs typeface="Times New Roman" pitchFamily="18" charset="0"/>
              </a:rPr>
              <a:t>National AIDS control organization (NACO)-1992</a:t>
            </a:r>
          </a:p>
          <a:p>
            <a:endParaRPr lang="en-IN" sz="1800" dirty="0" smtClean="0">
              <a:latin typeface="Times New Roman" pitchFamily="18" charset="0"/>
              <a:cs typeface="Times New Roman" pitchFamily="18" charset="0"/>
            </a:endParaRPr>
          </a:p>
          <a:p>
            <a:pPr>
              <a:buNone/>
            </a:pPr>
            <a:r>
              <a:rPr lang="en-IN" sz="1800" b="1" dirty="0" smtClean="0">
                <a:solidFill>
                  <a:schemeClr val="accent2"/>
                </a:solidFill>
                <a:latin typeface="Times New Roman" pitchFamily="18" charset="0"/>
                <a:cs typeface="Times New Roman" pitchFamily="18" charset="0"/>
              </a:rPr>
              <a:t>        OBJECTIVES –</a:t>
            </a:r>
          </a:p>
          <a:p>
            <a:pPr>
              <a:buNone/>
            </a:pPr>
            <a:endParaRPr lang="en-IN" sz="1800" b="1"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      Reduce new infections</a:t>
            </a:r>
          </a:p>
          <a:p>
            <a:pPr>
              <a:buFontTx/>
              <a:buChar char="-"/>
            </a:pPr>
            <a:r>
              <a:rPr lang="en-IN" sz="1800" dirty="0" smtClean="0">
                <a:latin typeface="Times New Roman" pitchFamily="18" charset="0"/>
                <a:cs typeface="Times New Roman" pitchFamily="18" charset="0"/>
              </a:rPr>
              <a:t>Create </a:t>
            </a:r>
            <a:r>
              <a:rPr lang="en-IN" sz="1800" dirty="0" err="1" smtClean="0">
                <a:latin typeface="Times New Roman" pitchFamily="18" charset="0"/>
                <a:cs typeface="Times New Roman" pitchFamily="18" charset="0"/>
              </a:rPr>
              <a:t>awareness,Comprehensive</a:t>
            </a:r>
            <a:r>
              <a:rPr lang="en-IN" sz="1800" dirty="0" smtClean="0">
                <a:latin typeface="Times New Roman" pitchFamily="18" charset="0"/>
                <a:cs typeface="Times New Roman" pitchFamily="18" charset="0"/>
              </a:rPr>
              <a:t> care, support and treatment to all persons living with HIV/AIDS.</a:t>
            </a:r>
          </a:p>
          <a:p>
            <a:pPr>
              <a:buFontTx/>
              <a:buChar char="-"/>
            </a:pPr>
            <a:endParaRPr lang="en-IN" sz="1800" dirty="0" smtClean="0">
              <a:latin typeface="Times New Roman" pitchFamily="18" charset="0"/>
              <a:cs typeface="Times New Roman" pitchFamily="18" charset="0"/>
            </a:endParaRPr>
          </a:p>
          <a:p>
            <a:pPr>
              <a:buFontTx/>
              <a:buChar char="-"/>
            </a:pPr>
            <a:endParaRPr lang="en-IN" sz="1800" dirty="0" smtClean="0">
              <a:latin typeface="Times New Roman" pitchFamily="18" charset="0"/>
              <a:cs typeface="Times New Roman" pitchFamily="18" charset="0"/>
            </a:endParaRPr>
          </a:p>
          <a:p>
            <a:pPr>
              <a:buFontTx/>
              <a:buChar char="-"/>
            </a:pPr>
            <a:r>
              <a:rPr lang="en-IN" sz="1800" dirty="0" smtClean="0">
                <a:solidFill>
                  <a:schemeClr val="accent2"/>
                </a:solidFill>
                <a:latin typeface="Times New Roman" pitchFamily="18" charset="0"/>
                <a:cs typeface="Times New Roman" pitchFamily="18" charset="0"/>
              </a:rPr>
              <a:t>APPROACHES-</a:t>
            </a:r>
          </a:p>
          <a:p>
            <a:pPr>
              <a:buFontTx/>
              <a:buChar char="-"/>
            </a:pPr>
            <a:r>
              <a:rPr lang="en-IN" sz="1800" dirty="0" smtClean="0">
                <a:latin typeface="Times New Roman" pitchFamily="18" charset="0"/>
                <a:cs typeface="Times New Roman" pitchFamily="18" charset="0"/>
              </a:rPr>
              <a:t>Core high risk groups</a:t>
            </a:r>
          </a:p>
          <a:p>
            <a:pPr>
              <a:buFontTx/>
              <a:buChar char="-"/>
            </a:pPr>
            <a:r>
              <a:rPr lang="en-IN" sz="1800" dirty="0" smtClean="0">
                <a:latin typeface="Times New Roman" pitchFamily="18" charset="0"/>
                <a:cs typeface="Times New Roman" pitchFamily="18" charset="0"/>
              </a:rPr>
              <a:t>Bridge populations, with particular focus on clients of sex workers</a:t>
            </a:r>
          </a:p>
          <a:p>
            <a:pPr>
              <a:buFontTx/>
              <a:buChar char="-"/>
            </a:pPr>
            <a:r>
              <a:rPr lang="en-IN" sz="1800" dirty="0" smtClean="0">
                <a:latin typeface="Times New Roman" pitchFamily="18" charset="0"/>
                <a:cs typeface="Times New Roman" pitchFamily="18" charset="0"/>
              </a:rPr>
              <a:t>Other vulnerable populations.</a:t>
            </a:r>
          </a:p>
          <a:p>
            <a:pPr>
              <a:buFontTx/>
              <a:buChar char="-"/>
            </a:pPr>
            <a:endParaRPr lang="en-IN" sz="1600" dirty="0" smtClean="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lstStyle/>
          <a:p>
            <a:pPr>
              <a:buNone/>
            </a:pPr>
            <a:r>
              <a:rPr lang="en-IN" sz="3200" dirty="0" smtClean="0">
                <a:solidFill>
                  <a:schemeClr val="accent2"/>
                </a:solidFill>
                <a:latin typeface="Times New Roman" pitchFamily="18" charset="0"/>
                <a:cs typeface="Times New Roman" pitchFamily="18" charset="0"/>
              </a:rPr>
              <a:t>STRATEGIES-</a:t>
            </a:r>
          </a:p>
          <a:p>
            <a:pPr>
              <a:buNone/>
            </a:pPr>
            <a:endParaRPr lang="en-IN" sz="1600" dirty="0" smtClean="0"/>
          </a:p>
          <a:p>
            <a:pPr>
              <a:buNone/>
            </a:pPr>
            <a:r>
              <a:rPr lang="en-IN" sz="1800" dirty="0" smtClean="0">
                <a:latin typeface="Times New Roman" pitchFamily="18" charset="0"/>
                <a:cs typeface="Times New Roman" pitchFamily="18" charset="0"/>
              </a:rPr>
              <a:t>Promotion of STI services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Condom use</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Behaviour change communication</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AIDS helpline -1097</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‘University talk AIDS project’</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Approaches- ABC (</a:t>
            </a:r>
            <a:r>
              <a:rPr lang="en-IN" sz="1800" dirty="0" err="1" smtClean="0">
                <a:latin typeface="Times New Roman" pitchFamily="18" charset="0"/>
                <a:cs typeface="Times New Roman" pitchFamily="18" charset="0"/>
              </a:rPr>
              <a:t>Abstinence,befaithful,condom</a:t>
            </a:r>
            <a:r>
              <a:rPr lang="en-IN" sz="1800" dirty="0" smtClean="0">
                <a:latin typeface="Times New Roman" pitchFamily="18" charset="0"/>
                <a:cs typeface="Times New Roman" pitchFamily="18" charset="0"/>
              </a:rPr>
              <a:t>), CNN –( </a:t>
            </a:r>
            <a:r>
              <a:rPr lang="en-IN" sz="1800" dirty="0" err="1" smtClean="0">
                <a:latin typeface="Times New Roman" pitchFamily="18" charset="0"/>
                <a:cs typeface="Times New Roman" pitchFamily="18" charset="0"/>
              </a:rPr>
              <a:t>Condom,Needle</a:t>
            </a:r>
            <a:r>
              <a:rPr lang="en-IN" sz="1800" dirty="0" smtClean="0">
                <a:latin typeface="Times New Roman" pitchFamily="18" charset="0"/>
                <a:cs typeface="Times New Roman" pitchFamily="18" charset="0"/>
              </a:rPr>
              <a:t>   </a:t>
            </a:r>
          </a:p>
          <a:p>
            <a:pPr>
              <a:buNone/>
            </a:pPr>
            <a:r>
              <a:rPr lang="en-IN" sz="1800" dirty="0" smtClean="0">
                <a:latin typeface="Times New Roman" pitchFamily="18" charset="0"/>
                <a:cs typeface="Times New Roman" pitchFamily="18" charset="0"/>
              </a:rPr>
              <a:t>                      </a:t>
            </a:r>
            <a:r>
              <a:rPr lang="en-IN" sz="1800" dirty="0" err="1" smtClean="0">
                <a:latin typeface="Times New Roman" pitchFamily="18" charset="0"/>
                <a:cs typeface="Times New Roman" pitchFamily="18" charset="0"/>
              </a:rPr>
              <a:t>exchange,Negotiation</a:t>
            </a:r>
            <a:r>
              <a:rPr lang="en-IN" sz="1800" dirty="0" smtClean="0">
                <a:latin typeface="Times New Roman" pitchFamily="18" charset="0"/>
                <a:cs typeface="Times New Roman" pitchFamily="18" charset="0"/>
              </a:rPr>
              <a:t>).</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AIDS day- 1</a:t>
            </a:r>
            <a:r>
              <a:rPr lang="en-IN" sz="1800" baseline="30000" dirty="0" smtClean="0">
                <a:latin typeface="Times New Roman" pitchFamily="18" charset="0"/>
                <a:cs typeface="Times New Roman" pitchFamily="18" charset="0"/>
              </a:rPr>
              <a:t>st</a:t>
            </a:r>
            <a:r>
              <a:rPr lang="en-IN" sz="1800" dirty="0" smtClean="0">
                <a:latin typeface="Times New Roman" pitchFamily="18" charset="0"/>
                <a:cs typeface="Times New Roman" pitchFamily="18" charset="0"/>
              </a:rPr>
              <a:t> December.</a:t>
            </a:r>
          </a:p>
          <a:p>
            <a:pPr>
              <a:buNone/>
            </a:pPr>
            <a:endParaRPr lang="en-GB" sz="1800" dirty="0">
              <a:latin typeface="Times New Roman" pitchFamily="18" charset="0"/>
              <a:cs typeface="Times New Roman" pitchFamily="18" charset="0"/>
            </a:endParaRPr>
          </a:p>
        </p:txBody>
      </p:sp>
      <p:pic>
        <p:nvPicPr>
          <p:cNvPr id="4" name="Picture 3" descr="images-1.png"/>
          <p:cNvPicPr>
            <a:picLocks noChangeAspect="1"/>
          </p:cNvPicPr>
          <p:nvPr/>
        </p:nvPicPr>
        <p:blipFill>
          <a:blip r:embed="rId2"/>
          <a:stretch>
            <a:fillRect/>
          </a:stretch>
        </p:blipFill>
        <p:spPr>
          <a:xfrm>
            <a:off x="4953000" y="381000"/>
            <a:ext cx="3657600" cy="44196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229600" cy="6019800"/>
          </a:xfrm>
        </p:spPr>
        <p:txBody>
          <a:bodyPr/>
          <a:lstStyle/>
          <a:p>
            <a:pPr>
              <a:buNone/>
            </a:pPr>
            <a:r>
              <a:rPr lang="en-IN" sz="3200" dirty="0" smtClean="0">
                <a:solidFill>
                  <a:schemeClr val="accent2"/>
                </a:solidFill>
                <a:latin typeface="Times New Roman" pitchFamily="18" charset="0"/>
                <a:cs typeface="Times New Roman" pitchFamily="18" charset="0"/>
              </a:rPr>
              <a:t>Facts</a:t>
            </a:r>
          </a:p>
          <a:p>
            <a:pPr>
              <a:buNone/>
            </a:pPr>
            <a:endParaRPr lang="en-IN" sz="1600" dirty="0" smtClean="0"/>
          </a:p>
          <a:p>
            <a:pPr>
              <a:buNone/>
            </a:pPr>
            <a:r>
              <a:rPr lang="en-IN" sz="1800" dirty="0" smtClean="0">
                <a:latin typeface="Times New Roman" pitchFamily="18" charset="0"/>
                <a:cs typeface="Times New Roman" pitchFamily="18" charset="0"/>
              </a:rPr>
              <a:t>HIV is not airborne and cannot be</a:t>
            </a:r>
          </a:p>
          <a:p>
            <a:pPr>
              <a:buNone/>
            </a:pPr>
            <a:r>
              <a:rPr lang="en-IN" sz="1800" dirty="0" smtClean="0">
                <a:latin typeface="Times New Roman" pitchFamily="18" charset="0"/>
                <a:cs typeface="Times New Roman" pitchFamily="18" charset="0"/>
              </a:rPr>
              <a:t> caught by</a:t>
            </a:r>
          </a:p>
          <a:p>
            <a:pPr>
              <a:buNone/>
            </a:pPr>
            <a:r>
              <a:rPr lang="en-IN" sz="1800" dirty="0" smtClean="0">
                <a:latin typeface="Times New Roman" pitchFamily="18" charset="0"/>
                <a:cs typeface="Times New Roman" pitchFamily="18" charset="0"/>
              </a:rPr>
              <a:t> touching skin, sweat or saliva</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You cannot get HIV by holding </a:t>
            </a:r>
          </a:p>
          <a:p>
            <a:pPr>
              <a:buNone/>
            </a:pPr>
            <a:r>
              <a:rPr lang="en-IN" sz="1800" dirty="0" smtClean="0">
                <a:latin typeface="Times New Roman" pitchFamily="18" charset="0"/>
                <a:cs typeface="Times New Roman" pitchFamily="18" charset="0"/>
              </a:rPr>
              <a:t>hands or sharing drinks</a:t>
            </a:r>
          </a:p>
          <a:p>
            <a:pPr>
              <a:buNone/>
            </a:pPr>
            <a:endParaRPr lang="en-IN" sz="1800" dirty="0" smtClean="0">
              <a:latin typeface="Times New Roman" pitchFamily="18" charset="0"/>
              <a:cs typeface="Times New Roman" pitchFamily="18" charset="0"/>
            </a:endParaRPr>
          </a:p>
          <a:p>
            <a:pPr>
              <a:buNone/>
            </a:pPr>
            <a:r>
              <a:rPr lang="en-IN" sz="1800" dirty="0" smtClean="0">
                <a:latin typeface="Times New Roman" pitchFamily="18" charset="0"/>
                <a:cs typeface="Times New Roman" pitchFamily="18" charset="0"/>
              </a:rPr>
              <a:t>Mosquito’s  do not inject other </a:t>
            </a:r>
          </a:p>
          <a:p>
            <a:pPr>
              <a:buNone/>
            </a:pPr>
            <a:r>
              <a:rPr lang="en-IN" sz="1800" dirty="0" smtClean="0">
                <a:latin typeface="Times New Roman" pitchFamily="18" charset="0"/>
                <a:cs typeface="Times New Roman" pitchFamily="18" charset="0"/>
              </a:rPr>
              <a:t>peoples blood when they bite and </a:t>
            </a:r>
          </a:p>
          <a:p>
            <a:pPr>
              <a:buNone/>
            </a:pPr>
            <a:r>
              <a:rPr lang="en-IN" sz="1800" dirty="0" smtClean="0">
                <a:latin typeface="Times New Roman" pitchFamily="18" charset="0"/>
                <a:cs typeface="Times New Roman" pitchFamily="18" charset="0"/>
              </a:rPr>
              <a:t>so cant spread HIV</a:t>
            </a:r>
          </a:p>
          <a:p>
            <a:pPr>
              <a:buNone/>
            </a:pPr>
            <a:endParaRPr lang="en-IN" dirty="0" smtClean="0"/>
          </a:p>
          <a:p>
            <a:pPr>
              <a:buNone/>
            </a:pPr>
            <a:endParaRPr lang="en-GB" dirty="0"/>
          </a:p>
        </p:txBody>
      </p:sp>
      <p:pic>
        <p:nvPicPr>
          <p:cNvPr id="4" name="Picture 3" descr="images-46.jpg"/>
          <p:cNvPicPr>
            <a:picLocks noChangeAspect="1"/>
          </p:cNvPicPr>
          <p:nvPr/>
        </p:nvPicPr>
        <p:blipFill>
          <a:blip r:embed="rId2"/>
          <a:stretch>
            <a:fillRect/>
          </a:stretch>
        </p:blipFill>
        <p:spPr>
          <a:xfrm>
            <a:off x="4572000" y="1524000"/>
            <a:ext cx="3886200" cy="33528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57200"/>
            <a:ext cx="7772400" cy="6096000"/>
          </a:xfrm>
        </p:spPr>
        <p:txBody>
          <a:bodyPr>
            <a:normAutofit/>
          </a:bodyPr>
          <a:lstStyle/>
          <a:p>
            <a:r>
              <a:rPr lang="en-IN" sz="3200" dirty="0" smtClean="0">
                <a:solidFill>
                  <a:schemeClr val="accent2"/>
                </a:solidFill>
                <a:latin typeface="Times New Roman" pitchFamily="18" charset="0"/>
                <a:cs typeface="Times New Roman" pitchFamily="18" charset="0"/>
              </a:rPr>
              <a:t>AUPASARGIKA ROGA</a:t>
            </a:r>
            <a:r>
              <a:rPr lang="en-GB" sz="3200" dirty="0" smtClean="0">
                <a:solidFill>
                  <a:schemeClr val="accent2"/>
                </a:solidFill>
                <a:latin typeface="Times New Roman" pitchFamily="18" charset="0"/>
                <a:cs typeface="Times New Roman" pitchFamily="18" charset="0"/>
              </a:rPr>
              <a:t>-</a:t>
            </a:r>
          </a:p>
          <a:p>
            <a:endParaRPr lang="en-IN" sz="3200" dirty="0" smtClean="0">
              <a:solidFill>
                <a:schemeClr val="accent2"/>
              </a:solidFill>
              <a:latin typeface="Times New Roman" pitchFamily="18" charset="0"/>
              <a:cs typeface="Times New Roman" pitchFamily="18" charset="0"/>
            </a:endParaRPr>
          </a:p>
          <a:p>
            <a:endParaRPr lang="en-IN" sz="3200" dirty="0" smtClean="0">
              <a:solidFill>
                <a:schemeClr val="accent2"/>
              </a:solidFill>
              <a:latin typeface="Times New Roman" pitchFamily="18" charset="0"/>
              <a:cs typeface="Times New Roman" pitchFamily="18" charset="0"/>
            </a:endParaRPr>
          </a:p>
        </p:txBody>
      </p:sp>
      <p:pic>
        <p:nvPicPr>
          <p:cNvPr id="4" name="Picture 3" descr="20180512_182754-1-1.jpg"/>
          <p:cNvPicPr>
            <a:picLocks noChangeAspect="1"/>
          </p:cNvPicPr>
          <p:nvPr/>
        </p:nvPicPr>
        <p:blipFill>
          <a:blip r:embed="rId2" cstate="print">
            <a:duotone>
              <a:prstClr val="black"/>
              <a:schemeClr val="tx2">
                <a:tint val="45000"/>
                <a:satMod val="400000"/>
              </a:schemeClr>
            </a:duotone>
          </a:blip>
          <a:stretch>
            <a:fillRect/>
          </a:stretch>
        </p:blipFill>
        <p:spPr>
          <a:xfrm>
            <a:off x="838200" y="2129877"/>
            <a:ext cx="8075815" cy="259772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382000" cy="6248400"/>
          </a:xfrm>
        </p:spPr>
        <p:txBody>
          <a:bodyPr>
            <a:normAutofit/>
          </a:bodyPr>
          <a:lstStyle/>
          <a:p>
            <a:r>
              <a:rPr lang="en-IN" sz="3200" dirty="0" err="1" smtClean="0">
                <a:solidFill>
                  <a:schemeClr val="accent2"/>
                </a:solidFill>
                <a:latin typeface="Times New Roman" pitchFamily="18" charset="0"/>
                <a:cs typeface="Times New Roman" pitchFamily="18" charset="0"/>
              </a:rPr>
              <a:t>Oja</a:t>
            </a:r>
            <a:r>
              <a:rPr lang="en-IN" sz="3200" dirty="0" smtClean="0">
                <a:solidFill>
                  <a:schemeClr val="accent2"/>
                </a:solidFill>
                <a:latin typeface="Times New Roman" pitchFamily="18" charset="0"/>
                <a:cs typeface="Times New Roman" pitchFamily="18" charset="0"/>
              </a:rPr>
              <a:t> </a:t>
            </a:r>
            <a:r>
              <a:rPr lang="en-IN" sz="3200" dirty="0" err="1" smtClean="0">
                <a:solidFill>
                  <a:schemeClr val="accent2"/>
                </a:solidFill>
                <a:latin typeface="Times New Roman" pitchFamily="18" charset="0"/>
                <a:cs typeface="Times New Roman" pitchFamily="18" charset="0"/>
              </a:rPr>
              <a:t>Kshaya</a:t>
            </a:r>
            <a:r>
              <a:rPr lang="en-IN" sz="3200" dirty="0" smtClean="0">
                <a:solidFill>
                  <a:schemeClr val="accent2"/>
                </a:solidFill>
                <a:latin typeface="Times New Roman" pitchFamily="18" charset="0"/>
                <a:cs typeface="Times New Roman" pitchFamily="18" charset="0"/>
              </a:rPr>
              <a:t>-</a:t>
            </a:r>
          </a:p>
          <a:p>
            <a:endParaRPr lang="en-IN" sz="3200" dirty="0" smtClean="0">
              <a:solidFill>
                <a:schemeClr val="accent2"/>
              </a:solidFill>
              <a:latin typeface="Times New Roman" pitchFamily="18" charset="0"/>
              <a:cs typeface="Times New Roman" pitchFamily="18" charset="0"/>
            </a:endParaRPr>
          </a:p>
          <a:p>
            <a:r>
              <a:rPr lang="en-IN" sz="3200" dirty="0" err="1" smtClean="0">
                <a:solidFill>
                  <a:schemeClr val="accent2"/>
                </a:solidFill>
                <a:latin typeface="Times New Roman" pitchFamily="18" charset="0"/>
                <a:cs typeface="Times New Roman" pitchFamily="18" charset="0"/>
              </a:rPr>
              <a:t>Nidana</a:t>
            </a:r>
            <a:r>
              <a:rPr lang="en-IN" sz="3200" dirty="0" smtClean="0">
                <a:solidFill>
                  <a:schemeClr val="accent2"/>
                </a:solidFill>
                <a:latin typeface="Times New Roman" pitchFamily="18" charset="0"/>
                <a:cs typeface="Times New Roman" pitchFamily="18" charset="0"/>
              </a:rPr>
              <a:t>-</a:t>
            </a:r>
          </a:p>
          <a:p>
            <a:endParaRPr lang="en-IN" sz="3200" dirty="0" smtClean="0">
              <a:solidFill>
                <a:schemeClr val="accent2"/>
              </a:solidFill>
              <a:latin typeface="Times New Roman" pitchFamily="18" charset="0"/>
              <a:cs typeface="Times New Roman" pitchFamily="18" charset="0"/>
            </a:endParaRPr>
          </a:p>
          <a:p>
            <a:endParaRPr lang="en-IN" sz="3200" dirty="0" smtClean="0">
              <a:solidFill>
                <a:schemeClr val="accent2"/>
              </a:solidFill>
              <a:latin typeface="Times New Roman" pitchFamily="18" charset="0"/>
              <a:cs typeface="Times New Roman" pitchFamily="18" charset="0"/>
            </a:endParaRPr>
          </a:p>
          <a:p>
            <a:endParaRPr lang="en-GB" sz="1600" dirty="0">
              <a:latin typeface="Times New Roman" pitchFamily="18" charset="0"/>
              <a:cs typeface="Times New Roman" pitchFamily="18" charset="0"/>
            </a:endParaRPr>
          </a:p>
        </p:txBody>
      </p:sp>
      <p:pic>
        <p:nvPicPr>
          <p:cNvPr id="4" name="Picture 3" descr="20180512_171826-1.jpg"/>
          <p:cNvPicPr>
            <a:picLocks noChangeAspect="1"/>
          </p:cNvPicPr>
          <p:nvPr/>
        </p:nvPicPr>
        <p:blipFill>
          <a:blip r:embed="rId2" cstate="print">
            <a:duotone>
              <a:prstClr val="black"/>
              <a:schemeClr val="accent4">
                <a:tint val="45000"/>
                <a:satMod val="400000"/>
              </a:schemeClr>
            </a:duotone>
          </a:blip>
          <a:stretch>
            <a:fillRect/>
          </a:stretch>
        </p:blipFill>
        <p:spPr>
          <a:xfrm rot="16200000">
            <a:off x="3429000" y="76200"/>
            <a:ext cx="2590800" cy="7620000"/>
          </a:xfrm>
          <a:prstGeom prst="rect">
            <a:avLst/>
          </a:prstGeom>
          <a:solidFill>
            <a:schemeClr val="accent1">
              <a:lumMod val="40000"/>
              <a:lumOff val="60000"/>
            </a:schemeClr>
          </a:solid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a:buNone/>
            </a:pPr>
            <a:r>
              <a:rPr lang="en-IN" dirty="0" smtClean="0"/>
              <a:t>               </a:t>
            </a:r>
            <a:r>
              <a:rPr lang="en-IN" sz="3200" dirty="0" smtClean="0">
                <a:solidFill>
                  <a:schemeClr val="accent2"/>
                </a:solidFill>
                <a:latin typeface="Times New Roman" pitchFamily="18" charset="0"/>
                <a:cs typeface="Times New Roman" pitchFamily="18" charset="0"/>
              </a:rPr>
              <a:t>Structural </a:t>
            </a:r>
            <a:r>
              <a:rPr lang="en-IN" sz="3200" dirty="0" err="1" smtClean="0">
                <a:solidFill>
                  <a:schemeClr val="accent2"/>
                </a:solidFill>
                <a:latin typeface="Times New Roman" pitchFamily="18" charset="0"/>
                <a:cs typeface="Times New Roman" pitchFamily="18" charset="0"/>
              </a:rPr>
              <a:t>characterstics</a:t>
            </a:r>
            <a:r>
              <a:rPr lang="en-IN" sz="3200" dirty="0" smtClean="0">
                <a:solidFill>
                  <a:schemeClr val="accent2"/>
                </a:solidFill>
                <a:latin typeface="Times New Roman" pitchFamily="18" charset="0"/>
                <a:cs typeface="Times New Roman" pitchFamily="18" charset="0"/>
              </a:rPr>
              <a:t> of HIV</a:t>
            </a:r>
          </a:p>
          <a:p>
            <a:pPr>
              <a:buNone/>
            </a:pPr>
            <a:endParaRPr lang="en-IN" sz="3200" dirty="0" smtClean="0">
              <a:solidFill>
                <a:schemeClr val="accent2"/>
              </a:solidFill>
              <a:latin typeface="Times New Roman" pitchFamily="18" charset="0"/>
              <a:cs typeface="Times New Roman" pitchFamily="18" charset="0"/>
            </a:endParaRPr>
          </a:p>
          <a:p>
            <a:pPr>
              <a:buNone/>
            </a:pPr>
            <a:endParaRPr lang="en-IN" sz="3200" dirty="0" smtClean="0">
              <a:solidFill>
                <a:schemeClr val="accent2"/>
              </a:solidFill>
              <a:latin typeface="Times New Roman" pitchFamily="18" charset="0"/>
              <a:cs typeface="Times New Roman" pitchFamily="18" charset="0"/>
            </a:endParaRPr>
          </a:p>
        </p:txBody>
      </p:sp>
      <p:pic>
        <p:nvPicPr>
          <p:cNvPr id="4" name="Picture 3" descr="c05733afb267a77339784aa2142e4205.jpg"/>
          <p:cNvPicPr>
            <a:picLocks noChangeAspect="1"/>
          </p:cNvPicPr>
          <p:nvPr/>
        </p:nvPicPr>
        <p:blipFill>
          <a:blip r:embed="rId2"/>
          <a:stretch>
            <a:fillRect/>
          </a:stretch>
        </p:blipFill>
        <p:spPr>
          <a:xfrm>
            <a:off x="914400" y="1371600"/>
            <a:ext cx="7086600" cy="5257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512_172058-1.jpg"/>
          <p:cNvPicPr>
            <a:picLocks noGrp="1" noChangeAspect="1"/>
          </p:cNvPicPr>
          <p:nvPr>
            <p:ph idx="1"/>
          </p:nvPr>
        </p:nvPicPr>
        <p:blipFill>
          <a:blip r:embed="rId2" cstate="print">
            <a:duotone>
              <a:prstClr val="black"/>
              <a:schemeClr val="accent1">
                <a:tint val="45000"/>
                <a:satMod val="400000"/>
              </a:schemeClr>
            </a:duotone>
          </a:blip>
          <a:stretch>
            <a:fillRect/>
          </a:stretch>
        </p:blipFill>
        <p:spPr>
          <a:xfrm>
            <a:off x="1066800" y="2514600"/>
            <a:ext cx="7772400" cy="2352340"/>
          </a:xfrm>
        </p:spPr>
      </p:pic>
      <p:sp>
        <p:nvSpPr>
          <p:cNvPr id="5" name="TextBox 4"/>
          <p:cNvSpPr txBox="1"/>
          <p:nvPr/>
        </p:nvSpPr>
        <p:spPr>
          <a:xfrm>
            <a:off x="1219200" y="1295400"/>
            <a:ext cx="2441694" cy="584775"/>
          </a:xfrm>
          <a:prstGeom prst="rect">
            <a:avLst/>
          </a:prstGeom>
          <a:noFill/>
        </p:spPr>
        <p:txBody>
          <a:bodyPr wrap="none" rtlCol="0">
            <a:spAutoFit/>
          </a:bodyPr>
          <a:lstStyle/>
          <a:p>
            <a:r>
              <a:rPr lang="en-IN" sz="3200" dirty="0" smtClean="0">
                <a:solidFill>
                  <a:schemeClr val="accent2"/>
                </a:solidFill>
                <a:latin typeface="Times New Roman" pitchFamily="18" charset="0"/>
                <a:cs typeface="Times New Roman" pitchFamily="18" charset="0"/>
              </a:rPr>
              <a:t>LAKSHANA</a:t>
            </a:r>
            <a:endParaRPr lang="en-GB" sz="3200" dirty="0">
              <a:solidFill>
                <a:schemeClr val="accent2"/>
              </a:solidFill>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80512_174401-1.jpg"/>
          <p:cNvPicPr>
            <a:picLocks noGrp="1" noChangeAspect="1"/>
          </p:cNvPicPr>
          <p:nvPr>
            <p:ph idx="1"/>
          </p:nvPr>
        </p:nvPicPr>
        <p:blipFill>
          <a:blip r:embed="rId2" cstate="print">
            <a:duotone>
              <a:prstClr val="black"/>
              <a:srgbClr val="00FFCC">
                <a:tint val="45000"/>
                <a:satMod val="400000"/>
              </a:srgbClr>
            </a:duotone>
          </a:blip>
          <a:stretch>
            <a:fillRect/>
          </a:stretch>
        </p:blipFill>
        <p:spPr>
          <a:xfrm>
            <a:off x="1066800" y="2258702"/>
            <a:ext cx="7772400" cy="2465698"/>
          </a:xfrm>
        </p:spPr>
      </p:pic>
      <p:sp>
        <p:nvSpPr>
          <p:cNvPr id="5" name="TextBox 4"/>
          <p:cNvSpPr txBox="1"/>
          <p:nvPr/>
        </p:nvSpPr>
        <p:spPr>
          <a:xfrm>
            <a:off x="1143000" y="838200"/>
            <a:ext cx="4495800" cy="1569660"/>
          </a:xfrm>
          <a:prstGeom prst="rect">
            <a:avLst/>
          </a:prstGeom>
          <a:noFill/>
        </p:spPr>
        <p:txBody>
          <a:bodyPr wrap="square" rtlCol="0">
            <a:spAutoFit/>
          </a:bodyPr>
          <a:lstStyle/>
          <a:p>
            <a:r>
              <a:rPr lang="en-IN" sz="3200" dirty="0" err="1" smtClean="0">
                <a:solidFill>
                  <a:schemeClr val="accent2"/>
                </a:solidFill>
                <a:latin typeface="Times New Roman" pitchFamily="18" charset="0"/>
                <a:cs typeface="Times New Roman" pitchFamily="18" charset="0"/>
              </a:rPr>
              <a:t>Chikitsa</a:t>
            </a:r>
            <a:endParaRPr lang="en-IN" sz="3200" dirty="0" smtClean="0">
              <a:solidFill>
                <a:schemeClr val="accent2"/>
              </a:solidFill>
              <a:latin typeface="Times New Roman" pitchFamily="18" charset="0"/>
              <a:cs typeface="Times New Roman" pitchFamily="18" charset="0"/>
            </a:endParaRPr>
          </a:p>
          <a:p>
            <a:endParaRPr lang="en-IN" sz="3200" dirty="0" smtClean="0">
              <a:solidFill>
                <a:schemeClr val="accent2"/>
              </a:solidFill>
              <a:latin typeface="Times New Roman" pitchFamily="18" charset="0"/>
              <a:cs typeface="Times New Roman" pitchFamily="18" charset="0"/>
            </a:endParaRPr>
          </a:p>
          <a:p>
            <a:endParaRPr lang="en-GB" sz="3200" dirty="0">
              <a:solidFill>
                <a:schemeClr val="accent2"/>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a:stretch>
            <a:fillRect/>
          </a:stretch>
        </p:blipFill>
        <p:spPr>
          <a:xfrm>
            <a:off x="533400" y="228600"/>
            <a:ext cx="8305800" cy="6400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229600" cy="6019800"/>
          </a:xfrm>
        </p:spPr>
        <p:txBody>
          <a:bodyPr/>
          <a:lstStyle/>
          <a:p>
            <a:pPr>
              <a:buNone/>
            </a:pPr>
            <a:r>
              <a:rPr lang="en-IN" sz="3200" dirty="0" smtClean="0">
                <a:solidFill>
                  <a:schemeClr val="accent2"/>
                </a:solidFill>
                <a:latin typeface="Times New Roman" pitchFamily="18" charset="0"/>
                <a:cs typeface="Times New Roman" pitchFamily="18" charset="0"/>
              </a:rPr>
              <a:t>                      </a:t>
            </a:r>
          </a:p>
          <a:p>
            <a:pPr>
              <a:buNone/>
            </a:pPr>
            <a:endParaRPr lang="en-IN" dirty="0" smtClean="0"/>
          </a:p>
        </p:txBody>
      </p:sp>
      <p:pic>
        <p:nvPicPr>
          <p:cNvPr id="4" name="Picture 3" descr="a-lecture-on-aids-for-mbbs-2014-10-638-1.jpg"/>
          <p:cNvPicPr>
            <a:picLocks noChangeAspect="1"/>
          </p:cNvPicPr>
          <p:nvPr/>
        </p:nvPicPr>
        <p:blipFill>
          <a:blip r:embed="rId2"/>
          <a:stretch>
            <a:fillRect/>
          </a:stretch>
        </p:blipFill>
        <p:spPr>
          <a:xfrm>
            <a:off x="533400" y="457200"/>
            <a:ext cx="8382000" cy="6248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lnSpcReduction="10000"/>
          </a:bodyPr>
          <a:lstStyle/>
          <a:p>
            <a:pPr>
              <a:buNone/>
            </a:pPr>
            <a:r>
              <a:rPr lang="en-IN" dirty="0" smtClean="0"/>
              <a:t>                 </a:t>
            </a:r>
            <a:r>
              <a:rPr lang="en-IN" sz="3500" dirty="0" smtClean="0">
                <a:solidFill>
                  <a:schemeClr val="accent2"/>
                </a:solidFill>
                <a:latin typeface="Times New Roman" pitchFamily="18" charset="0"/>
                <a:cs typeface="Times New Roman" pitchFamily="18" charset="0"/>
              </a:rPr>
              <a:t>Antigenic variations in HIV</a:t>
            </a:r>
          </a:p>
          <a:p>
            <a:pPr>
              <a:buNone/>
            </a:pPr>
            <a:endParaRPr lang="en-IN" dirty="0" smtClean="0"/>
          </a:p>
          <a:p>
            <a:pPr>
              <a:buNone/>
            </a:pPr>
            <a:r>
              <a:rPr lang="en-IN" sz="1600" dirty="0" smtClean="0">
                <a:latin typeface="Times New Roman" pitchFamily="18" charset="0"/>
                <a:cs typeface="Times New Roman" pitchFamily="18" charset="0"/>
              </a:rPr>
              <a:t>       </a:t>
            </a:r>
            <a:r>
              <a:rPr lang="en-IN" sz="1800" dirty="0" smtClean="0">
                <a:latin typeface="Times New Roman" pitchFamily="18" charset="0"/>
                <a:cs typeface="Times New Roman" pitchFamily="18" charset="0"/>
              </a:rPr>
              <a:t>Based on molecular and antigenic differences , two types of HIV have been recognized.</a:t>
            </a:r>
          </a:p>
          <a:p>
            <a:pPr>
              <a:buNone/>
            </a:pPr>
            <a:r>
              <a:rPr lang="en-IN" sz="1800" dirty="0" smtClean="0">
                <a:latin typeface="Times New Roman" pitchFamily="18" charset="0"/>
                <a:cs typeface="Times New Roman" pitchFamily="18" charset="0"/>
              </a:rPr>
              <a:t>       The original isolates of HIV and the related strains present all over the world belong to HIV type 1</a:t>
            </a:r>
          </a:p>
          <a:p>
            <a:pPr>
              <a:buNone/>
            </a:pPr>
            <a:r>
              <a:rPr lang="en-IN" sz="1800" dirty="0" smtClean="0">
                <a:latin typeface="Times New Roman" pitchFamily="18" charset="0"/>
                <a:cs typeface="Times New Roman" pitchFamily="18" charset="0"/>
              </a:rPr>
              <a:t>       The HIV strains,  which react with HIV type 1 antiserum very weakly or not all have been termed as HIV type 2.It has 40% genetic similarity and is more closely related to Simian immunodeficiency virus than to HIV-1</a:t>
            </a:r>
          </a:p>
          <a:p>
            <a:pPr>
              <a:buNone/>
            </a:pPr>
            <a:r>
              <a:rPr lang="en-IN" sz="1800" dirty="0" smtClean="0">
                <a:latin typeface="Times New Roman" pitchFamily="18" charset="0"/>
                <a:cs typeface="Times New Roman" pitchFamily="18" charset="0"/>
              </a:rPr>
              <a:t>        It can cause AIDS but it is less pathogenic and is less common.</a:t>
            </a:r>
          </a:p>
          <a:p>
            <a:pPr>
              <a:buNone/>
            </a:pPr>
            <a:r>
              <a:rPr lang="en-IN" sz="1800" dirty="0" smtClean="0">
                <a:latin typeface="Times New Roman" pitchFamily="18" charset="0"/>
                <a:cs typeface="Times New Roman" pitchFamily="18" charset="0"/>
              </a:rPr>
              <a:t>      </a:t>
            </a:r>
          </a:p>
          <a:p>
            <a:pPr>
              <a:buNone/>
            </a:pPr>
            <a:r>
              <a:rPr lang="en-IN" sz="1800" dirty="0" smtClean="0">
                <a:latin typeface="Times New Roman" pitchFamily="18" charset="0"/>
                <a:cs typeface="Times New Roman" pitchFamily="18" charset="0"/>
              </a:rPr>
              <a:t>       HIV is highly mutable virus and exhibits frequent antigenic variations as well as differences    in  other features such as nucleotide sequences, cell tropism, growth characteristics and </a:t>
            </a:r>
            <a:r>
              <a:rPr lang="en-IN" sz="1800" dirty="0" err="1" smtClean="0">
                <a:latin typeface="Times New Roman" pitchFamily="18" charset="0"/>
                <a:cs typeface="Times New Roman" pitchFamily="18" charset="0"/>
              </a:rPr>
              <a:t>cytopathology</a:t>
            </a:r>
            <a:r>
              <a:rPr lang="en-IN" sz="1800" dirty="0" smtClean="0">
                <a:latin typeface="Times New Roman" pitchFamily="18" charset="0"/>
                <a:cs typeface="Times New Roman" pitchFamily="18" charset="0"/>
              </a:rPr>
              <a:t>.</a:t>
            </a:r>
          </a:p>
          <a:p>
            <a:pPr>
              <a:buNone/>
            </a:pPr>
            <a:r>
              <a:rPr lang="en-IN" sz="1800" dirty="0" smtClean="0">
                <a:latin typeface="Times New Roman" pitchFamily="18" charset="0"/>
                <a:cs typeface="Times New Roman" pitchFamily="18" charset="0"/>
              </a:rPr>
              <a:t>     </a:t>
            </a:r>
          </a:p>
          <a:p>
            <a:pPr>
              <a:buNone/>
            </a:pPr>
            <a:r>
              <a:rPr lang="en-IN" sz="1800" dirty="0" smtClean="0">
                <a:latin typeface="Times New Roman" pitchFamily="18" charset="0"/>
                <a:cs typeface="Times New Roman" pitchFamily="18" charset="0"/>
              </a:rPr>
              <a:t>       The differences may be between isolates of  HIV from different races or persons but also between sequential isolates from the same person, and even between those obtained from different sites of the same person  at the same time.</a:t>
            </a:r>
          </a:p>
          <a:p>
            <a:pPr>
              <a:buNone/>
            </a:pPr>
            <a:r>
              <a:rPr lang="en-IN" sz="1800" dirty="0" smtClean="0">
                <a:latin typeface="Times New Roman" pitchFamily="18" charset="0"/>
                <a:cs typeface="Times New Roman" pitchFamily="18" charset="0"/>
              </a:rPr>
              <a:t>       </a:t>
            </a:r>
          </a:p>
          <a:p>
            <a:pPr>
              <a:buNone/>
            </a:pPr>
            <a:r>
              <a:rPr lang="en-IN" sz="1800" dirty="0" smtClean="0">
                <a:latin typeface="Times New Roman" pitchFamily="18" charset="0"/>
                <a:cs typeface="Times New Roman" pitchFamily="18" charset="0"/>
              </a:rPr>
              <a:t>      This great variability is believed to be due to error prone nature of reverse transcription.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2506</TotalTime>
  <Words>3783</Words>
  <Application>Microsoft Office PowerPoint</Application>
  <PresentationFormat>On-screen Show (4:3)</PresentationFormat>
  <Paragraphs>714</Paragraphs>
  <Slides>72</Slides>
  <Notes>4</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Metro</vt:lpstr>
      <vt:lpstr>                    #Stay negathive -AIDS</vt:lpstr>
      <vt:lpstr>       HIV and AIDS   Human immunodeficiency virus infection and  acquired immune deficiency syndrome is a spectrum of  conditions caused by infection with the HIV virus .     A syndrome in which there is severe loss of the body’s cellular immunity, greatly lowering the resistance to infections and malignancy.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Human immunodeficiency virus infection and acquired immune deficiency syndrome is a spectrum of conditions caused by infection with the HIV virus    Some blood tests, symptoms or infections indicate progression of HIV to AIDS. </dc:title>
  <dc:creator>Admin</dc:creator>
  <cp:lastModifiedBy>Admin</cp:lastModifiedBy>
  <cp:revision>171</cp:revision>
  <dcterms:created xsi:type="dcterms:W3CDTF">2006-08-16T00:00:00Z</dcterms:created>
  <dcterms:modified xsi:type="dcterms:W3CDTF">2018-11-28T10:09:38Z</dcterms:modified>
</cp:coreProperties>
</file>