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9" r:id="rId3"/>
    <p:sldId id="283" r:id="rId4"/>
    <p:sldId id="257" r:id="rId5"/>
    <p:sldId id="277" r:id="rId6"/>
    <p:sldId id="275" r:id="rId7"/>
    <p:sldId id="270" r:id="rId8"/>
    <p:sldId id="272" r:id="rId9"/>
    <p:sldId id="273" r:id="rId10"/>
    <p:sldId id="259" r:id="rId11"/>
    <p:sldId id="260" r:id="rId12"/>
    <p:sldId id="278" r:id="rId13"/>
    <p:sldId id="261" r:id="rId14"/>
    <p:sldId id="264" r:id="rId15"/>
    <p:sldId id="279" r:id="rId16"/>
    <p:sldId id="265" r:id="rId17"/>
    <p:sldId id="266" r:id="rId18"/>
    <p:sldId id="280" r:id="rId19"/>
    <p:sldId id="267" r:id="rId20"/>
    <p:sldId id="268" r:id="rId21"/>
    <p:sldId id="282" r:id="rId22"/>
    <p:sldId id="284"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C50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p:cViewPr varScale="1">
        <p:scale>
          <a:sx n="73" d="100"/>
          <a:sy n="73" d="100"/>
        </p:scale>
        <p:origin x="-11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AAAAB45-40CE-4CD8-BAD9-CC47851DF162}" type="datetimeFigureOut">
              <a:rPr lang="en-US"/>
              <a:pPr>
                <a:defRPr/>
              </a:pPr>
              <a:t>4/1/2020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B94DF95-A4C9-4F7B-82E0-2952080DF914}"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N"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697D81-E158-4619-BBB8-9BECBC569368}" type="slidenum">
              <a:rPr lang="en-IN">
                <a:cs typeface="Arial" charset="0"/>
              </a:rPr>
              <a:pPr fontAlgn="base">
                <a:spcBef>
                  <a:spcPct val="0"/>
                </a:spcBef>
                <a:spcAft>
                  <a:spcPct val="0"/>
                </a:spcAft>
              </a:pPr>
              <a:t>7</a:t>
            </a:fld>
            <a:endParaRPr lang="en-IN">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pPr>
              <a:defRPr/>
            </a:pPr>
            <a:fld id="{061D2036-BC70-40E4-8770-9436D658C206}" type="datetimeFigureOut">
              <a:rPr lang="en-US"/>
              <a:pPr>
                <a:defRPr/>
              </a:pPr>
              <a:t>4/1/2020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1D9ECBD7-C438-4F94-991D-F9EA6480C3E7}" type="slidenum">
              <a:rPr lang="en-IN"/>
              <a:pPr>
                <a:defRPr/>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E8DECB28-F511-42CB-B616-90EADCBBF988}" type="datetimeFigureOut">
              <a:rPr lang="en-US"/>
              <a:pPr>
                <a:defRPr/>
              </a:pPr>
              <a:t>4/1/2020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0182C46F-BA91-4237-BF3A-832C5F36086C}" type="slidenum">
              <a:rPr lang="en-IN"/>
              <a:pPr>
                <a:defRPr/>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388BC9BB-5CC1-43DA-901D-E9BE3172E2AF}" type="datetimeFigureOut">
              <a:rPr lang="en-US"/>
              <a:pPr>
                <a:defRPr/>
              </a:pPr>
              <a:t>4/1/2020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51B1D627-8028-4D0C-91EF-F19FFBAA499D}" type="slidenum">
              <a:rPr lang="en-IN"/>
              <a:pPr>
                <a:defRPr/>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391BED9C-587C-4E82-8ED7-3EC6E9106560}" type="datetimeFigureOut">
              <a:rPr lang="en-US"/>
              <a:pPr>
                <a:defRPr/>
              </a:pPr>
              <a:t>4/1/2020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4C833BA2-313B-4F69-9268-D8DE33097232}" type="slidenum">
              <a:rPr lang="en-IN"/>
              <a:pPr>
                <a:defRPr/>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8539B5-C2C4-4F07-8235-8B5561FA81E7}" type="datetimeFigureOut">
              <a:rPr lang="en-US"/>
              <a:pPr>
                <a:defRPr/>
              </a:pPr>
              <a:t>4/1/2020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5C8C6491-64CA-481B-9C97-1399AE91A112}" type="slidenum">
              <a:rPr lang="en-IN"/>
              <a:pPr>
                <a:defRPr/>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3"/>
          <p:cNvSpPr>
            <a:spLocks noGrp="1"/>
          </p:cNvSpPr>
          <p:nvPr>
            <p:ph type="dt" sz="half" idx="10"/>
          </p:nvPr>
        </p:nvSpPr>
        <p:spPr/>
        <p:txBody>
          <a:bodyPr/>
          <a:lstStyle>
            <a:lvl1pPr>
              <a:defRPr/>
            </a:lvl1pPr>
          </a:lstStyle>
          <a:p>
            <a:pPr>
              <a:defRPr/>
            </a:pPr>
            <a:fld id="{E132BF70-3380-4161-8B6A-C74D6FC1B981}" type="datetimeFigureOut">
              <a:rPr lang="en-US"/>
              <a:pPr>
                <a:defRPr/>
              </a:pPr>
              <a:t>4/1/2020</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5F10BEA4-B40B-4F20-8505-611705993189}" type="slidenum">
              <a:rPr lang="en-IN"/>
              <a:pPr>
                <a:defRPr/>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3"/>
          <p:cNvSpPr>
            <a:spLocks noGrp="1"/>
          </p:cNvSpPr>
          <p:nvPr>
            <p:ph type="dt" sz="half" idx="10"/>
          </p:nvPr>
        </p:nvSpPr>
        <p:spPr/>
        <p:txBody>
          <a:bodyPr/>
          <a:lstStyle>
            <a:lvl1pPr>
              <a:defRPr/>
            </a:lvl1pPr>
          </a:lstStyle>
          <a:p>
            <a:pPr>
              <a:defRPr/>
            </a:pPr>
            <a:fld id="{57D9D932-C98C-47B9-A433-47059D1D9A22}" type="datetimeFigureOut">
              <a:rPr lang="en-US"/>
              <a:pPr>
                <a:defRPr/>
              </a:pPr>
              <a:t>4/1/2020</a:t>
            </a:fld>
            <a:endParaRPr lang="en-IN"/>
          </a:p>
        </p:txBody>
      </p:sp>
      <p:sp>
        <p:nvSpPr>
          <p:cNvPr id="8" name="Footer Placeholder 4"/>
          <p:cNvSpPr>
            <a:spLocks noGrp="1"/>
          </p:cNvSpPr>
          <p:nvPr>
            <p:ph type="ftr" sz="quarter" idx="11"/>
          </p:nvPr>
        </p:nvSpPr>
        <p:spPr/>
        <p:txBody>
          <a:bodyPr/>
          <a:lstStyle>
            <a:lvl1pPr>
              <a:defRPr/>
            </a:lvl1pPr>
          </a:lstStyle>
          <a:p>
            <a:pPr>
              <a:defRPr/>
            </a:pPr>
            <a:endParaRPr lang="en-IN"/>
          </a:p>
        </p:txBody>
      </p:sp>
      <p:sp>
        <p:nvSpPr>
          <p:cNvPr id="9" name="Slide Number Placeholder 5"/>
          <p:cNvSpPr>
            <a:spLocks noGrp="1"/>
          </p:cNvSpPr>
          <p:nvPr>
            <p:ph type="sldNum" sz="quarter" idx="12"/>
          </p:nvPr>
        </p:nvSpPr>
        <p:spPr/>
        <p:txBody>
          <a:bodyPr/>
          <a:lstStyle>
            <a:lvl1pPr>
              <a:defRPr/>
            </a:lvl1pPr>
          </a:lstStyle>
          <a:p>
            <a:pPr>
              <a:defRPr/>
            </a:pPr>
            <a:fld id="{FD2D33A8-808A-43FD-BD0F-B8AD7B1D2D76}" type="slidenum">
              <a:rPr lang="en-IN"/>
              <a:pPr>
                <a:defRPr/>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3"/>
          <p:cNvSpPr>
            <a:spLocks noGrp="1"/>
          </p:cNvSpPr>
          <p:nvPr>
            <p:ph type="dt" sz="half" idx="10"/>
          </p:nvPr>
        </p:nvSpPr>
        <p:spPr/>
        <p:txBody>
          <a:bodyPr/>
          <a:lstStyle>
            <a:lvl1pPr>
              <a:defRPr/>
            </a:lvl1pPr>
          </a:lstStyle>
          <a:p>
            <a:pPr>
              <a:defRPr/>
            </a:pPr>
            <a:fld id="{9A1E701B-4437-4DF3-971D-6B4DC7CA748F}" type="datetimeFigureOut">
              <a:rPr lang="en-US"/>
              <a:pPr>
                <a:defRPr/>
              </a:pPr>
              <a:t>4/1/2020</a:t>
            </a:fld>
            <a:endParaRPr lang="en-IN"/>
          </a:p>
        </p:txBody>
      </p:sp>
      <p:sp>
        <p:nvSpPr>
          <p:cNvPr id="4" name="Footer Placeholder 4"/>
          <p:cNvSpPr>
            <a:spLocks noGrp="1"/>
          </p:cNvSpPr>
          <p:nvPr>
            <p:ph type="ftr" sz="quarter" idx="11"/>
          </p:nvPr>
        </p:nvSpPr>
        <p:spPr/>
        <p:txBody>
          <a:bodyPr/>
          <a:lstStyle>
            <a:lvl1pPr>
              <a:defRPr/>
            </a:lvl1pPr>
          </a:lstStyle>
          <a:p>
            <a:pPr>
              <a:defRPr/>
            </a:pPr>
            <a:endParaRPr lang="en-IN"/>
          </a:p>
        </p:txBody>
      </p:sp>
      <p:sp>
        <p:nvSpPr>
          <p:cNvPr id="5" name="Slide Number Placeholder 5"/>
          <p:cNvSpPr>
            <a:spLocks noGrp="1"/>
          </p:cNvSpPr>
          <p:nvPr>
            <p:ph type="sldNum" sz="quarter" idx="12"/>
          </p:nvPr>
        </p:nvSpPr>
        <p:spPr/>
        <p:txBody>
          <a:bodyPr/>
          <a:lstStyle>
            <a:lvl1pPr>
              <a:defRPr/>
            </a:lvl1pPr>
          </a:lstStyle>
          <a:p>
            <a:pPr>
              <a:defRPr/>
            </a:pPr>
            <a:fld id="{8D717E4C-004F-4A51-BA7D-101D1E8D24AA}" type="slidenum">
              <a:rPr lang="en-IN"/>
              <a:pPr>
                <a:defRPr/>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A184E6-C0EB-4B6B-8BEB-B3D271E4B5B7}" type="datetimeFigureOut">
              <a:rPr lang="en-US"/>
              <a:pPr>
                <a:defRPr/>
              </a:pPr>
              <a:t>4/1/2020</a:t>
            </a:fld>
            <a:endParaRPr lang="en-IN"/>
          </a:p>
        </p:txBody>
      </p:sp>
      <p:sp>
        <p:nvSpPr>
          <p:cNvPr id="3" name="Footer Placeholder 4"/>
          <p:cNvSpPr>
            <a:spLocks noGrp="1"/>
          </p:cNvSpPr>
          <p:nvPr>
            <p:ph type="ftr" sz="quarter" idx="11"/>
          </p:nvPr>
        </p:nvSpPr>
        <p:spPr/>
        <p:txBody>
          <a:bodyPr/>
          <a:lstStyle>
            <a:lvl1pPr>
              <a:defRPr/>
            </a:lvl1pPr>
          </a:lstStyle>
          <a:p>
            <a:pPr>
              <a:defRPr/>
            </a:pPr>
            <a:endParaRPr lang="en-IN"/>
          </a:p>
        </p:txBody>
      </p:sp>
      <p:sp>
        <p:nvSpPr>
          <p:cNvPr id="4" name="Slide Number Placeholder 5"/>
          <p:cNvSpPr>
            <a:spLocks noGrp="1"/>
          </p:cNvSpPr>
          <p:nvPr>
            <p:ph type="sldNum" sz="quarter" idx="12"/>
          </p:nvPr>
        </p:nvSpPr>
        <p:spPr/>
        <p:txBody>
          <a:bodyPr/>
          <a:lstStyle>
            <a:lvl1pPr>
              <a:defRPr/>
            </a:lvl1pPr>
          </a:lstStyle>
          <a:p>
            <a:pPr>
              <a:defRPr/>
            </a:pPr>
            <a:fld id="{8CEDF0EF-E910-4C90-909E-2437E2643B13}" type="slidenum">
              <a:rPr lang="en-IN"/>
              <a:pPr>
                <a:defRPr/>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4FC146-6A59-4B04-8461-9D527A95A0DB}" type="datetimeFigureOut">
              <a:rPr lang="en-US"/>
              <a:pPr>
                <a:defRPr/>
              </a:pPr>
              <a:t>4/1/2020</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053647DC-7567-4951-A720-10B3E81F369C}" type="slidenum">
              <a:rPr lang="en-IN"/>
              <a:pPr>
                <a:defRPr/>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647EFBC-AA4E-48A2-8216-C1D1C87E5BF3}" type="datetimeFigureOut">
              <a:rPr lang="en-US"/>
              <a:pPr>
                <a:defRPr/>
              </a:pPr>
              <a:t>4/1/2020</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0A3C2BEF-535D-4F03-9CA8-437592156B11}" type="slidenum">
              <a:rPr lang="en-IN"/>
              <a:pPr>
                <a:defRPr/>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F8FB920-43D4-40E5-92CC-CA64CBE6C70D}" type="datetimeFigureOut">
              <a:rPr lang="en-US"/>
              <a:pPr>
                <a:defRPr/>
              </a:pPr>
              <a:t>4/1/2020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3475233-0936-48E6-8A95-9AA10DC2DDDD}" type="slidenum">
              <a:rPr lang="en-IN"/>
              <a:pPr>
                <a:defRPr/>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images (2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Subtitle 2"/>
          <p:cNvSpPr>
            <a:spLocks noGrp="1"/>
          </p:cNvSpPr>
          <p:nvPr>
            <p:ph type="subTitle" idx="1"/>
          </p:nvPr>
        </p:nvSpPr>
        <p:spPr>
          <a:xfrm>
            <a:off x="250825" y="836613"/>
            <a:ext cx="8893175" cy="5235575"/>
          </a:xfrm>
        </p:spPr>
        <p:txBody>
          <a:bodyPr>
            <a:noAutofit/>
          </a:bodyPr>
          <a:lstStyle/>
          <a:p>
            <a:endParaRPr lang="en-IN" sz="2000" b="1" i="1" smtClean="0">
              <a:solidFill>
                <a:srgbClr val="0D0D0D"/>
              </a:solidFill>
              <a:latin typeface="Centaur" pitchFamily="18" charset="0"/>
              <a:cs typeface="Andalus" pitchFamily="18" charset="-78"/>
            </a:endParaRPr>
          </a:p>
          <a:p>
            <a:r>
              <a:rPr lang="en-IN" sz="6000" b="1" smtClean="0">
                <a:solidFill>
                  <a:srgbClr val="0D0D0D"/>
                </a:solidFill>
                <a:latin typeface="Centaur" pitchFamily="18" charset="0"/>
                <a:cs typeface="Andalus" pitchFamily="18" charset="-78"/>
              </a:rPr>
              <a:t>ANATOMY OF</a:t>
            </a:r>
          </a:p>
          <a:p>
            <a:r>
              <a:rPr lang="en-IN" sz="6000" b="1" smtClean="0">
                <a:solidFill>
                  <a:srgbClr val="0D0D0D"/>
                </a:solidFill>
                <a:latin typeface="Centaur" pitchFamily="18" charset="0"/>
                <a:cs typeface="Andalus" pitchFamily="18" charset="-78"/>
              </a:rPr>
              <a:t> UTERINE TUBES</a:t>
            </a:r>
          </a:p>
          <a:p>
            <a:endParaRPr lang="en-IN" sz="2000" b="1" i="1" smtClean="0">
              <a:solidFill>
                <a:srgbClr val="0D0D0D"/>
              </a:solidFill>
              <a:latin typeface="Centaur" pitchFamily="18" charset="0"/>
              <a:cs typeface="Andalus" pitchFamily="18" charset="-78"/>
            </a:endParaRPr>
          </a:p>
          <a:p>
            <a:endParaRPr lang="en-IN" sz="2000" b="1" i="1" smtClean="0">
              <a:solidFill>
                <a:srgbClr val="0D0D0D"/>
              </a:solidFill>
              <a:latin typeface="Centaur" pitchFamily="18" charset="0"/>
              <a:cs typeface="Andalus" pitchFamily="18" charset="-78"/>
            </a:endParaRPr>
          </a:p>
          <a:p>
            <a:r>
              <a:rPr lang="en-IN" sz="2000" b="1" i="1" smtClean="0">
                <a:solidFill>
                  <a:srgbClr val="0D0D0D"/>
                </a:solidFill>
                <a:latin typeface="Centaur" pitchFamily="18" charset="0"/>
                <a:cs typeface="Andalus" pitchFamily="18" charset="-78"/>
              </a:rPr>
              <a:t>Dr Manjula  Vastrad</a:t>
            </a:r>
          </a:p>
          <a:p>
            <a:r>
              <a:rPr lang="en-IN" sz="2000" b="1" i="1" smtClean="0">
                <a:solidFill>
                  <a:srgbClr val="0D0D0D"/>
                </a:solidFill>
                <a:latin typeface="Centaur" pitchFamily="18" charset="0"/>
                <a:cs typeface="Andalus" pitchFamily="18" charset="-78"/>
              </a:rPr>
              <a:t>Asst . Prof </a:t>
            </a:r>
          </a:p>
          <a:p>
            <a:r>
              <a:rPr lang="en-IN" sz="2000" b="1" i="1" smtClean="0">
                <a:solidFill>
                  <a:srgbClr val="0D0D0D"/>
                </a:solidFill>
                <a:latin typeface="Centaur" pitchFamily="18" charset="0"/>
                <a:cs typeface="Andalus" pitchFamily="18" charset="-78"/>
              </a:rPr>
              <a:t>Dept of  Rachana Shareera</a:t>
            </a:r>
          </a:p>
          <a:p>
            <a:r>
              <a:rPr lang="en-IN" sz="2000" b="1" i="1" smtClean="0">
                <a:solidFill>
                  <a:srgbClr val="0D0D0D"/>
                </a:solidFill>
                <a:latin typeface="Centaur" pitchFamily="18" charset="0"/>
                <a:cs typeface="Andalus" pitchFamily="18" charset="-78"/>
              </a:rPr>
              <a:t>SMVVS RKMAMC Bijapur</a:t>
            </a:r>
          </a:p>
          <a:p>
            <a:r>
              <a:rPr lang="en-IN" sz="2000" b="1" i="1" smtClean="0">
                <a:solidFill>
                  <a:srgbClr val="0D0D0D"/>
                </a:solidFill>
                <a:latin typeface="Centaur" pitchFamily="18" charset="0"/>
                <a:cs typeface="Andalus" pitchFamily="18" charset="-78"/>
              </a:rPr>
              <a:t>Email: manjula.prasad2010@ gmail.com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descr="images (2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4578" name="Title 1"/>
          <p:cNvSpPr>
            <a:spLocks noGrp="1"/>
          </p:cNvSpPr>
          <p:nvPr>
            <p:ph type="title"/>
          </p:nvPr>
        </p:nvSpPr>
        <p:spPr/>
        <p:txBody>
          <a:bodyPr/>
          <a:lstStyle/>
          <a:p>
            <a:r>
              <a:rPr lang="en-IN" sz="3600" smtClean="0">
                <a:solidFill>
                  <a:srgbClr val="FFFF00"/>
                </a:solidFill>
              </a:rPr>
              <a:t>4.INFUNDIBULUM</a:t>
            </a:r>
          </a:p>
        </p:txBody>
      </p:sp>
      <p:sp>
        <p:nvSpPr>
          <p:cNvPr id="3" name="Content Placeholder 2"/>
          <p:cNvSpPr>
            <a:spLocks noGrp="1"/>
          </p:cNvSpPr>
          <p:nvPr>
            <p:ph idx="1"/>
          </p:nvPr>
        </p:nvSpPr>
        <p:spPr>
          <a:xfrm>
            <a:off x="457200" y="1600200"/>
            <a:ext cx="4114800" cy="4525963"/>
          </a:xfrm>
        </p:spPr>
        <p:txBody>
          <a:bodyPr rtlCol="0">
            <a:normAutofit fontScale="85000" lnSpcReduction="10000"/>
          </a:bodyPr>
          <a:lstStyle/>
          <a:p>
            <a:pPr fontAlgn="auto">
              <a:spcAft>
                <a:spcPts val="0"/>
              </a:spcAft>
              <a:buFont typeface="Arial" pitchFamily="34" charset="0"/>
              <a:buChar char="•"/>
              <a:defRPr/>
            </a:pPr>
            <a:r>
              <a:rPr lang="en-IN" i="1" dirty="0" smtClean="0">
                <a:solidFill>
                  <a:srgbClr val="002060"/>
                </a:solidFill>
              </a:rPr>
              <a:t>Measuring about 1.25 cm long.</a:t>
            </a:r>
          </a:p>
          <a:p>
            <a:pPr fontAlgn="auto">
              <a:spcAft>
                <a:spcPts val="0"/>
              </a:spcAft>
              <a:buFont typeface="Arial" pitchFamily="34" charset="0"/>
              <a:buChar char="•"/>
              <a:defRPr/>
            </a:pPr>
            <a:r>
              <a:rPr lang="en-IN" i="1" dirty="0" smtClean="0">
                <a:solidFill>
                  <a:srgbClr val="002060"/>
                </a:solidFill>
              </a:rPr>
              <a:t>6mm in dm.</a:t>
            </a:r>
          </a:p>
          <a:p>
            <a:pPr fontAlgn="auto">
              <a:spcAft>
                <a:spcPts val="0"/>
              </a:spcAft>
              <a:buFont typeface="Arial" pitchFamily="34" charset="0"/>
              <a:buChar char="•"/>
              <a:defRPr/>
            </a:pPr>
            <a:r>
              <a:rPr lang="en-IN" i="1" dirty="0" smtClean="0">
                <a:solidFill>
                  <a:srgbClr val="002060"/>
                </a:solidFill>
              </a:rPr>
              <a:t>The abdominal </a:t>
            </a:r>
            <a:r>
              <a:rPr lang="en-IN" i="1" dirty="0" err="1" smtClean="0">
                <a:solidFill>
                  <a:srgbClr val="002060"/>
                </a:solidFill>
              </a:rPr>
              <a:t>ostium</a:t>
            </a:r>
            <a:r>
              <a:rPr lang="en-IN" i="1" dirty="0" smtClean="0">
                <a:solidFill>
                  <a:srgbClr val="002060"/>
                </a:solidFill>
              </a:rPr>
              <a:t> is surrounded by a </a:t>
            </a:r>
            <a:r>
              <a:rPr lang="en-IN" i="1" dirty="0" err="1" smtClean="0">
                <a:solidFill>
                  <a:srgbClr val="002060"/>
                </a:solidFill>
              </a:rPr>
              <a:t>no.of</a:t>
            </a:r>
            <a:r>
              <a:rPr lang="en-IN" i="1" dirty="0" smtClean="0">
                <a:solidFill>
                  <a:srgbClr val="002060"/>
                </a:solidFill>
              </a:rPr>
              <a:t> radiating </a:t>
            </a:r>
            <a:r>
              <a:rPr lang="en-IN" i="1" dirty="0" err="1" smtClean="0">
                <a:solidFill>
                  <a:srgbClr val="002060"/>
                </a:solidFill>
              </a:rPr>
              <a:t>fimbriae</a:t>
            </a:r>
            <a:r>
              <a:rPr lang="en-IN" i="1" dirty="0" smtClean="0">
                <a:solidFill>
                  <a:srgbClr val="002060"/>
                </a:solidFill>
              </a:rPr>
              <a:t>, one of these is longer than the rest &amp; is attached to the outer pole of the ovary called ovarian </a:t>
            </a:r>
            <a:r>
              <a:rPr lang="en-IN" i="1" dirty="0" err="1" smtClean="0">
                <a:solidFill>
                  <a:srgbClr val="002060"/>
                </a:solidFill>
              </a:rPr>
              <a:t>fimbriae</a:t>
            </a:r>
            <a:r>
              <a:rPr lang="en-IN" dirty="0" smtClean="0"/>
              <a:t>. </a:t>
            </a:r>
            <a:endParaRPr lang="en-IN" dirty="0"/>
          </a:p>
        </p:txBody>
      </p:sp>
      <p:pic>
        <p:nvPicPr>
          <p:cNvPr id="24580" name="Picture 6" descr="Anatomy_8"/>
          <p:cNvPicPr preferRelativeResize="0">
            <a:picLocks noChangeArrowheads="1"/>
          </p:cNvPicPr>
          <p:nvPr/>
        </p:nvPicPr>
        <p:blipFill>
          <a:blip r:embed="rId3"/>
          <a:srcRect b="9723"/>
          <a:stretch>
            <a:fillRect/>
          </a:stretch>
        </p:blipFill>
        <p:spPr bwMode="auto">
          <a:xfrm>
            <a:off x="4500563" y="1643063"/>
            <a:ext cx="4391025" cy="4071937"/>
          </a:xfrm>
          <a:prstGeom prst="rect">
            <a:avLst/>
          </a:prstGeom>
          <a:noFill/>
          <a:ln w="0" algn="in">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descr="images (2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571500"/>
            <a:ext cx="8229600" cy="846138"/>
          </a:xfrm>
        </p:spPr>
        <p:txBody>
          <a:bodyPr rtlCol="0">
            <a:normAutofit fontScale="90000"/>
          </a:bodyPr>
          <a:lstStyle/>
          <a:p>
            <a:pPr fontAlgn="auto">
              <a:spcAft>
                <a:spcPts val="0"/>
              </a:spcAft>
              <a:defRPr/>
            </a:pPr>
            <a:r>
              <a:rPr lang="en-GB" b="1" dirty="0" smtClean="0">
                <a:solidFill>
                  <a:srgbClr val="FFFF00"/>
                </a:solidFill>
                <a:latin typeface="Aparajita" pitchFamily="34" charset="0"/>
                <a:cs typeface="Aparajita" pitchFamily="34" charset="0"/>
              </a:rPr>
              <a:t>5.Histology of the Fallopian tubes</a:t>
            </a:r>
            <a:r>
              <a:rPr lang="en-IN" dirty="0" smtClean="0">
                <a:solidFill>
                  <a:srgbClr val="FFFF00"/>
                </a:solidFill>
              </a:rPr>
              <a:t/>
            </a:r>
            <a:br>
              <a:rPr lang="en-IN" dirty="0" smtClean="0">
                <a:solidFill>
                  <a:srgbClr val="FFFF00"/>
                </a:solidFill>
              </a:rPr>
            </a:br>
            <a:endParaRPr lang="en-IN" dirty="0">
              <a:solidFill>
                <a:srgbClr val="FFFF00"/>
              </a:solidFill>
            </a:endParaRPr>
          </a:p>
        </p:txBody>
      </p:sp>
      <p:sp>
        <p:nvSpPr>
          <p:cNvPr id="3" name="Content Placeholder 2"/>
          <p:cNvSpPr>
            <a:spLocks noGrp="1"/>
          </p:cNvSpPr>
          <p:nvPr>
            <p:ph idx="1"/>
          </p:nvPr>
        </p:nvSpPr>
        <p:spPr>
          <a:xfrm>
            <a:off x="457200" y="1600200"/>
            <a:ext cx="4686300" cy="4525963"/>
          </a:xfrm>
        </p:spPr>
        <p:txBody>
          <a:bodyPr rtlCol="0">
            <a:normAutofit fontScale="77500" lnSpcReduction="20000"/>
          </a:bodyPr>
          <a:lstStyle/>
          <a:p>
            <a:pPr fontAlgn="auto">
              <a:spcAft>
                <a:spcPts val="0"/>
              </a:spcAft>
              <a:buFont typeface="Arial" pitchFamily="34" charset="0"/>
              <a:buChar char="•"/>
              <a:defRPr/>
            </a:pPr>
            <a:r>
              <a:rPr lang="en-GB" i="1" dirty="0" err="1" smtClean="0">
                <a:solidFill>
                  <a:srgbClr val="241AF6"/>
                </a:solidFill>
              </a:rPr>
              <a:t>Serosa</a:t>
            </a:r>
            <a:r>
              <a:rPr lang="en-GB" i="1" dirty="0" smtClean="0">
                <a:solidFill>
                  <a:srgbClr val="241AF6"/>
                </a:solidFill>
              </a:rPr>
              <a:t> (peritoneal covering):</a:t>
            </a:r>
            <a:r>
              <a:rPr lang="en-GB" i="1" dirty="0" smtClean="0"/>
              <a:t>  </a:t>
            </a:r>
            <a:r>
              <a:rPr lang="en-GB" i="1" dirty="0" smtClean="0">
                <a:solidFill>
                  <a:srgbClr val="002060"/>
                </a:solidFill>
              </a:rPr>
              <a:t>covered by peritoneum in the upper margin of the broad ligament.</a:t>
            </a:r>
          </a:p>
          <a:p>
            <a:pPr fontAlgn="auto">
              <a:spcAft>
                <a:spcPts val="0"/>
              </a:spcAft>
              <a:buFont typeface="Arial" pitchFamily="34" charset="0"/>
              <a:buChar char="•"/>
              <a:defRPr/>
            </a:pPr>
            <a:r>
              <a:rPr lang="en-GB" i="1" dirty="0" smtClean="0">
                <a:solidFill>
                  <a:srgbClr val="241AF6"/>
                </a:solidFill>
              </a:rPr>
              <a:t>Muscle layer:</a:t>
            </a:r>
            <a:r>
              <a:rPr lang="en-GB" i="1" dirty="0" smtClean="0"/>
              <a:t> </a:t>
            </a:r>
            <a:r>
              <a:rPr lang="en-GB" i="1" dirty="0" smtClean="0">
                <a:solidFill>
                  <a:srgbClr val="002060"/>
                </a:solidFill>
              </a:rPr>
              <a:t>Outer longitudinal and inner circular involuntary smooth muscles. It is thick at the isthmus and thin at the </a:t>
            </a:r>
            <a:r>
              <a:rPr lang="en-GB" i="1" dirty="0" err="1" smtClean="0">
                <a:solidFill>
                  <a:srgbClr val="002060"/>
                </a:solidFill>
              </a:rPr>
              <a:t>ampulla</a:t>
            </a:r>
            <a:r>
              <a:rPr lang="en-GB" i="1" dirty="0" smtClean="0">
                <a:solidFill>
                  <a:srgbClr val="002060"/>
                </a:solidFill>
              </a:rPr>
              <a:t>.</a:t>
            </a:r>
          </a:p>
          <a:p>
            <a:pPr fontAlgn="auto">
              <a:lnSpc>
                <a:spcPct val="90000"/>
              </a:lnSpc>
              <a:spcAft>
                <a:spcPts val="0"/>
              </a:spcAft>
              <a:buFont typeface="Arial" pitchFamily="34" charset="0"/>
              <a:buChar char="•"/>
              <a:defRPr/>
            </a:pPr>
            <a:r>
              <a:rPr lang="en-GB" i="1" dirty="0" smtClean="0">
                <a:solidFill>
                  <a:srgbClr val="241AF6"/>
                </a:solidFill>
              </a:rPr>
              <a:t>Mucosa (</a:t>
            </a:r>
            <a:r>
              <a:rPr lang="en-GB" i="1" dirty="0" err="1" smtClean="0">
                <a:solidFill>
                  <a:srgbClr val="241AF6"/>
                </a:solidFill>
              </a:rPr>
              <a:t>endosalpnix</a:t>
            </a:r>
            <a:r>
              <a:rPr lang="en-GB" i="1" dirty="0" smtClean="0">
                <a:solidFill>
                  <a:srgbClr val="241AF6"/>
                </a:solidFill>
              </a:rPr>
              <a:t>):</a:t>
            </a:r>
            <a:r>
              <a:rPr lang="en-GB" i="1" dirty="0" smtClean="0"/>
              <a:t> </a:t>
            </a:r>
          </a:p>
          <a:p>
            <a:pPr fontAlgn="auto">
              <a:lnSpc>
                <a:spcPct val="90000"/>
              </a:lnSpc>
              <a:spcAft>
                <a:spcPts val="0"/>
              </a:spcAft>
              <a:buFont typeface="Arial" pitchFamily="34" charset="0"/>
              <a:buChar char="•"/>
              <a:defRPr/>
            </a:pPr>
            <a:r>
              <a:rPr lang="en-GB" i="1" dirty="0" smtClean="0">
                <a:solidFill>
                  <a:srgbClr val="002060"/>
                </a:solidFill>
              </a:rPr>
              <a:t> It is lined by columnar partially ciliated epithelium.</a:t>
            </a:r>
          </a:p>
          <a:p>
            <a:pPr fontAlgn="auto">
              <a:lnSpc>
                <a:spcPct val="90000"/>
              </a:lnSpc>
              <a:spcAft>
                <a:spcPts val="0"/>
              </a:spcAft>
              <a:buFont typeface="Arial" pitchFamily="34" charset="0"/>
              <a:buChar char="•"/>
              <a:defRPr/>
            </a:pPr>
            <a:r>
              <a:rPr lang="en-GB" i="1" dirty="0" smtClean="0">
                <a:solidFill>
                  <a:srgbClr val="002060"/>
                </a:solidFill>
              </a:rPr>
              <a:t>It is thrown into longitudinal folds.</a:t>
            </a:r>
          </a:p>
          <a:p>
            <a:pPr fontAlgn="auto">
              <a:spcAft>
                <a:spcPts val="0"/>
              </a:spcAft>
              <a:buFont typeface="Arial" pitchFamily="34" charset="0"/>
              <a:buChar char="•"/>
              <a:defRPr/>
            </a:pPr>
            <a:endParaRPr lang="en-GB" dirty="0" smtClean="0"/>
          </a:p>
          <a:p>
            <a:pPr fontAlgn="auto">
              <a:spcAft>
                <a:spcPts val="0"/>
              </a:spcAft>
              <a:buFont typeface="Arial" pitchFamily="34" charset="0"/>
              <a:buChar char="•"/>
              <a:defRPr/>
            </a:pPr>
            <a:endParaRPr lang="en-IN" dirty="0"/>
          </a:p>
        </p:txBody>
      </p:sp>
      <p:pic>
        <p:nvPicPr>
          <p:cNvPr id="25604" name="Picture 7" descr="Fallopian_tube_400x_P5230532"/>
          <p:cNvPicPr>
            <a:picLocks noChangeAspect="1" noChangeArrowheads="1"/>
          </p:cNvPicPr>
          <p:nvPr/>
        </p:nvPicPr>
        <p:blipFill>
          <a:blip r:embed="rId3"/>
          <a:srcRect/>
          <a:stretch>
            <a:fillRect/>
          </a:stretch>
        </p:blipFill>
        <p:spPr bwMode="auto">
          <a:xfrm>
            <a:off x="5086350" y="1557338"/>
            <a:ext cx="37338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descr="images (2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857250"/>
            <a:ext cx="8229600" cy="560388"/>
          </a:xfrm>
        </p:spPr>
        <p:txBody>
          <a:bodyPr rtlCol="0">
            <a:normAutofit fontScale="90000"/>
          </a:bodyPr>
          <a:lstStyle/>
          <a:p>
            <a:pPr fontAlgn="auto">
              <a:spcAft>
                <a:spcPts val="0"/>
              </a:spcAft>
              <a:defRPr/>
            </a:pPr>
            <a:r>
              <a:rPr lang="en-IN" dirty="0" smtClean="0">
                <a:solidFill>
                  <a:srgbClr val="FFFF00"/>
                </a:solidFill>
              </a:rPr>
              <a:t/>
            </a:r>
            <a:br>
              <a:rPr lang="en-IN" dirty="0" smtClean="0">
                <a:solidFill>
                  <a:srgbClr val="FFFF00"/>
                </a:solidFill>
              </a:rPr>
            </a:br>
            <a:r>
              <a:rPr lang="en-IN" dirty="0" smtClean="0">
                <a:solidFill>
                  <a:srgbClr val="FFFF00"/>
                </a:solidFill>
              </a:rPr>
              <a:t>6.</a:t>
            </a:r>
            <a:r>
              <a:rPr lang="en-IN" b="1" dirty="0" smtClean="0">
                <a:solidFill>
                  <a:srgbClr val="FFFF00"/>
                </a:solidFill>
                <a:latin typeface="Aparajita" pitchFamily="34" charset="0"/>
                <a:cs typeface="Aparajita" pitchFamily="34" charset="0"/>
              </a:rPr>
              <a:t>FUNCTION</a:t>
            </a:r>
            <a:br>
              <a:rPr lang="en-IN" b="1" dirty="0" smtClean="0">
                <a:solidFill>
                  <a:srgbClr val="FFFF00"/>
                </a:solidFill>
                <a:latin typeface="Aparajita" pitchFamily="34" charset="0"/>
                <a:cs typeface="Aparajita" pitchFamily="34" charset="0"/>
              </a:rPr>
            </a:br>
            <a:endParaRPr lang="en-IN" b="1" dirty="0">
              <a:solidFill>
                <a:srgbClr val="FFFF00"/>
              </a:solidFill>
              <a:latin typeface="Aparajita" pitchFamily="34" charset="0"/>
              <a:cs typeface="Aparajita" pitchFamily="34" charset="0"/>
            </a:endParaRPr>
          </a:p>
        </p:txBody>
      </p:sp>
      <p:sp>
        <p:nvSpPr>
          <p:cNvPr id="26627" name="Content Placeholder 2"/>
          <p:cNvSpPr>
            <a:spLocks noGrp="1"/>
          </p:cNvSpPr>
          <p:nvPr>
            <p:ph idx="1"/>
          </p:nvPr>
        </p:nvSpPr>
        <p:spPr>
          <a:xfrm>
            <a:off x="457200" y="1714500"/>
            <a:ext cx="8229600" cy="4411663"/>
          </a:xfrm>
        </p:spPr>
        <p:txBody>
          <a:bodyPr/>
          <a:lstStyle/>
          <a:p>
            <a:r>
              <a:rPr lang="en-GB" b="1" i="1" smtClean="0">
                <a:solidFill>
                  <a:srgbClr val="241AF6"/>
                </a:solidFill>
              </a:rPr>
              <a:t>Ovum Pick Up</a:t>
            </a:r>
            <a:r>
              <a:rPr lang="en-GB" i="1" smtClean="0">
                <a:solidFill>
                  <a:srgbClr val="002060"/>
                </a:solidFill>
              </a:rPr>
              <a:t>, at the time of ovulation, by their free fimbrial end, </a:t>
            </a:r>
          </a:p>
          <a:p>
            <a:r>
              <a:rPr lang="en-GB" b="1" i="1" smtClean="0">
                <a:solidFill>
                  <a:srgbClr val="241AF6"/>
                </a:solidFill>
              </a:rPr>
              <a:t>Transport Of The Ova</a:t>
            </a:r>
            <a:r>
              <a:rPr lang="en-GB" i="1" smtClean="0"/>
              <a:t> </a:t>
            </a:r>
            <a:r>
              <a:rPr lang="en-GB" i="1" smtClean="0">
                <a:solidFill>
                  <a:srgbClr val="002060"/>
                </a:solidFill>
              </a:rPr>
              <a:t>through the tubal lumen, by their peristaltic and ciliary movements, </a:t>
            </a:r>
          </a:p>
          <a:p>
            <a:r>
              <a:rPr lang="en-GB" b="1" i="1" smtClean="0">
                <a:solidFill>
                  <a:srgbClr val="241AF6"/>
                </a:solidFill>
              </a:rPr>
              <a:t>Production Of Secretions</a:t>
            </a:r>
            <a:r>
              <a:rPr lang="en-GB" i="1" smtClean="0"/>
              <a:t> </a:t>
            </a:r>
            <a:r>
              <a:rPr lang="en-GB" i="1" smtClean="0">
                <a:solidFill>
                  <a:srgbClr val="002060"/>
                </a:solidFill>
              </a:rPr>
              <a:t>necessary for capacitation of the sperm and nutrition of the ova during their journey, by their lining cells.</a:t>
            </a:r>
            <a:endParaRPr lang="en-US" i="1" smtClean="0">
              <a:solidFill>
                <a:srgbClr val="002060"/>
              </a:solidFill>
            </a:endParaRPr>
          </a:p>
          <a:p>
            <a:endParaRPr lang="en-IN"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descr="images (2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7650" name="Title 1"/>
          <p:cNvSpPr>
            <a:spLocks noGrp="1"/>
          </p:cNvSpPr>
          <p:nvPr>
            <p:ph type="title"/>
          </p:nvPr>
        </p:nvSpPr>
        <p:spPr/>
        <p:txBody>
          <a:bodyPr/>
          <a:lstStyle/>
          <a:p>
            <a:r>
              <a:rPr lang="en-GB" b="1" smtClean="0">
                <a:solidFill>
                  <a:srgbClr val="FFFF00"/>
                </a:solidFill>
                <a:latin typeface="Aparajita" pitchFamily="34" charset="0"/>
                <a:cs typeface="Aparajita" pitchFamily="34" charset="0"/>
              </a:rPr>
              <a:t>7.ANATOMICAL RELATIONS</a:t>
            </a:r>
            <a:endParaRPr lang="en-IN" b="1" smtClean="0">
              <a:solidFill>
                <a:srgbClr val="FFFF00"/>
              </a:solidFill>
              <a:latin typeface="Aparajita" pitchFamily="34" charset="0"/>
              <a:cs typeface="Aparajita" pitchFamily="34" charset="0"/>
            </a:endParaRPr>
          </a:p>
        </p:txBody>
      </p:sp>
      <p:sp>
        <p:nvSpPr>
          <p:cNvPr id="3" name="Content Placeholder 2"/>
          <p:cNvSpPr>
            <a:spLocks noGrp="1"/>
          </p:cNvSpPr>
          <p:nvPr>
            <p:ph idx="1"/>
          </p:nvPr>
        </p:nvSpPr>
        <p:spPr>
          <a:xfrm>
            <a:off x="457200" y="1214438"/>
            <a:ext cx="3614738" cy="5214937"/>
          </a:xfrm>
        </p:spPr>
        <p:txBody>
          <a:bodyPr rtlCol="0">
            <a:normAutofit fontScale="92500" lnSpcReduction="20000"/>
          </a:bodyPr>
          <a:lstStyle/>
          <a:p>
            <a:pPr fontAlgn="auto">
              <a:spcAft>
                <a:spcPts val="0"/>
              </a:spcAft>
              <a:buFont typeface="Arial" pitchFamily="34" charset="0"/>
              <a:buChar char="•"/>
              <a:defRPr/>
            </a:pPr>
            <a:r>
              <a:rPr lang="en-GB" sz="2400" i="1" dirty="0" smtClean="0">
                <a:solidFill>
                  <a:srgbClr val="002060"/>
                </a:solidFill>
              </a:rPr>
              <a:t>Bounded </a:t>
            </a:r>
          </a:p>
          <a:p>
            <a:pPr lvl="1" fontAlgn="auto">
              <a:spcAft>
                <a:spcPts val="0"/>
              </a:spcAft>
              <a:buFont typeface="Arial" pitchFamily="34" charset="0"/>
              <a:buChar char="–"/>
              <a:defRPr/>
            </a:pPr>
            <a:r>
              <a:rPr lang="en-GB" sz="2400" i="1" dirty="0" smtClean="0">
                <a:solidFill>
                  <a:srgbClr val="241AF6"/>
                </a:solidFill>
              </a:rPr>
              <a:t>above</a:t>
            </a:r>
            <a:r>
              <a:rPr lang="en-GB" sz="2400" i="1" dirty="0" smtClean="0"/>
              <a:t> </a:t>
            </a:r>
            <a:r>
              <a:rPr lang="en-GB" sz="2400" i="1" dirty="0" smtClean="0">
                <a:solidFill>
                  <a:srgbClr val="002060"/>
                </a:solidFill>
              </a:rPr>
              <a:t>by loops of intestine</a:t>
            </a:r>
          </a:p>
          <a:p>
            <a:pPr lvl="1" fontAlgn="auto">
              <a:spcAft>
                <a:spcPts val="0"/>
              </a:spcAft>
              <a:buFont typeface="Arial" pitchFamily="34" charset="0"/>
              <a:buChar char="–"/>
              <a:defRPr/>
            </a:pPr>
            <a:r>
              <a:rPr lang="en-GB" sz="2400" i="1" dirty="0" smtClean="0">
                <a:solidFill>
                  <a:srgbClr val="241AF6"/>
                </a:solidFill>
              </a:rPr>
              <a:t>below</a:t>
            </a:r>
            <a:r>
              <a:rPr lang="en-GB" sz="2400" i="1" dirty="0" smtClean="0"/>
              <a:t> </a:t>
            </a:r>
            <a:r>
              <a:rPr lang="en-GB" sz="2400" i="1" dirty="0" smtClean="0">
                <a:solidFill>
                  <a:srgbClr val="002060"/>
                </a:solidFill>
              </a:rPr>
              <a:t>by the broad ligament and its contents</a:t>
            </a:r>
            <a:r>
              <a:rPr lang="en-GB" sz="2400" i="1" dirty="0" smtClean="0"/>
              <a:t>.</a:t>
            </a:r>
          </a:p>
          <a:p>
            <a:pPr lvl="1" fontAlgn="auto">
              <a:spcAft>
                <a:spcPts val="0"/>
              </a:spcAft>
              <a:buFont typeface="Arial" pitchFamily="34" charset="0"/>
              <a:buChar char="–"/>
              <a:defRPr/>
            </a:pPr>
            <a:r>
              <a:rPr lang="en-GB" sz="2400" i="1" dirty="0" smtClean="0">
                <a:solidFill>
                  <a:srgbClr val="241AF6"/>
                </a:solidFill>
              </a:rPr>
              <a:t>medially</a:t>
            </a:r>
            <a:r>
              <a:rPr lang="en-GB" sz="2400" i="1" dirty="0" smtClean="0"/>
              <a:t> </a:t>
            </a:r>
            <a:r>
              <a:rPr lang="en-GB" sz="2400" i="1" dirty="0" smtClean="0">
                <a:solidFill>
                  <a:srgbClr val="002060"/>
                </a:solidFill>
              </a:rPr>
              <a:t>they blends with </a:t>
            </a:r>
            <a:r>
              <a:rPr lang="en-GB" sz="2400" i="1" dirty="0" err="1" smtClean="0">
                <a:solidFill>
                  <a:srgbClr val="002060"/>
                </a:solidFill>
              </a:rPr>
              <a:t>cornu</a:t>
            </a:r>
            <a:r>
              <a:rPr lang="en-GB" sz="2400" i="1" dirty="0" smtClean="0">
                <a:solidFill>
                  <a:srgbClr val="002060"/>
                </a:solidFill>
              </a:rPr>
              <a:t> of the uterus while</a:t>
            </a:r>
          </a:p>
          <a:p>
            <a:pPr lvl="1" fontAlgn="auto">
              <a:spcAft>
                <a:spcPts val="0"/>
              </a:spcAft>
              <a:buFont typeface="Arial" pitchFamily="34" charset="0"/>
              <a:buChar char="–"/>
              <a:defRPr/>
            </a:pPr>
            <a:r>
              <a:rPr lang="en-GB" sz="2400" i="1" dirty="0" smtClean="0">
                <a:solidFill>
                  <a:srgbClr val="241AF6"/>
                </a:solidFill>
              </a:rPr>
              <a:t>laterally</a:t>
            </a:r>
            <a:r>
              <a:rPr lang="en-GB" sz="2400" i="1" dirty="0" smtClean="0"/>
              <a:t> </a:t>
            </a:r>
            <a:r>
              <a:rPr lang="en-GB" sz="2400" i="1" dirty="0" smtClean="0">
                <a:solidFill>
                  <a:srgbClr val="002060"/>
                </a:solidFill>
              </a:rPr>
              <a:t>they are bounded by the lateral pelvic wall. </a:t>
            </a:r>
          </a:p>
          <a:p>
            <a:pPr fontAlgn="auto">
              <a:spcAft>
                <a:spcPts val="0"/>
              </a:spcAft>
              <a:buFont typeface="Arial" pitchFamily="34" charset="0"/>
              <a:buChar char="•"/>
              <a:defRPr/>
            </a:pPr>
            <a:r>
              <a:rPr lang="en-GB" sz="2400" i="1" dirty="0" smtClean="0">
                <a:solidFill>
                  <a:srgbClr val="002060"/>
                </a:solidFill>
              </a:rPr>
              <a:t>The ovaries lie posterior and inferior to the Fallopian tubes at each side.</a:t>
            </a:r>
            <a:endParaRPr lang="en-GB" sz="2400" b="1" i="1" dirty="0" smtClean="0">
              <a:solidFill>
                <a:srgbClr val="002060"/>
              </a:solidFill>
            </a:endParaRPr>
          </a:p>
          <a:p>
            <a:pPr fontAlgn="auto">
              <a:spcAft>
                <a:spcPts val="0"/>
              </a:spcAft>
              <a:buFont typeface="Arial" pitchFamily="34" charset="0"/>
              <a:buNone/>
              <a:defRPr/>
            </a:pPr>
            <a:endParaRPr lang="en-IN" dirty="0"/>
          </a:p>
        </p:txBody>
      </p:sp>
      <p:pic>
        <p:nvPicPr>
          <p:cNvPr id="27652" name="Picture 4" descr="image1165.gif"/>
          <p:cNvPicPr>
            <a:picLocks noChangeAspect="1"/>
          </p:cNvPicPr>
          <p:nvPr/>
        </p:nvPicPr>
        <p:blipFill>
          <a:blip r:embed="rId3"/>
          <a:srcRect/>
          <a:stretch>
            <a:fillRect/>
          </a:stretch>
        </p:blipFill>
        <p:spPr bwMode="auto">
          <a:xfrm>
            <a:off x="4143375" y="1404938"/>
            <a:ext cx="5000625" cy="509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descr="images (2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8674" name="Title 1"/>
          <p:cNvSpPr>
            <a:spLocks noGrp="1"/>
          </p:cNvSpPr>
          <p:nvPr>
            <p:ph type="title"/>
          </p:nvPr>
        </p:nvSpPr>
        <p:spPr/>
        <p:txBody>
          <a:bodyPr/>
          <a:lstStyle/>
          <a:p>
            <a:r>
              <a:rPr lang="en-GB" b="1" smtClean="0">
                <a:solidFill>
                  <a:srgbClr val="FFFF00"/>
                </a:solidFill>
                <a:latin typeface="Aparajita" pitchFamily="34" charset="0"/>
                <a:cs typeface="Aparajita" pitchFamily="34" charset="0"/>
              </a:rPr>
              <a:t>8.BLOOD SUPPLY</a:t>
            </a:r>
            <a:endParaRPr lang="en-IN" b="1" smtClean="0">
              <a:solidFill>
                <a:srgbClr val="FFFF00"/>
              </a:solidFill>
              <a:latin typeface="Aparajita" pitchFamily="34" charset="0"/>
              <a:cs typeface="Aparajita" pitchFamily="34" charset="0"/>
            </a:endParaRPr>
          </a:p>
        </p:txBody>
      </p:sp>
      <p:sp>
        <p:nvSpPr>
          <p:cNvPr id="28675" name="Rectangle 5"/>
          <p:cNvSpPr>
            <a:spLocks noChangeArrowheads="1"/>
          </p:cNvSpPr>
          <p:nvPr/>
        </p:nvSpPr>
        <p:spPr bwMode="auto">
          <a:xfrm>
            <a:off x="285750" y="1785938"/>
            <a:ext cx="4143375" cy="4441825"/>
          </a:xfrm>
          <a:prstGeom prst="rect">
            <a:avLst/>
          </a:prstGeom>
          <a:noFill/>
          <a:ln w="9525">
            <a:noFill/>
            <a:miter lim="800000"/>
            <a:headEnd/>
            <a:tailEnd/>
          </a:ln>
        </p:spPr>
        <p:txBody>
          <a:bodyPr>
            <a:spAutoFit/>
          </a:bodyPr>
          <a:lstStyle/>
          <a:p>
            <a:pPr>
              <a:lnSpc>
                <a:spcPct val="90000"/>
              </a:lnSpc>
            </a:pPr>
            <a:r>
              <a:rPr lang="en-GB" sz="2800" b="1">
                <a:solidFill>
                  <a:srgbClr val="FFFF00"/>
                </a:solidFill>
                <a:latin typeface="Aparajita" pitchFamily="34" charset="0"/>
                <a:cs typeface="Aparajita" pitchFamily="34" charset="0"/>
              </a:rPr>
              <a:t>Arterial supply:</a:t>
            </a:r>
            <a:endParaRPr lang="en-US" sz="2800" b="1">
              <a:solidFill>
                <a:srgbClr val="FFFF00"/>
              </a:solidFill>
              <a:latin typeface="Aparajita" pitchFamily="34" charset="0"/>
              <a:cs typeface="Aparajita" pitchFamily="34" charset="0"/>
            </a:endParaRPr>
          </a:p>
          <a:p>
            <a:pPr>
              <a:lnSpc>
                <a:spcPct val="90000"/>
              </a:lnSpc>
            </a:pPr>
            <a:endParaRPr lang="en-IN" sz="2400">
              <a:latin typeface="Calibri" pitchFamily="34" charset="0"/>
            </a:endParaRPr>
          </a:p>
          <a:p>
            <a:pPr>
              <a:lnSpc>
                <a:spcPct val="90000"/>
              </a:lnSpc>
            </a:pPr>
            <a:r>
              <a:rPr lang="en-IN" sz="2400" i="1">
                <a:solidFill>
                  <a:srgbClr val="002060"/>
                </a:solidFill>
                <a:latin typeface="Calibri" pitchFamily="34" charset="0"/>
              </a:rPr>
              <a:t>The uterine artery from the internal iliac artery and the ovarian artery from the abdominal aorta </a:t>
            </a:r>
          </a:p>
          <a:p>
            <a:pPr>
              <a:lnSpc>
                <a:spcPct val="90000"/>
              </a:lnSpc>
            </a:pPr>
            <a:endParaRPr lang="en-IN" sz="2400" b="1">
              <a:solidFill>
                <a:srgbClr val="241AF6"/>
              </a:solidFill>
              <a:latin typeface="Calibri" pitchFamily="34" charset="0"/>
            </a:endParaRPr>
          </a:p>
          <a:p>
            <a:pPr>
              <a:lnSpc>
                <a:spcPct val="90000"/>
              </a:lnSpc>
            </a:pPr>
            <a:r>
              <a:rPr lang="en-GB" sz="2800" b="1">
                <a:solidFill>
                  <a:srgbClr val="FFFF00"/>
                </a:solidFill>
                <a:latin typeface="Aparajita" pitchFamily="34" charset="0"/>
                <a:cs typeface="Aparajita" pitchFamily="34" charset="0"/>
              </a:rPr>
              <a:t>Venous drainage:</a:t>
            </a:r>
          </a:p>
          <a:p>
            <a:pPr>
              <a:lnSpc>
                <a:spcPct val="90000"/>
              </a:lnSpc>
            </a:pPr>
            <a:r>
              <a:rPr lang="en-GB" sz="2400" i="1">
                <a:solidFill>
                  <a:srgbClr val="002060"/>
                </a:solidFill>
                <a:latin typeface="Calibri" pitchFamily="34" charset="0"/>
              </a:rPr>
              <a:t>Right ovarian vein drains directly into the IVC Left ovarian vein drains into the left renal vein.</a:t>
            </a:r>
          </a:p>
          <a:p>
            <a:pPr>
              <a:lnSpc>
                <a:spcPct val="90000"/>
              </a:lnSpc>
            </a:pPr>
            <a:endParaRPr lang="en-GB" b="1" i="1">
              <a:solidFill>
                <a:srgbClr val="002060"/>
              </a:solidFill>
              <a:latin typeface="Calibri" pitchFamily="34" charset="0"/>
            </a:endParaRPr>
          </a:p>
        </p:txBody>
      </p:sp>
      <p:pic>
        <p:nvPicPr>
          <p:cNvPr id="28676" name="Picture 2"/>
          <p:cNvPicPr>
            <a:picLocks noChangeAspect="1" noChangeArrowheads="1"/>
          </p:cNvPicPr>
          <p:nvPr/>
        </p:nvPicPr>
        <p:blipFill>
          <a:blip r:embed="rId3"/>
          <a:srcRect/>
          <a:stretch>
            <a:fillRect/>
          </a:stretch>
        </p:blipFill>
        <p:spPr bwMode="auto">
          <a:xfrm>
            <a:off x="4500563" y="1928813"/>
            <a:ext cx="4643437"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descr="images (2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9698" name="Title 1"/>
          <p:cNvSpPr>
            <a:spLocks noGrp="1"/>
          </p:cNvSpPr>
          <p:nvPr>
            <p:ph type="title"/>
          </p:nvPr>
        </p:nvSpPr>
        <p:spPr/>
        <p:txBody>
          <a:bodyPr/>
          <a:lstStyle/>
          <a:p>
            <a:r>
              <a:rPr lang="en-GB" smtClean="0"/>
              <a:t> </a:t>
            </a:r>
            <a:endParaRPr lang="en-IN" smtClean="0"/>
          </a:p>
        </p:txBody>
      </p:sp>
      <p:sp>
        <p:nvSpPr>
          <p:cNvPr id="29699" name="Content Placeholder 2"/>
          <p:cNvSpPr>
            <a:spLocks noGrp="1"/>
          </p:cNvSpPr>
          <p:nvPr>
            <p:ph idx="1"/>
          </p:nvPr>
        </p:nvSpPr>
        <p:spPr/>
        <p:txBody>
          <a:bodyPr/>
          <a:lstStyle/>
          <a:p>
            <a:pPr>
              <a:lnSpc>
                <a:spcPct val="90000"/>
              </a:lnSpc>
            </a:pPr>
            <a:r>
              <a:rPr lang="en-GB" b="1" smtClean="0">
                <a:solidFill>
                  <a:srgbClr val="FFFF00"/>
                </a:solidFill>
                <a:latin typeface="Aparajita" pitchFamily="34" charset="0"/>
                <a:cs typeface="Aparajita" pitchFamily="34" charset="0"/>
              </a:rPr>
              <a:t>Lymphatic drainage:</a:t>
            </a:r>
          </a:p>
          <a:p>
            <a:pPr lvl="1">
              <a:lnSpc>
                <a:spcPct val="90000"/>
              </a:lnSpc>
            </a:pPr>
            <a:r>
              <a:rPr lang="en-GB" sz="2000" i="1" smtClean="0"/>
              <a:t>para-aortic LNs directly via ovarian lymphatics</a:t>
            </a:r>
            <a:r>
              <a:rPr lang="en-GB" sz="2000" smtClean="0"/>
              <a:t>.</a:t>
            </a:r>
          </a:p>
          <a:p>
            <a:pPr>
              <a:lnSpc>
                <a:spcPct val="90000"/>
              </a:lnSpc>
            </a:pPr>
            <a:endParaRPr lang="en-GB" sz="2400" b="1" smtClean="0"/>
          </a:p>
          <a:p>
            <a:pPr>
              <a:lnSpc>
                <a:spcPct val="90000"/>
              </a:lnSpc>
            </a:pPr>
            <a:r>
              <a:rPr lang="en-GB" b="1" smtClean="0">
                <a:solidFill>
                  <a:srgbClr val="FFFF00"/>
                </a:solidFill>
                <a:latin typeface="Aparajita" pitchFamily="34" charset="0"/>
                <a:cs typeface="Aparajita" pitchFamily="34" charset="0"/>
              </a:rPr>
              <a:t>Nerve supply</a:t>
            </a:r>
            <a:r>
              <a:rPr lang="en-GB" smtClean="0">
                <a:solidFill>
                  <a:srgbClr val="FFFF00"/>
                </a:solidFill>
                <a:latin typeface="Aparajita" pitchFamily="34" charset="0"/>
                <a:cs typeface="Aparajita" pitchFamily="34" charset="0"/>
              </a:rPr>
              <a:t> </a:t>
            </a:r>
          </a:p>
          <a:p>
            <a:pPr lvl="1">
              <a:lnSpc>
                <a:spcPct val="90000"/>
              </a:lnSpc>
            </a:pPr>
            <a:r>
              <a:rPr lang="en-GB" sz="2000" i="1" smtClean="0"/>
              <a:t>sympathetic and parasympathetic nerve fibres</a:t>
            </a:r>
            <a:r>
              <a:rPr lang="en-IN" sz="2000" i="1" smtClean="0"/>
              <a:t>from the inferior hypogastric plexuses</a:t>
            </a:r>
            <a:r>
              <a:rPr lang="en-GB" sz="2000" i="1" smtClean="0"/>
              <a:t> </a:t>
            </a:r>
          </a:p>
          <a:p>
            <a:endParaRPr lang="en-IN"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Content Placeholder 3" descr="images (20).jpg"/>
          <p:cNvPicPr>
            <a:picLocks noGrp="1" noChangeAspect="1"/>
          </p:cNvPicPr>
          <p:nvPr>
            <p:ph idx="1"/>
          </p:nvPr>
        </p:nvPicPr>
        <p:blipFill>
          <a:blip r:embed="rId2"/>
          <a:srcRect/>
          <a:stretch>
            <a:fillRect/>
          </a:stretch>
        </p:blipFill>
        <p:spPr>
          <a:xfrm>
            <a:off x="0" y="0"/>
            <a:ext cx="9144000" cy="6858000"/>
          </a:xfrm>
        </p:spPr>
      </p:pic>
      <p:sp>
        <p:nvSpPr>
          <p:cNvPr id="2" name="Title 1"/>
          <p:cNvSpPr>
            <a:spLocks noGrp="1"/>
          </p:cNvSpPr>
          <p:nvPr>
            <p:ph type="title"/>
          </p:nvPr>
        </p:nvSpPr>
        <p:spPr/>
        <p:txBody>
          <a:bodyPr rtlCol="0">
            <a:normAutofit fontScale="90000"/>
          </a:bodyPr>
          <a:lstStyle/>
          <a:p>
            <a:pPr fontAlgn="auto">
              <a:spcAft>
                <a:spcPts val="0"/>
              </a:spcAft>
              <a:defRPr/>
            </a:pPr>
            <a:r>
              <a:rPr lang="en-GB" b="1" dirty="0" smtClean="0"/>
              <a:t/>
            </a:r>
            <a:br>
              <a:rPr lang="en-GB" b="1" dirty="0" smtClean="0"/>
            </a:br>
            <a:r>
              <a:rPr lang="en-GB" b="1" dirty="0" smtClean="0">
                <a:solidFill>
                  <a:srgbClr val="FFFF00"/>
                </a:solidFill>
              </a:rPr>
              <a:t>10.</a:t>
            </a:r>
            <a:r>
              <a:rPr lang="en-GB" b="1" dirty="0" smtClean="0">
                <a:solidFill>
                  <a:srgbClr val="FFFF00"/>
                </a:solidFill>
                <a:latin typeface="Aparajita" pitchFamily="34" charset="0"/>
                <a:cs typeface="Aparajita" pitchFamily="34" charset="0"/>
              </a:rPr>
              <a:t>APPLIED ANATOMY</a:t>
            </a:r>
            <a:br>
              <a:rPr lang="en-GB" b="1" dirty="0" smtClean="0">
                <a:solidFill>
                  <a:srgbClr val="FFFF00"/>
                </a:solidFill>
                <a:latin typeface="Aparajita" pitchFamily="34" charset="0"/>
                <a:cs typeface="Aparajita" pitchFamily="34" charset="0"/>
              </a:rPr>
            </a:br>
            <a:endParaRPr lang="en-IN" dirty="0">
              <a:solidFill>
                <a:srgbClr val="FFFF00"/>
              </a:solidFill>
              <a:latin typeface="Aparajita" pitchFamily="34" charset="0"/>
              <a:cs typeface="Aparajita" pitchFamily="34" charset="0"/>
            </a:endParaRPr>
          </a:p>
        </p:txBody>
      </p:sp>
      <p:sp>
        <p:nvSpPr>
          <p:cNvPr id="30723" name="Rectangle 4"/>
          <p:cNvSpPr>
            <a:spLocks noChangeArrowheads="1"/>
          </p:cNvSpPr>
          <p:nvPr/>
        </p:nvSpPr>
        <p:spPr bwMode="auto">
          <a:xfrm>
            <a:off x="785813" y="1643063"/>
            <a:ext cx="7858125" cy="1920875"/>
          </a:xfrm>
          <a:prstGeom prst="rect">
            <a:avLst/>
          </a:prstGeom>
          <a:noFill/>
          <a:ln w="9525">
            <a:noFill/>
            <a:miter lim="800000"/>
            <a:headEnd/>
            <a:tailEnd/>
          </a:ln>
        </p:spPr>
        <p:txBody>
          <a:bodyPr>
            <a:spAutoFit/>
          </a:bodyPr>
          <a:lstStyle/>
          <a:p>
            <a:pPr lvl="1">
              <a:lnSpc>
                <a:spcPct val="90000"/>
              </a:lnSpc>
            </a:pPr>
            <a:r>
              <a:rPr lang="en-GB" sz="2800" b="1">
                <a:solidFill>
                  <a:srgbClr val="FFFF00"/>
                </a:solidFill>
                <a:latin typeface="Aparajita" pitchFamily="34" charset="0"/>
                <a:cs typeface="Aparajita" pitchFamily="34" charset="0"/>
              </a:rPr>
              <a:t>1.TUBAL PAIN</a:t>
            </a:r>
            <a:r>
              <a:rPr lang="en-GB" sz="2800" b="1">
                <a:solidFill>
                  <a:srgbClr val="FFFF00"/>
                </a:solidFill>
                <a:latin typeface="Calibri" pitchFamily="34" charset="0"/>
              </a:rPr>
              <a:t>:</a:t>
            </a:r>
          </a:p>
          <a:p>
            <a:pPr lvl="1">
              <a:lnSpc>
                <a:spcPct val="90000"/>
              </a:lnSpc>
            </a:pPr>
            <a:endParaRPr lang="en-GB" sz="2000">
              <a:solidFill>
                <a:srgbClr val="002060"/>
              </a:solidFill>
              <a:latin typeface="Calibri" pitchFamily="34" charset="0"/>
            </a:endParaRPr>
          </a:p>
          <a:p>
            <a:pPr lvl="1">
              <a:lnSpc>
                <a:spcPct val="90000"/>
              </a:lnSpc>
            </a:pPr>
            <a:r>
              <a:rPr lang="en-GB" sz="2800" i="1">
                <a:solidFill>
                  <a:srgbClr val="002060"/>
                </a:solidFill>
                <a:latin typeface="Calibri" pitchFamily="34" charset="0"/>
              </a:rPr>
              <a:t>Tubal pain is referred to the tubal points (On the lower abdominal wall 1/2 an inch above the midinguinal points).</a:t>
            </a:r>
            <a:r>
              <a:rPr lang="en-US" sz="2800">
                <a:solidFill>
                  <a:srgbClr val="002060"/>
                </a:solidFill>
                <a:latin typeface="Calibri" pitchFamily="34"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descr="images (2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1746" name="Title 1"/>
          <p:cNvSpPr>
            <a:spLocks noGrp="1"/>
          </p:cNvSpPr>
          <p:nvPr>
            <p:ph type="title"/>
          </p:nvPr>
        </p:nvSpPr>
        <p:spPr>
          <a:xfrm>
            <a:off x="571500" y="785813"/>
            <a:ext cx="8229600" cy="631825"/>
          </a:xfrm>
        </p:spPr>
        <p:txBody>
          <a:bodyPr/>
          <a:lstStyle/>
          <a:p>
            <a:r>
              <a:rPr lang="en-IN" sz="2800" b="1" smtClean="0">
                <a:solidFill>
                  <a:srgbClr val="FFFF00"/>
                </a:solidFill>
              </a:rPr>
              <a:t/>
            </a:r>
            <a:br>
              <a:rPr lang="en-IN" sz="2800" b="1" smtClean="0">
                <a:solidFill>
                  <a:srgbClr val="FFFF00"/>
                </a:solidFill>
              </a:rPr>
            </a:br>
            <a:r>
              <a:rPr lang="en-IN" sz="2800" b="1" smtClean="0">
                <a:solidFill>
                  <a:srgbClr val="FFFF00"/>
                </a:solidFill>
                <a:latin typeface="Aparajita" pitchFamily="34" charset="0"/>
                <a:cs typeface="Aparajita" pitchFamily="34" charset="0"/>
              </a:rPr>
              <a:t>2.THE UTERINE TUBE AS A CONDUIT FOR INFECTION</a:t>
            </a:r>
            <a:r>
              <a:rPr lang="en-IN" sz="3200" smtClean="0">
                <a:latin typeface="Aparajita" pitchFamily="34" charset="0"/>
                <a:cs typeface="Aparajita" pitchFamily="34" charset="0"/>
              </a:rPr>
              <a:t/>
            </a:r>
            <a:br>
              <a:rPr lang="en-IN" sz="3200" smtClean="0">
                <a:latin typeface="Aparajita" pitchFamily="34" charset="0"/>
                <a:cs typeface="Aparajita" pitchFamily="34" charset="0"/>
              </a:rPr>
            </a:br>
            <a:endParaRPr lang="en-IN" sz="3200" smtClean="0">
              <a:latin typeface="Aparajita" pitchFamily="34" charset="0"/>
              <a:cs typeface="Aparajita" pitchFamily="34" charset="0"/>
            </a:endParaRPr>
          </a:p>
        </p:txBody>
      </p:sp>
      <p:sp>
        <p:nvSpPr>
          <p:cNvPr id="31747" name="Content Placeholder 2"/>
          <p:cNvSpPr>
            <a:spLocks noGrp="1"/>
          </p:cNvSpPr>
          <p:nvPr>
            <p:ph idx="1"/>
          </p:nvPr>
        </p:nvSpPr>
        <p:spPr/>
        <p:txBody>
          <a:bodyPr/>
          <a:lstStyle/>
          <a:p>
            <a:r>
              <a:rPr lang="en-IN" i="1" smtClean="0">
                <a:solidFill>
                  <a:srgbClr val="002060"/>
                </a:solidFill>
              </a:rPr>
              <a:t>The uterine tube lies in the upper free border of the broad ligament and is a direct route of communication from the vulva through the vagina and uterine cavity to the peritoneal cavity.</a:t>
            </a:r>
          </a:p>
          <a:p>
            <a:pPr>
              <a:buFont typeface="Arial" charset="0"/>
              <a:buNone/>
            </a:pPr>
            <a:endParaRPr lang="en-IN"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descr="images (2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2770" name="Title 1"/>
          <p:cNvSpPr>
            <a:spLocks noGrp="1"/>
          </p:cNvSpPr>
          <p:nvPr>
            <p:ph type="title"/>
          </p:nvPr>
        </p:nvSpPr>
        <p:spPr>
          <a:xfrm>
            <a:off x="285750" y="785813"/>
            <a:ext cx="8229600" cy="631825"/>
          </a:xfrm>
        </p:spPr>
        <p:txBody>
          <a:bodyPr/>
          <a:lstStyle/>
          <a:p>
            <a:r>
              <a:rPr lang="en-IN" sz="3200" b="1" smtClean="0">
                <a:solidFill>
                  <a:srgbClr val="FFFF00"/>
                </a:solidFill>
              </a:rPr>
              <a:t/>
            </a:r>
            <a:br>
              <a:rPr lang="en-IN" sz="3200" b="1" smtClean="0">
                <a:solidFill>
                  <a:srgbClr val="FFFF00"/>
                </a:solidFill>
              </a:rPr>
            </a:br>
            <a:r>
              <a:rPr lang="en-IN" sz="3200" b="1" smtClean="0">
                <a:solidFill>
                  <a:srgbClr val="FFFF00"/>
                </a:solidFill>
                <a:latin typeface="Aparajita" pitchFamily="34" charset="0"/>
                <a:cs typeface="Aparajita" pitchFamily="34" charset="0"/>
              </a:rPr>
              <a:t>3.PELVIC  INFLAMMATORY  DISEASE</a:t>
            </a:r>
            <a:r>
              <a:rPr lang="en-IN" sz="3200" smtClean="0">
                <a:solidFill>
                  <a:srgbClr val="FFFF00"/>
                </a:solidFill>
                <a:latin typeface="Aparajita" pitchFamily="34" charset="0"/>
                <a:cs typeface="Aparajita" pitchFamily="34" charset="0"/>
              </a:rPr>
              <a:t/>
            </a:r>
            <a:br>
              <a:rPr lang="en-IN" sz="3200" smtClean="0">
                <a:solidFill>
                  <a:srgbClr val="FFFF00"/>
                </a:solidFill>
                <a:latin typeface="Aparajita" pitchFamily="34" charset="0"/>
                <a:cs typeface="Aparajita" pitchFamily="34" charset="0"/>
              </a:rPr>
            </a:br>
            <a:endParaRPr lang="en-IN" sz="3200" smtClean="0">
              <a:solidFill>
                <a:srgbClr val="FFFF00"/>
              </a:solidFill>
              <a:latin typeface="Aparajita" pitchFamily="34" charset="0"/>
              <a:cs typeface="Aparajita" pitchFamily="34" charset="0"/>
            </a:endParaRPr>
          </a:p>
        </p:txBody>
      </p:sp>
      <p:sp>
        <p:nvSpPr>
          <p:cNvPr id="32771" name="Content Placeholder 2"/>
          <p:cNvSpPr>
            <a:spLocks noGrp="1"/>
          </p:cNvSpPr>
          <p:nvPr>
            <p:ph idx="1"/>
          </p:nvPr>
        </p:nvSpPr>
        <p:spPr/>
        <p:txBody>
          <a:bodyPr/>
          <a:lstStyle/>
          <a:p>
            <a:r>
              <a:rPr lang="en-IN" i="1" smtClean="0">
                <a:solidFill>
                  <a:srgbClr val="002060"/>
                </a:solidFill>
              </a:rPr>
              <a:t>The pathogenic organism(s) enter the body through sexual contact and ascend through the uterus and enter the uterine tubes. Salpingitis may follow, with leakage of pus into the peritoneal cavity, causing pelvic peritonitis. A pelvic abscess usually follows, or the infection spreads farther, causing general peritonitis.</a:t>
            </a:r>
          </a:p>
          <a:p>
            <a:endParaRPr lang="en-IN" i="1"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3" descr="images (2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3794" name="Title 1"/>
          <p:cNvSpPr>
            <a:spLocks noGrp="1"/>
          </p:cNvSpPr>
          <p:nvPr>
            <p:ph type="title"/>
          </p:nvPr>
        </p:nvSpPr>
        <p:spPr/>
        <p:txBody>
          <a:bodyPr/>
          <a:lstStyle/>
          <a:p>
            <a:r>
              <a:rPr lang="en-IN" sz="3600" b="1" smtClean="0">
                <a:solidFill>
                  <a:srgbClr val="FFFF00"/>
                </a:solidFill>
              </a:rPr>
              <a:t/>
            </a:r>
            <a:br>
              <a:rPr lang="en-IN" sz="3600" b="1" smtClean="0">
                <a:solidFill>
                  <a:srgbClr val="FFFF00"/>
                </a:solidFill>
              </a:rPr>
            </a:br>
            <a:r>
              <a:rPr lang="en-IN" sz="3600" b="1" smtClean="0">
                <a:solidFill>
                  <a:srgbClr val="FFFF00"/>
                </a:solidFill>
              </a:rPr>
              <a:t/>
            </a:r>
            <a:br>
              <a:rPr lang="en-IN" sz="3600" b="1" smtClean="0">
                <a:solidFill>
                  <a:srgbClr val="FFFF00"/>
                </a:solidFill>
              </a:rPr>
            </a:br>
            <a:r>
              <a:rPr lang="en-IN" sz="3600" b="1" smtClean="0">
                <a:solidFill>
                  <a:srgbClr val="FFFF00"/>
                </a:solidFill>
                <a:latin typeface="Aparajita" pitchFamily="34" charset="0"/>
                <a:cs typeface="Aparajita" pitchFamily="34" charset="0"/>
              </a:rPr>
              <a:t>4.ECTOPIC PREGNANCY</a:t>
            </a:r>
            <a:r>
              <a:rPr lang="en-IN" sz="3600" b="1" smtClean="0">
                <a:latin typeface="Aparajita" pitchFamily="34" charset="0"/>
                <a:cs typeface="Aparajita" pitchFamily="34" charset="0"/>
              </a:rPr>
              <a:t/>
            </a:r>
            <a:br>
              <a:rPr lang="en-IN" sz="3600" b="1" smtClean="0">
                <a:latin typeface="Aparajita" pitchFamily="34" charset="0"/>
                <a:cs typeface="Aparajita" pitchFamily="34" charset="0"/>
              </a:rPr>
            </a:br>
            <a:endParaRPr lang="en-IN" sz="3600" b="1" smtClean="0">
              <a:latin typeface="Aparajita" pitchFamily="34" charset="0"/>
              <a:cs typeface="Aparajita" pitchFamily="34" charset="0"/>
            </a:endParaRPr>
          </a:p>
        </p:txBody>
      </p:sp>
      <p:sp>
        <p:nvSpPr>
          <p:cNvPr id="3" name="Content Placeholder 2"/>
          <p:cNvSpPr>
            <a:spLocks noGrp="1"/>
          </p:cNvSpPr>
          <p:nvPr>
            <p:ph idx="1"/>
          </p:nvPr>
        </p:nvSpPr>
        <p:spPr>
          <a:xfrm>
            <a:off x="457200" y="1143000"/>
            <a:ext cx="8329613" cy="2214563"/>
          </a:xfrm>
        </p:spPr>
        <p:txBody>
          <a:bodyPr rtlCol="0">
            <a:normAutofit fontScale="85000" lnSpcReduction="10000"/>
          </a:bodyPr>
          <a:lstStyle/>
          <a:p>
            <a:pPr fontAlgn="auto">
              <a:spcAft>
                <a:spcPts val="0"/>
              </a:spcAft>
              <a:buFont typeface="Arial" pitchFamily="34" charset="0"/>
              <a:buChar char="•"/>
              <a:defRPr/>
            </a:pPr>
            <a:endParaRPr lang="en-IN" dirty="0" smtClean="0">
              <a:solidFill>
                <a:srgbClr val="002060"/>
              </a:solidFill>
            </a:endParaRPr>
          </a:p>
          <a:p>
            <a:pPr fontAlgn="auto">
              <a:spcAft>
                <a:spcPts val="0"/>
              </a:spcAft>
              <a:buFont typeface="Arial" pitchFamily="34" charset="0"/>
              <a:buChar char="•"/>
              <a:defRPr/>
            </a:pPr>
            <a:endParaRPr lang="en-IN" dirty="0" smtClean="0">
              <a:solidFill>
                <a:srgbClr val="002060"/>
              </a:solidFill>
            </a:endParaRPr>
          </a:p>
          <a:p>
            <a:pPr fontAlgn="auto">
              <a:spcAft>
                <a:spcPts val="0"/>
              </a:spcAft>
              <a:buFont typeface="Arial" pitchFamily="34" charset="0"/>
              <a:buChar char="•"/>
              <a:defRPr/>
            </a:pPr>
            <a:r>
              <a:rPr lang="en-IN" i="1" dirty="0" smtClean="0">
                <a:solidFill>
                  <a:srgbClr val="002060"/>
                </a:solidFill>
              </a:rPr>
              <a:t>Implantation and growth of a fertilized ovum may occur outside the uterine cavity in the wall of the uterine tube </a:t>
            </a:r>
          </a:p>
          <a:p>
            <a:pPr fontAlgn="auto">
              <a:spcAft>
                <a:spcPts val="0"/>
              </a:spcAft>
              <a:buFont typeface="Arial" pitchFamily="34" charset="0"/>
              <a:buNone/>
              <a:defRPr/>
            </a:pPr>
            <a:r>
              <a:rPr lang="en-IN" dirty="0" smtClean="0"/>
              <a:t> </a:t>
            </a:r>
          </a:p>
        </p:txBody>
      </p:sp>
      <p:pic>
        <p:nvPicPr>
          <p:cNvPr id="33796" name="Picture 2"/>
          <p:cNvPicPr>
            <a:picLocks noChangeAspect="1" noChangeArrowheads="1"/>
          </p:cNvPicPr>
          <p:nvPr/>
        </p:nvPicPr>
        <p:blipFill>
          <a:blip r:embed="rId3"/>
          <a:srcRect/>
          <a:stretch>
            <a:fillRect/>
          </a:stretch>
        </p:blipFill>
        <p:spPr bwMode="auto">
          <a:xfrm>
            <a:off x="1785938" y="3500438"/>
            <a:ext cx="5876925" cy="300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descr="images (2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2" name="Title 1"/>
          <p:cNvSpPr>
            <a:spLocks noGrp="1"/>
          </p:cNvSpPr>
          <p:nvPr>
            <p:ph type="title"/>
          </p:nvPr>
        </p:nvSpPr>
        <p:spPr/>
        <p:txBody>
          <a:bodyPr/>
          <a:lstStyle/>
          <a:p>
            <a:r>
              <a:rPr lang="en-IN" b="1" smtClean="0">
                <a:solidFill>
                  <a:srgbClr val="FFFF00"/>
                </a:solidFill>
                <a:latin typeface="Aparajita" pitchFamily="34" charset="0"/>
                <a:cs typeface="Aparajita" pitchFamily="34" charset="0"/>
              </a:rPr>
              <a:t>CONTENTS</a:t>
            </a:r>
          </a:p>
        </p:txBody>
      </p:sp>
      <p:sp>
        <p:nvSpPr>
          <p:cNvPr id="3" name="Content Placeholder 2"/>
          <p:cNvSpPr>
            <a:spLocks noGrp="1"/>
          </p:cNvSpPr>
          <p:nvPr>
            <p:ph idx="1"/>
          </p:nvPr>
        </p:nvSpPr>
        <p:spPr/>
        <p:txBody>
          <a:bodyPr>
            <a:normAutofit/>
          </a:bodyPr>
          <a:lstStyle/>
          <a:p>
            <a:pPr>
              <a:lnSpc>
                <a:spcPct val="80000"/>
              </a:lnSpc>
            </a:pPr>
            <a:r>
              <a:rPr lang="en-IN" sz="2700" b="1" smtClean="0">
                <a:solidFill>
                  <a:srgbClr val="002060"/>
                </a:solidFill>
                <a:latin typeface="Utsaah" pitchFamily="34" charset="0"/>
                <a:cs typeface="Utsaah" pitchFamily="34" charset="0"/>
              </a:rPr>
              <a:t>1.DEFINITION</a:t>
            </a:r>
          </a:p>
          <a:p>
            <a:pPr>
              <a:lnSpc>
                <a:spcPct val="80000"/>
              </a:lnSpc>
            </a:pPr>
            <a:r>
              <a:rPr lang="en-IN" sz="2700" b="1" smtClean="0">
                <a:solidFill>
                  <a:srgbClr val="002060"/>
                </a:solidFill>
                <a:latin typeface="Utsaah" pitchFamily="34" charset="0"/>
                <a:cs typeface="Utsaah" pitchFamily="34" charset="0"/>
              </a:rPr>
              <a:t>2.SITUATION</a:t>
            </a:r>
          </a:p>
          <a:p>
            <a:pPr>
              <a:lnSpc>
                <a:spcPct val="80000"/>
              </a:lnSpc>
            </a:pPr>
            <a:r>
              <a:rPr lang="en-IN" sz="2700" b="1" smtClean="0">
                <a:solidFill>
                  <a:srgbClr val="002060"/>
                </a:solidFill>
                <a:latin typeface="Utsaah" pitchFamily="34" charset="0"/>
                <a:cs typeface="Utsaah" pitchFamily="34" charset="0"/>
              </a:rPr>
              <a:t>3.DIMENSIONS</a:t>
            </a:r>
          </a:p>
          <a:p>
            <a:pPr>
              <a:lnSpc>
                <a:spcPct val="80000"/>
              </a:lnSpc>
            </a:pPr>
            <a:r>
              <a:rPr lang="en-IN" sz="2700" b="1" smtClean="0">
                <a:solidFill>
                  <a:srgbClr val="002060"/>
                </a:solidFill>
                <a:latin typeface="Utsaah" pitchFamily="34" charset="0"/>
                <a:cs typeface="Utsaah" pitchFamily="34" charset="0"/>
              </a:rPr>
              <a:t>4.PARTS</a:t>
            </a:r>
          </a:p>
          <a:p>
            <a:pPr>
              <a:lnSpc>
                <a:spcPct val="80000"/>
              </a:lnSpc>
            </a:pPr>
            <a:r>
              <a:rPr lang="en-IN" sz="2700" b="1" smtClean="0">
                <a:solidFill>
                  <a:srgbClr val="002060"/>
                </a:solidFill>
                <a:latin typeface="Utsaah" pitchFamily="34" charset="0"/>
                <a:cs typeface="Utsaah" pitchFamily="34" charset="0"/>
              </a:rPr>
              <a:t>5.HISTOLOGY</a:t>
            </a:r>
          </a:p>
          <a:p>
            <a:pPr>
              <a:lnSpc>
                <a:spcPct val="80000"/>
              </a:lnSpc>
            </a:pPr>
            <a:r>
              <a:rPr lang="en-IN" sz="2700" b="1" smtClean="0">
                <a:solidFill>
                  <a:srgbClr val="002060"/>
                </a:solidFill>
                <a:latin typeface="Utsaah" pitchFamily="34" charset="0"/>
                <a:cs typeface="Utsaah" pitchFamily="34" charset="0"/>
              </a:rPr>
              <a:t>6.FUNCTIONS</a:t>
            </a:r>
          </a:p>
          <a:p>
            <a:pPr>
              <a:lnSpc>
                <a:spcPct val="80000"/>
              </a:lnSpc>
            </a:pPr>
            <a:r>
              <a:rPr lang="en-IN" sz="2700" b="1" smtClean="0">
                <a:solidFill>
                  <a:srgbClr val="002060"/>
                </a:solidFill>
                <a:latin typeface="Utsaah" pitchFamily="34" charset="0"/>
                <a:cs typeface="Utsaah" pitchFamily="34" charset="0"/>
              </a:rPr>
              <a:t>7.ANATOMICAL RELATIONS</a:t>
            </a:r>
          </a:p>
          <a:p>
            <a:pPr>
              <a:lnSpc>
                <a:spcPct val="80000"/>
              </a:lnSpc>
            </a:pPr>
            <a:r>
              <a:rPr lang="en-IN" sz="2700" b="1" smtClean="0">
                <a:solidFill>
                  <a:srgbClr val="002060"/>
                </a:solidFill>
                <a:latin typeface="Utsaah" pitchFamily="34" charset="0"/>
                <a:cs typeface="Utsaah" pitchFamily="34" charset="0"/>
              </a:rPr>
              <a:t>8.BLOOD &amp; NERVE SUPPLY</a:t>
            </a:r>
          </a:p>
          <a:p>
            <a:pPr>
              <a:lnSpc>
                <a:spcPct val="80000"/>
              </a:lnSpc>
            </a:pPr>
            <a:r>
              <a:rPr lang="en-IN" sz="2700" b="1" smtClean="0">
                <a:solidFill>
                  <a:srgbClr val="002060"/>
                </a:solidFill>
                <a:latin typeface="Utsaah" pitchFamily="34" charset="0"/>
                <a:cs typeface="Utsaah" pitchFamily="34" charset="0"/>
              </a:rPr>
              <a:t>9.LYMPHATIC DRIANAGE</a:t>
            </a:r>
          </a:p>
          <a:p>
            <a:pPr>
              <a:lnSpc>
                <a:spcPct val="80000"/>
              </a:lnSpc>
            </a:pPr>
            <a:r>
              <a:rPr lang="en-IN" sz="2700" b="1" smtClean="0">
                <a:solidFill>
                  <a:srgbClr val="002060"/>
                </a:solidFill>
                <a:latin typeface="Utsaah" pitchFamily="34" charset="0"/>
                <a:cs typeface="Utsaah" pitchFamily="34" charset="0"/>
              </a:rPr>
              <a:t>10.APPLIED ANATOMY.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descr="images (2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4818" name="Title 1"/>
          <p:cNvSpPr>
            <a:spLocks noGrp="1"/>
          </p:cNvSpPr>
          <p:nvPr>
            <p:ph type="title"/>
          </p:nvPr>
        </p:nvSpPr>
        <p:spPr/>
        <p:txBody>
          <a:bodyPr/>
          <a:lstStyle/>
          <a:p>
            <a:r>
              <a:rPr lang="en-IN" sz="3600" b="1" smtClean="0">
                <a:solidFill>
                  <a:srgbClr val="FFFF00"/>
                </a:solidFill>
              </a:rPr>
              <a:t/>
            </a:r>
            <a:br>
              <a:rPr lang="en-IN" sz="3600" b="1" smtClean="0">
                <a:solidFill>
                  <a:srgbClr val="FFFF00"/>
                </a:solidFill>
              </a:rPr>
            </a:br>
            <a:r>
              <a:rPr lang="en-IN" sz="4000" b="1" smtClean="0">
                <a:solidFill>
                  <a:srgbClr val="FFFF00"/>
                </a:solidFill>
                <a:latin typeface="Aparajita" pitchFamily="34" charset="0"/>
                <a:cs typeface="Aparajita" pitchFamily="34" charset="0"/>
              </a:rPr>
              <a:t>5.TUBAL LIGATION</a:t>
            </a:r>
            <a:br>
              <a:rPr lang="en-IN" sz="4000" b="1" smtClean="0">
                <a:solidFill>
                  <a:srgbClr val="FFFF00"/>
                </a:solidFill>
                <a:latin typeface="Aparajita" pitchFamily="34" charset="0"/>
                <a:cs typeface="Aparajita" pitchFamily="34" charset="0"/>
              </a:rPr>
            </a:br>
            <a:endParaRPr lang="en-IN" sz="4000" b="1" smtClean="0">
              <a:solidFill>
                <a:srgbClr val="FFFF00"/>
              </a:solidFill>
              <a:latin typeface="Aparajita" pitchFamily="34" charset="0"/>
              <a:cs typeface="Aparajita" pitchFamily="34" charset="0"/>
            </a:endParaRPr>
          </a:p>
        </p:txBody>
      </p:sp>
      <p:sp>
        <p:nvSpPr>
          <p:cNvPr id="3" name="Content Placeholder 2"/>
          <p:cNvSpPr>
            <a:spLocks noGrp="1"/>
          </p:cNvSpPr>
          <p:nvPr>
            <p:ph idx="1"/>
          </p:nvPr>
        </p:nvSpPr>
        <p:spPr/>
        <p:txBody>
          <a:bodyPr rtlCol="0">
            <a:normAutofit fontScale="92500"/>
          </a:bodyPr>
          <a:lstStyle/>
          <a:p>
            <a:pPr fontAlgn="auto">
              <a:spcAft>
                <a:spcPts val="0"/>
              </a:spcAft>
              <a:buFont typeface="Arial" pitchFamily="34" charset="0"/>
              <a:buChar char="•"/>
              <a:defRPr/>
            </a:pPr>
            <a:r>
              <a:rPr lang="en-IN" i="1" dirty="0" smtClean="0">
                <a:solidFill>
                  <a:srgbClr val="002060"/>
                </a:solidFill>
              </a:rPr>
              <a:t>Ligation and division of the uterine tubes is a method of obtaining permanent birth control and is usually restricted to women who already have children. The ova that are discharged from the ovarian follicles degenerate in the tube proximal to the obstruction. If, later, the woman wishes to have an additional child, restoration of the continuity of the uterine tubes can be attempted, and, in about 20% of women, fertilization occurs.</a:t>
            </a:r>
          </a:p>
          <a:p>
            <a:pPr fontAlgn="auto">
              <a:spcAft>
                <a:spcPts val="0"/>
              </a:spcAft>
              <a:buFont typeface="Arial" pitchFamily="34" charset="0"/>
              <a:buChar char="•"/>
              <a:defRPr/>
            </a:pPr>
            <a:endParaRPr lang="en-I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3" descr="images (2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9" name="Picture 8" descr="thank-you (2).jpg"/>
          <p:cNvPicPr>
            <a:picLocks noChangeAspect="1"/>
          </p:cNvPicPr>
          <p:nvPr/>
        </p:nvPicPr>
        <p:blipFill>
          <a:blip r:embed="rId3">
            <a:duotone>
              <a:schemeClr val="accent4">
                <a:shade val="45000"/>
                <a:satMod val="135000"/>
              </a:schemeClr>
              <a:prstClr val="white"/>
            </a:duotone>
            <a:lum bright="10000"/>
          </a:blip>
          <a:stretch>
            <a:fillRect/>
          </a:stretch>
        </p:blipFill>
        <p:spPr>
          <a:xfrm>
            <a:off x="1285852" y="1785926"/>
            <a:ext cx="6643734" cy="364333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5750"/>
            <a:ext cx="8229600" cy="1143000"/>
          </a:xfrm>
        </p:spPr>
        <p:txBody>
          <a:bodyPr rtlCol="0">
            <a:normAutofit fontScale="90000"/>
          </a:bodyPr>
          <a:lstStyle/>
          <a:p>
            <a:pPr fontAlgn="auto">
              <a:spcAft>
                <a:spcPts val="0"/>
              </a:spcAft>
              <a:defRPr/>
            </a:pPr>
            <a:r>
              <a:rPr lang="en-IN" dirty="0" err="1" smtClean="0">
                <a:solidFill>
                  <a:srgbClr val="002060"/>
                </a:solidFill>
              </a:rPr>
              <a:t>EmbryologicDevelopment</a:t>
            </a:r>
            <a:r>
              <a:rPr lang="en-IN" dirty="0" smtClean="0">
                <a:solidFill>
                  <a:srgbClr val="002060"/>
                </a:solidFill>
              </a:rPr>
              <a:t> of the Uterine Tube</a:t>
            </a:r>
            <a:r>
              <a:rPr lang="en-IN" dirty="0" smtClean="0"/>
              <a:t/>
            </a:r>
            <a:br>
              <a:rPr lang="en-IN" dirty="0" smtClean="0"/>
            </a:br>
            <a:endParaRPr lang="en-IN" dirty="0"/>
          </a:p>
        </p:txBody>
      </p:sp>
      <p:sp>
        <p:nvSpPr>
          <p:cNvPr id="3" name="Content Placeholder 2"/>
          <p:cNvSpPr>
            <a:spLocks noGrp="1"/>
          </p:cNvSpPr>
          <p:nvPr>
            <p:ph idx="1"/>
          </p:nvPr>
        </p:nvSpPr>
        <p:spPr>
          <a:xfrm>
            <a:off x="457200" y="1600200"/>
            <a:ext cx="8686800" cy="1543050"/>
          </a:xfrm>
        </p:spPr>
        <p:txBody>
          <a:bodyPr rtlCol="0">
            <a:normAutofit fontScale="47500" lnSpcReduction="20000"/>
          </a:bodyPr>
          <a:lstStyle/>
          <a:p>
            <a:pPr fontAlgn="auto">
              <a:spcAft>
                <a:spcPts val="0"/>
              </a:spcAft>
              <a:buFont typeface="Arial" pitchFamily="34" charset="0"/>
              <a:buChar char="•"/>
              <a:defRPr/>
            </a:pPr>
            <a:r>
              <a:rPr lang="en-IN" dirty="0" smtClean="0"/>
              <a:t>Early on in development, the </a:t>
            </a:r>
            <a:r>
              <a:rPr lang="en-IN" dirty="0" err="1" smtClean="0"/>
              <a:t>paramesonephric</a:t>
            </a:r>
            <a:r>
              <a:rPr lang="en-IN" dirty="0" smtClean="0"/>
              <a:t> ducts appear on the posterior abdominal wall on the lateral side of the </a:t>
            </a:r>
            <a:r>
              <a:rPr lang="en-IN" dirty="0" err="1" smtClean="0"/>
              <a:t>mesonephros</a:t>
            </a:r>
            <a:r>
              <a:rPr lang="en-IN" dirty="0" smtClean="0"/>
              <a:t>.</a:t>
            </a:r>
          </a:p>
          <a:p>
            <a:pPr fontAlgn="auto">
              <a:spcAft>
                <a:spcPts val="0"/>
              </a:spcAft>
              <a:buFont typeface="Arial" pitchFamily="34" charset="0"/>
              <a:buChar char="•"/>
              <a:defRPr/>
            </a:pPr>
            <a:r>
              <a:rPr lang="en-IN" dirty="0" smtClean="0"/>
              <a:t> The uterine tube on each side is formed from the cranial vertical and middle horizontal parts of the </a:t>
            </a:r>
            <a:r>
              <a:rPr lang="en-IN" dirty="0" err="1" smtClean="0"/>
              <a:t>paramesonephric</a:t>
            </a:r>
            <a:r>
              <a:rPr lang="en-IN" dirty="0" smtClean="0"/>
              <a:t> duct . </a:t>
            </a:r>
          </a:p>
          <a:p>
            <a:pPr fontAlgn="auto">
              <a:spcAft>
                <a:spcPts val="0"/>
              </a:spcAft>
              <a:buFont typeface="Arial" pitchFamily="34" charset="0"/>
              <a:buChar char="•"/>
              <a:defRPr/>
            </a:pPr>
            <a:r>
              <a:rPr lang="en-IN" dirty="0" smtClean="0"/>
              <a:t>The tube elongates and becomes coiled; differentiation of the muscle and mucous membrane takes place; the </a:t>
            </a:r>
            <a:r>
              <a:rPr lang="en-IN" i="1" dirty="0" err="1" smtClean="0"/>
              <a:t>fimbriae</a:t>
            </a:r>
            <a:r>
              <a:rPr lang="en-IN" dirty="0" smtClean="0"/>
              <a:t> develop; and the </a:t>
            </a:r>
            <a:r>
              <a:rPr lang="en-IN" i="1" dirty="0" err="1" smtClean="0"/>
              <a:t>infundibulum</a:t>
            </a:r>
            <a:r>
              <a:rPr lang="en-IN" i="1" dirty="0" smtClean="0"/>
              <a:t>, </a:t>
            </a:r>
            <a:r>
              <a:rPr lang="en-IN" i="1" dirty="0" err="1" smtClean="0"/>
              <a:t>ampulla</a:t>
            </a:r>
            <a:r>
              <a:rPr lang="en-IN" i="1" dirty="0" smtClean="0"/>
              <a:t>, and isthmus </a:t>
            </a:r>
            <a:r>
              <a:rPr lang="en-IN" dirty="0" smtClean="0"/>
              <a:t>are identifiable.</a:t>
            </a:r>
          </a:p>
          <a:p>
            <a:pPr fontAlgn="auto">
              <a:spcAft>
                <a:spcPts val="0"/>
              </a:spcAft>
              <a:buFont typeface="Arial" pitchFamily="34" charset="0"/>
              <a:buChar char="•"/>
              <a:defRPr/>
            </a:pPr>
            <a:endParaRPr lang="en-IN" dirty="0"/>
          </a:p>
        </p:txBody>
      </p:sp>
      <p:pic>
        <p:nvPicPr>
          <p:cNvPr id="36867" name="Picture 2"/>
          <p:cNvPicPr>
            <a:picLocks noChangeAspect="1" noChangeArrowheads="1"/>
          </p:cNvPicPr>
          <p:nvPr/>
        </p:nvPicPr>
        <p:blipFill>
          <a:blip r:embed="rId2"/>
          <a:srcRect/>
          <a:stretch>
            <a:fillRect/>
          </a:stretch>
        </p:blipFill>
        <p:spPr bwMode="auto">
          <a:xfrm>
            <a:off x="142875" y="3357563"/>
            <a:ext cx="9001125" cy="3500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descr="images (2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386" name="Title 1"/>
          <p:cNvSpPr>
            <a:spLocks noGrp="1"/>
          </p:cNvSpPr>
          <p:nvPr>
            <p:ph type="title"/>
          </p:nvPr>
        </p:nvSpPr>
        <p:spPr/>
        <p:txBody>
          <a:bodyPr/>
          <a:lstStyle/>
          <a:p>
            <a:r>
              <a:rPr lang="en-IN" b="1" smtClean="0">
                <a:solidFill>
                  <a:srgbClr val="FFFF00"/>
                </a:solidFill>
                <a:latin typeface="Aparajita" pitchFamily="34" charset="0"/>
                <a:cs typeface="Aparajita" pitchFamily="34" charset="0"/>
              </a:rPr>
              <a:t>1.DEFINITION</a:t>
            </a:r>
          </a:p>
        </p:txBody>
      </p:sp>
      <p:sp>
        <p:nvSpPr>
          <p:cNvPr id="16387" name="Content Placeholder 2"/>
          <p:cNvSpPr>
            <a:spLocks noGrp="1"/>
          </p:cNvSpPr>
          <p:nvPr>
            <p:ph idx="1"/>
          </p:nvPr>
        </p:nvSpPr>
        <p:spPr/>
        <p:txBody>
          <a:bodyPr/>
          <a:lstStyle/>
          <a:p>
            <a:r>
              <a:rPr lang="en-IN" i="1" smtClean="0">
                <a:solidFill>
                  <a:srgbClr val="002060"/>
                </a:solidFill>
              </a:rPr>
              <a:t>They are tortuous ducts which convey oocyte from the ovary to the uterus.</a:t>
            </a:r>
          </a:p>
          <a:p>
            <a:r>
              <a:rPr lang="en-IN" i="1" smtClean="0">
                <a:solidFill>
                  <a:srgbClr val="002060"/>
                </a:solidFill>
              </a:rPr>
              <a:t>Syn – fallopian tube, oviduct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descr="images (2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214313"/>
            <a:ext cx="8229600" cy="1357312"/>
          </a:xfrm>
        </p:spPr>
        <p:txBody>
          <a:bodyPr rtlCol="0">
            <a:normAutofit fontScale="90000"/>
          </a:bodyPr>
          <a:lstStyle/>
          <a:p>
            <a:pPr fontAlgn="auto">
              <a:spcAft>
                <a:spcPts val="0"/>
              </a:spcAft>
              <a:defRPr/>
            </a:pPr>
            <a:r>
              <a:rPr lang="en-IN" b="1" dirty="0" smtClean="0">
                <a:solidFill>
                  <a:srgbClr val="FFFF00"/>
                </a:solidFill>
                <a:latin typeface="Aparajita" pitchFamily="34" charset="0"/>
                <a:cs typeface="Aparajita" pitchFamily="34" charset="0"/>
              </a:rPr>
              <a:t>2.SITUATION  </a:t>
            </a:r>
            <a:br>
              <a:rPr lang="en-IN" b="1" dirty="0" smtClean="0">
                <a:solidFill>
                  <a:srgbClr val="FFFF00"/>
                </a:solidFill>
                <a:latin typeface="Aparajita" pitchFamily="34" charset="0"/>
                <a:cs typeface="Aparajita" pitchFamily="34" charset="0"/>
              </a:rPr>
            </a:br>
            <a:endParaRPr lang="en-IN" b="1" dirty="0">
              <a:solidFill>
                <a:srgbClr val="FFFF00"/>
              </a:solidFill>
              <a:latin typeface="Aparajita" pitchFamily="34" charset="0"/>
              <a:cs typeface="Aparajita" pitchFamily="34" charset="0"/>
            </a:endParaRPr>
          </a:p>
        </p:txBody>
      </p:sp>
      <p:sp>
        <p:nvSpPr>
          <p:cNvPr id="17411" name="Content Placeholder 2"/>
          <p:cNvSpPr>
            <a:spLocks noGrp="1"/>
          </p:cNvSpPr>
          <p:nvPr>
            <p:ph idx="1"/>
          </p:nvPr>
        </p:nvSpPr>
        <p:spPr>
          <a:xfrm>
            <a:off x="0" y="1214438"/>
            <a:ext cx="5214938" cy="4911725"/>
          </a:xfrm>
        </p:spPr>
        <p:txBody>
          <a:bodyPr/>
          <a:lstStyle/>
          <a:p>
            <a:r>
              <a:rPr lang="en-IN" sz="2400" i="1" smtClean="0">
                <a:solidFill>
                  <a:srgbClr val="002060"/>
                </a:solidFill>
              </a:rPr>
              <a:t>Uterine tubes are paired structures.</a:t>
            </a:r>
          </a:p>
          <a:p>
            <a:r>
              <a:rPr lang="en-IN" sz="2400" i="1" smtClean="0">
                <a:solidFill>
                  <a:srgbClr val="002060"/>
                </a:solidFill>
              </a:rPr>
              <a:t> situated in the free upper margin of the broadligament of uterus.</a:t>
            </a:r>
          </a:p>
          <a:p>
            <a:r>
              <a:rPr lang="en-IN" sz="2400" i="1" smtClean="0">
                <a:solidFill>
                  <a:srgbClr val="002060"/>
                </a:solidFill>
              </a:rPr>
              <a:t>Each  tube has got 2 openings,</a:t>
            </a:r>
          </a:p>
          <a:p>
            <a:pPr>
              <a:buFont typeface="Arial" charset="0"/>
              <a:buNone/>
            </a:pPr>
            <a:r>
              <a:rPr lang="en-IN" sz="2400" i="1" smtClean="0">
                <a:solidFill>
                  <a:srgbClr val="002060"/>
                </a:solidFill>
              </a:rPr>
              <a:t>       1. one communicating with the lat.angle of uterine cavity called </a:t>
            </a:r>
            <a:r>
              <a:rPr lang="en-IN" sz="2400" b="1" i="1" smtClean="0">
                <a:solidFill>
                  <a:srgbClr val="002060"/>
                </a:solidFill>
              </a:rPr>
              <a:t>uterine opening</a:t>
            </a:r>
            <a:r>
              <a:rPr lang="en-IN" sz="2400" i="1" smtClean="0">
                <a:solidFill>
                  <a:srgbClr val="002060"/>
                </a:solidFill>
              </a:rPr>
              <a:t>.</a:t>
            </a:r>
          </a:p>
          <a:p>
            <a:pPr>
              <a:buFont typeface="Arial" charset="0"/>
              <a:buNone/>
            </a:pPr>
            <a:r>
              <a:rPr lang="en-IN" sz="2400" i="1" smtClean="0">
                <a:solidFill>
                  <a:srgbClr val="002060"/>
                </a:solidFill>
              </a:rPr>
              <a:t>       2. The other is on the lateral end of the tube ,called </a:t>
            </a:r>
            <a:r>
              <a:rPr lang="en-IN" sz="2400" b="1" i="1" smtClean="0">
                <a:solidFill>
                  <a:srgbClr val="002060"/>
                </a:solidFill>
              </a:rPr>
              <a:t>pelvic opening or abdominal ostium</a:t>
            </a:r>
            <a:r>
              <a:rPr lang="en-IN" sz="2400" i="1" smtClean="0">
                <a:solidFill>
                  <a:srgbClr val="002060"/>
                </a:solidFill>
              </a:rPr>
              <a:t>.</a:t>
            </a:r>
          </a:p>
          <a:p>
            <a:r>
              <a:rPr lang="en-IN" sz="2400" i="1" smtClean="0">
                <a:solidFill>
                  <a:srgbClr val="002060"/>
                </a:solidFill>
              </a:rPr>
              <a:t> Tube connects the peritoneal cavity in the region of the ovary with the cavity of the uterus.</a:t>
            </a:r>
          </a:p>
          <a:p>
            <a:pPr>
              <a:buFont typeface="Arial" charset="0"/>
              <a:buNone/>
            </a:pPr>
            <a:r>
              <a:rPr lang="en-IN" sz="2400" i="1" smtClean="0">
                <a:solidFill>
                  <a:srgbClr val="002060"/>
                </a:solidFill>
              </a:rPr>
              <a:t> </a:t>
            </a:r>
          </a:p>
          <a:p>
            <a:endParaRPr lang="en-IN" sz="2400" i="1" smtClean="0"/>
          </a:p>
        </p:txBody>
      </p:sp>
      <p:pic>
        <p:nvPicPr>
          <p:cNvPr id="17412" name="Picture 4" descr="image1161.gif"/>
          <p:cNvPicPr>
            <a:picLocks noChangeAspect="1"/>
          </p:cNvPicPr>
          <p:nvPr/>
        </p:nvPicPr>
        <p:blipFill>
          <a:blip r:embed="rId3"/>
          <a:srcRect/>
          <a:stretch>
            <a:fillRect/>
          </a:stretch>
        </p:blipFill>
        <p:spPr bwMode="auto">
          <a:xfrm>
            <a:off x="5143500" y="1785938"/>
            <a:ext cx="4000500" cy="333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descr="images (2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214313"/>
            <a:ext cx="8229600" cy="1357312"/>
          </a:xfrm>
        </p:spPr>
        <p:txBody>
          <a:bodyPr rtlCol="0">
            <a:normAutofit fontScale="90000"/>
          </a:bodyPr>
          <a:lstStyle/>
          <a:p>
            <a:pPr fontAlgn="auto">
              <a:spcAft>
                <a:spcPts val="0"/>
              </a:spcAft>
              <a:defRPr/>
            </a:pPr>
            <a:r>
              <a:rPr lang="en-IN" b="1" dirty="0" smtClean="0">
                <a:solidFill>
                  <a:srgbClr val="FFFF00"/>
                </a:solidFill>
                <a:latin typeface="Aparajita" pitchFamily="34" charset="0"/>
                <a:cs typeface="Aparajita" pitchFamily="34" charset="0"/>
              </a:rPr>
              <a:t/>
            </a:r>
            <a:br>
              <a:rPr lang="en-IN" b="1" dirty="0" smtClean="0">
                <a:solidFill>
                  <a:srgbClr val="FFFF00"/>
                </a:solidFill>
                <a:latin typeface="Aparajita" pitchFamily="34" charset="0"/>
                <a:cs typeface="Aparajita" pitchFamily="34" charset="0"/>
              </a:rPr>
            </a:br>
            <a:r>
              <a:rPr lang="en-IN" b="1" dirty="0" smtClean="0">
                <a:solidFill>
                  <a:srgbClr val="FFFF00"/>
                </a:solidFill>
                <a:latin typeface="Aparajita" pitchFamily="34" charset="0"/>
                <a:cs typeface="Aparajita" pitchFamily="34" charset="0"/>
              </a:rPr>
              <a:t>3.DIMENSIONS </a:t>
            </a:r>
            <a:r>
              <a:rPr lang="en-IN" dirty="0" smtClean="0">
                <a:solidFill>
                  <a:srgbClr val="FFFF00"/>
                </a:solidFill>
                <a:latin typeface="Aparajita" pitchFamily="34" charset="0"/>
                <a:cs typeface="Aparajita" pitchFamily="34" charset="0"/>
              </a:rPr>
              <a:t/>
            </a:r>
            <a:br>
              <a:rPr lang="en-IN" dirty="0" smtClean="0">
                <a:solidFill>
                  <a:srgbClr val="FFFF00"/>
                </a:solidFill>
                <a:latin typeface="Aparajita" pitchFamily="34" charset="0"/>
                <a:cs typeface="Aparajita" pitchFamily="34" charset="0"/>
              </a:rPr>
            </a:br>
            <a:endParaRPr lang="en-IN" dirty="0">
              <a:solidFill>
                <a:srgbClr val="FFFF00"/>
              </a:solidFill>
              <a:latin typeface="Aparajita" pitchFamily="34" charset="0"/>
              <a:cs typeface="Aparajita" pitchFamily="34" charset="0"/>
            </a:endParaRPr>
          </a:p>
        </p:txBody>
      </p:sp>
      <p:sp>
        <p:nvSpPr>
          <p:cNvPr id="18435" name="Content Placeholder 2"/>
          <p:cNvSpPr>
            <a:spLocks noGrp="1"/>
          </p:cNvSpPr>
          <p:nvPr>
            <p:ph idx="1"/>
          </p:nvPr>
        </p:nvSpPr>
        <p:spPr>
          <a:xfrm>
            <a:off x="428625" y="1643063"/>
            <a:ext cx="8229600" cy="4597400"/>
          </a:xfrm>
        </p:spPr>
        <p:txBody>
          <a:bodyPr/>
          <a:lstStyle/>
          <a:p>
            <a:r>
              <a:rPr lang="en-IN" sz="2800" i="1" smtClean="0">
                <a:solidFill>
                  <a:srgbClr val="002060"/>
                </a:solidFill>
              </a:rPr>
              <a:t>Uterine tubes are  measuring about </a:t>
            </a:r>
            <a:r>
              <a:rPr lang="en-IN" sz="2800" b="1" i="1" smtClean="0">
                <a:solidFill>
                  <a:srgbClr val="002060"/>
                </a:solidFill>
              </a:rPr>
              <a:t>10cm long</a:t>
            </a:r>
            <a:r>
              <a:rPr lang="en-IN" sz="2800" i="1" smtClean="0">
                <a:solidFill>
                  <a:srgbClr val="002060"/>
                </a:solidFill>
              </a:rPr>
              <a:t>.</a:t>
            </a:r>
          </a:p>
          <a:p>
            <a:r>
              <a:rPr lang="en-IN" sz="2800" i="1" smtClean="0">
                <a:solidFill>
                  <a:srgbClr val="002060"/>
                </a:solidFill>
              </a:rPr>
              <a:t> uterine opening measures about  </a:t>
            </a:r>
            <a:r>
              <a:rPr lang="en-IN" sz="2800" b="1" i="1" smtClean="0">
                <a:solidFill>
                  <a:srgbClr val="002060"/>
                </a:solidFill>
              </a:rPr>
              <a:t>1mm in dm</a:t>
            </a:r>
            <a:r>
              <a:rPr lang="en-IN" sz="2800" i="1" smtClean="0">
                <a:solidFill>
                  <a:srgbClr val="002060"/>
                </a:solidFill>
              </a:rPr>
              <a:t>.  </a:t>
            </a:r>
          </a:p>
          <a:p>
            <a:r>
              <a:rPr lang="en-IN" sz="2800" i="1" smtClean="0">
                <a:solidFill>
                  <a:srgbClr val="002060"/>
                </a:solidFill>
              </a:rPr>
              <a:t>Pelvic opening or abdominal ostium measures about </a:t>
            </a:r>
            <a:r>
              <a:rPr lang="en-IN" sz="2800" b="1" i="1" smtClean="0">
                <a:solidFill>
                  <a:srgbClr val="002060"/>
                </a:solidFill>
              </a:rPr>
              <a:t>2mm in dm</a:t>
            </a:r>
            <a:r>
              <a:rPr lang="en-IN" sz="2800" i="1" smtClean="0">
                <a:solidFill>
                  <a:srgbClr val="002060"/>
                </a:solidFill>
              </a:rPr>
              <a:t>.</a:t>
            </a:r>
          </a:p>
          <a:p>
            <a:pPr>
              <a:buFont typeface="Arial" charset="0"/>
              <a:buNone/>
            </a:pPr>
            <a:endParaRPr lang="en-IN" smtClean="0"/>
          </a:p>
          <a:p>
            <a:pPr>
              <a:buFont typeface="Arial" charset="0"/>
              <a:buNone/>
            </a:pPr>
            <a:r>
              <a:rPr lang="en-IN" smtClean="0"/>
              <a:t> </a:t>
            </a:r>
          </a:p>
          <a:p>
            <a:pPr>
              <a:buFont typeface="Arial" charset="0"/>
              <a:buNone/>
            </a:pPr>
            <a:endParaRPr lang="en-IN"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Content Placeholder 3" descr="images (20).jpg"/>
          <p:cNvPicPr>
            <a:picLocks noGrp="1" noChangeAspect="1"/>
          </p:cNvPicPr>
          <p:nvPr>
            <p:ph idx="1"/>
          </p:nvPr>
        </p:nvPicPr>
        <p:blipFill>
          <a:blip r:embed="rId2"/>
          <a:srcRect/>
          <a:stretch>
            <a:fillRect/>
          </a:stretch>
        </p:blipFill>
        <p:spPr>
          <a:xfrm>
            <a:off x="0" y="0"/>
            <a:ext cx="9144000" cy="6858000"/>
          </a:xfrm>
        </p:spPr>
      </p:pic>
      <p:sp>
        <p:nvSpPr>
          <p:cNvPr id="19458" name="Title 1"/>
          <p:cNvSpPr>
            <a:spLocks noGrp="1"/>
          </p:cNvSpPr>
          <p:nvPr>
            <p:ph type="title"/>
          </p:nvPr>
        </p:nvSpPr>
        <p:spPr/>
        <p:txBody>
          <a:bodyPr/>
          <a:lstStyle/>
          <a:p>
            <a:r>
              <a:rPr lang="en-IN" b="1" smtClean="0">
                <a:solidFill>
                  <a:srgbClr val="FFFF00"/>
                </a:solidFill>
                <a:latin typeface="Aparajita" pitchFamily="34" charset="0"/>
                <a:cs typeface="Aparajita" pitchFamily="34" charset="0"/>
              </a:rPr>
              <a:t>4.PARTS</a:t>
            </a:r>
          </a:p>
        </p:txBody>
      </p:sp>
      <p:sp>
        <p:nvSpPr>
          <p:cNvPr id="19459" name="Content Placeholder 4"/>
          <p:cNvSpPr>
            <a:spLocks noGrp="1"/>
          </p:cNvSpPr>
          <p:nvPr>
            <p:ph idx="1"/>
          </p:nvPr>
        </p:nvSpPr>
        <p:spPr>
          <a:xfrm>
            <a:off x="357188" y="1600200"/>
            <a:ext cx="8329612" cy="4525963"/>
          </a:xfrm>
        </p:spPr>
        <p:txBody>
          <a:bodyPr/>
          <a:lstStyle/>
          <a:p>
            <a:r>
              <a:rPr lang="en-IN" i="1" smtClean="0">
                <a:solidFill>
                  <a:srgbClr val="002060"/>
                </a:solidFill>
              </a:rPr>
              <a:t>The uterine tube is divided into four parts:</a:t>
            </a:r>
          </a:p>
          <a:p>
            <a:r>
              <a:rPr lang="en-IN" i="1" smtClean="0">
                <a:solidFill>
                  <a:srgbClr val="002060"/>
                </a:solidFill>
              </a:rPr>
              <a:t>From </a:t>
            </a:r>
            <a:r>
              <a:rPr lang="en-IN" b="1" i="1" smtClean="0">
                <a:solidFill>
                  <a:srgbClr val="002060"/>
                </a:solidFill>
              </a:rPr>
              <a:t>medial to lateral </a:t>
            </a:r>
            <a:r>
              <a:rPr lang="en-IN" i="1" smtClean="0">
                <a:solidFill>
                  <a:srgbClr val="002060"/>
                </a:solidFill>
              </a:rPr>
              <a:t>are:</a:t>
            </a:r>
          </a:p>
          <a:p>
            <a:pPr>
              <a:buFont typeface="Arial" charset="0"/>
              <a:buNone/>
            </a:pPr>
            <a:r>
              <a:rPr lang="en-IN" i="1" smtClean="0">
                <a:solidFill>
                  <a:srgbClr val="002060"/>
                </a:solidFill>
              </a:rPr>
              <a:t>      1. intramural or interstial</a:t>
            </a:r>
          </a:p>
          <a:p>
            <a:pPr>
              <a:buFont typeface="Arial" charset="0"/>
              <a:buNone/>
            </a:pPr>
            <a:r>
              <a:rPr lang="en-IN" i="1" smtClean="0">
                <a:solidFill>
                  <a:srgbClr val="002060"/>
                </a:solidFill>
              </a:rPr>
              <a:t>      2. isthmus</a:t>
            </a:r>
          </a:p>
          <a:p>
            <a:pPr>
              <a:buFont typeface="Arial" charset="0"/>
              <a:buNone/>
            </a:pPr>
            <a:r>
              <a:rPr lang="en-IN" i="1" smtClean="0">
                <a:solidFill>
                  <a:srgbClr val="002060"/>
                </a:solidFill>
              </a:rPr>
              <a:t>      3. ampulla</a:t>
            </a:r>
          </a:p>
          <a:p>
            <a:pPr>
              <a:buFont typeface="Arial" charset="0"/>
              <a:buNone/>
            </a:pPr>
            <a:r>
              <a:rPr lang="en-IN" i="1" smtClean="0">
                <a:solidFill>
                  <a:srgbClr val="002060"/>
                </a:solidFill>
              </a:rPr>
              <a:t>      4. infundibulum</a:t>
            </a:r>
          </a:p>
          <a:p>
            <a:endParaRPr lang="en-IN" smtClean="0"/>
          </a:p>
        </p:txBody>
      </p:sp>
      <p:pic>
        <p:nvPicPr>
          <p:cNvPr id="19460" name="Picture 6" descr="Anatomy_8"/>
          <p:cNvPicPr preferRelativeResize="0">
            <a:picLocks noChangeArrowheads="1"/>
          </p:cNvPicPr>
          <p:nvPr/>
        </p:nvPicPr>
        <p:blipFill>
          <a:blip r:embed="rId3"/>
          <a:srcRect b="9723"/>
          <a:stretch>
            <a:fillRect/>
          </a:stretch>
        </p:blipFill>
        <p:spPr bwMode="auto">
          <a:xfrm>
            <a:off x="5214938" y="2500313"/>
            <a:ext cx="3676650" cy="3500437"/>
          </a:xfrm>
          <a:prstGeom prst="rect">
            <a:avLst/>
          </a:prstGeom>
          <a:noFill/>
          <a:ln w="0" algn="in">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3" descr="images (20).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0482" name="Title 1"/>
          <p:cNvSpPr>
            <a:spLocks noGrp="1"/>
          </p:cNvSpPr>
          <p:nvPr>
            <p:ph type="title"/>
          </p:nvPr>
        </p:nvSpPr>
        <p:spPr/>
        <p:txBody>
          <a:bodyPr/>
          <a:lstStyle/>
          <a:p>
            <a:r>
              <a:rPr lang="en-GB" sz="3600" smtClean="0">
                <a:solidFill>
                  <a:srgbClr val="FFFF00"/>
                </a:solidFill>
              </a:rPr>
              <a:t>1. INTERSTITIAL PART</a:t>
            </a:r>
            <a:endParaRPr lang="en-IN" sz="3600" smtClean="0">
              <a:solidFill>
                <a:srgbClr val="FFFF00"/>
              </a:solidFill>
            </a:endParaRPr>
          </a:p>
        </p:txBody>
      </p:sp>
      <p:sp>
        <p:nvSpPr>
          <p:cNvPr id="20483" name="Content Placeholder 2"/>
          <p:cNvSpPr>
            <a:spLocks noGrp="1"/>
          </p:cNvSpPr>
          <p:nvPr>
            <p:ph idx="1"/>
          </p:nvPr>
        </p:nvSpPr>
        <p:spPr>
          <a:xfrm>
            <a:off x="357188" y="1785938"/>
            <a:ext cx="4214812" cy="3571875"/>
          </a:xfrm>
        </p:spPr>
        <p:txBody>
          <a:bodyPr/>
          <a:lstStyle/>
          <a:p>
            <a:r>
              <a:rPr lang="en-IN" sz="2800" i="1" smtClean="0">
                <a:solidFill>
                  <a:srgbClr val="002060"/>
                </a:solidFill>
              </a:rPr>
              <a:t>Lying in the uterine wall. </a:t>
            </a:r>
          </a:p>
          <a:p>
            <a:r>
              <a:rPr lang="en-IN" sz="2800" i="1" smtClean="0">
                <a:solidFill>
                  <a:srgbClr val="002060"/>
                </a:solidFill>
              </a:rPr>
              <a:t>Measures 1.25cm in length </a:t>
            </a:r>
          </a:p>
          <a:p>
            <a:r>
              <a:rPr lang="en-IN" sz="2800" i="1" smtClean="0">
                <a:solidFill>
                  <a:srgbClr val="002060"/>
                </a:solidFill>
              </a:rPr>
              <a:t> 1mm in dm.</a:t>
            </a:r>
          </a:p>
        </p:txBody>
      </p:sp>
      <p:pic>
        <p:nvPicPr>
          <p:cNvPr id="20484" name="Picture 6" descr="Anatomy_8"/>
          <p:cNvPicPr preferRelativeResize="0">
            <a:picLocks noChangeArrowheads="1"/>
          </p:cNvPicPr>
          <p:nvPr/>
        </p:nvPicPr>
        <p:blipFill>
          <a:blip r:embed="rId4"/>
          <a:srcRect b="9723"/>
          <a:stretch>
            <a:fillRect/>
          </a:stretch>
        </p:blipFill>
        <p:spPr bwMode="auto">
          <a:xfrm>
            <a:off x="4357688" y="1857375"/>
            <a:ext cx="4533900" cy="3714750"/>
          </a:xfrm>
          <a:prstGeom prst="rect">
            <a:avLst/>
          </a:prstGeom>
          <a:noFill/>
          <a:ln w="0" algn="in">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descr="images (2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2530" name="Title 1"/>
          <p:cNvSpPr>
            <a:spLocks noGrp="1"/>
          </p:cNvSpPr>
          <p:nvPr>
            <p:ph type="title"/>
          </p:nvPr>
        </p:nvSpPr>
        <p:spPr/>
        <p:txBody>
          <a:bodyPr/>
          <a:lstStyle/>
          <a:p>
            <a:r>
              <a:rPr lang="en-IN" sz="3600" smtClean="0">
                <a:solidFill>
                  <a:srgbClr val="FFFF00"/>
                </a:solidFill>
              </a:rPr>
              <a:t>2.ISTHMUS</a:t>
            </a:r>
          </a:p>
        </p:txBody>
      </p:sp>
      <p:sp>
        <p:nvSpPr>
          <p:cNvPr id="22531" name="Content Placeholder 2"/>
          <p:cNvSpPr>
            <a:spLocks noGrp="1"/>
          </p:cNvSpPr>
          <p:nvPr>
            <p:ph idx="1"/>
          </p:nvPr>
        </p:nvSpPr>
        <p:spPr>
          <a:xfrm>
            <a:off x="457200" y="1600200"/>
            <a:ext cx="4114800" cy="4525963"/>
          </a:xfrm>
        </p:spPr>
        <p:txBody>
          <a:bodyPr/>
          <a:lstStyle/>
          <a:p>
            <a:endParaRPr lang="en-IN" smtClean="0"/>
          </a:p>
          <a:p>
            <a:r>
              <a:rPr lang="en-IN" sz="2800" i="1" smtClean="0">
                <a:solidFill>
                  <a:srgbClr val="002060"/>
                </a:solidFill>
              </a:rPr>
              <a:t>Almost straight </a:t>
            </a:r>
          </a:p>
          <a:p>
            <a:r>
              <a:rPr lang="en-IN" sz="2800" i="1" smtClean="0">
                <a:solidFill>
                  <a:srgbClr val="002060"/>
                </a:solidFill>
              </a:rPr>
              <a:t> measures about 2.5 cm in length </a:t>
            </a:r>
          </a:p>
          <a:p>
            <a:r>
              <a:rPr lang="en-IN" sz="2800" i="1" smtClean="0">
                <a:solidFill>
                  <a:srgbClr val="002060"/>
                </a:solidFill>
              </a:rPr>
              <a:t>2.5mm in dm.</a:t>
            </a:r>
          </a:p>
        </p:txBody>
      </p:sp>
      <p:pic>
        <p:nvPicPr>
          <p:cNvPr id="22532" name="Picture 6" descr="Anatomy_8"/>
          <p:cNvPicPr preferRelativeResize="0">
            <a:picLocks noChangeArrowheads="1"/>
          </p:cNvPicPr>
          <p:nvPr/>
        </p:nvPicPr>
        <p:blipFill>
          <a:blip r:embed="rId3"/>
          <a:srcRect b="9723"/>
          <a:stretch>
            <a:fillRect/>
          </a:stretch>
        </p:blipFill>
        <p:spPr bwMode="auto">
          <a:xfrm>
            <a:off x="4357688" y="1857375"/>
            <a:ext cx="4533900" cy="3571875"/>
          </a:xfrm>
          <a:prstGeom prst="rect">
            <a:avLst/>
          </a:prstGeom>
          <a:noFill/>
          <a:ln w="0" algn="in">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3" descr="images (2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3554" name="Title 1"/>
          <p:cNvSpPr>
            <a:spLocks noGrp="1"/>
          </p:cNvSpPr>
          <p:nvPr>
            <p:ph type="title"/>
          </p:nvPr>
        </p:nvSpPr>
        <p:spPr/>
        <p:txBody>
          <a:bodyPr/>
          <a:lstStyle/>
          <a:p>
            <a:r>
              <a:rPr lang="en-IN" sz="3600" smtClean="0">
                <a:solidFill>
                  <a:srgbClr val="FFFF00"/>
                </a:solidFill>
              </a:rPr>
              <a:t>3.AMPULLA</a:t>
            </a:r>
          </a:p>
        </p:txBody>
      </p:sp>
      <p:sp>
        <p:nvSpPr>
          <p:cNvPr id="23555" name="Content Placeholder 2"/>
          <p:cNvSpPr>
            <a:spLocks noGrp="1"/>
          </p:cNvSpPr>
          <p:nvPr>
            <p:ph idx="1"/>
          </p:nvPr>
        </p:nvSpPr>
        <p:spPr>
          <a:xfrm>
            <a:off x="457200" y="1600200"/>
            <a:ext cx="4614863" cy="4525963"/>
          </a:xfrm>
        </p:spPr>
        <p:txBody>
          <a:bodyPr/>
          <a:lstStyle/>
          <a:p>
            <a:endParaRPr lang="en-IN" smtClean="0"/>
          </a:p>
          <a:p>
            <a:r>
              <a:rPr lang="en-IN" sz="2800" i="1" smtClean="0">
                <a:solidFill>
                  <a:srgbClr val="002060"/>
                </a:solidFill>
              </a:rPr>
              <a:t>Tortuous part </a:t>
            </a:r>
          </a:p>
          <a:p>
            <a:r>
              <a:rPr lang="en-IN" sz="2800" i="1" smtClean="0">
                <a:solidFill>
                  <a:srgbClr val="002060"/>
                </a:solidFill>
              </a:rPr>
              <a:t>Measures about 5cm in length </a:t>
            </a:r>
          </a:p>
          <a:p>
            <a:r>
              <a:rPr lang="en-IN" sz="2800" i="1" smtClean="0">
                <a:solidFill>
                  <a:srgbClr val="002060"/>
                </a:solidFill>
              </a:rPr>
              <a:t>It ends in wide infundibulum.</a:t>
            </a:r>
          </a:p>
          <a:p>
            <a:endParaRPr lang="en-IN" sz="2800" smtClean="0">
              <a:solidFill>
                <a:srgbClr val="002060"/>
              </a:solidFill>
            </a:endParaRPr>
          </a:p>
        </p:txBody>
      </p:sp>
      <p:pic>
        <p:nvPicPr>
          <p:cNvPr id="23556" name="Picture 6" descr="Anatomy_8"/>
          <p:cNvPicPr preferRelativeResize="0">
            <a:picLocks noChangeArrowheads="1"/>
          </p:cNvPicPr>
          <p:nvPr/>
        </p:nvPicPr>
        <p:blipFill>
          <a:blip r:embed="rId3"/>
          <a:srcRect b="9723"/>
          <a:stretch>
            <a:fillRect/>
          </a:stretch>
        </p:blipFill>
        <p:spPr bwMode="auto">
          <a:xfrm>
            <a:off x="4357688" y="1857375"/>
            <a:ext cx="4533900" cy="3571875"/>
          </a:xfrm>
          <a:prstGeom prst="rect">
            <a:avLst/>
          </a:prstGeom>
          <a:noFill/>
          <a:ln w="0" algn="in">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TotalTime>
  <Words>742</Words>
  <Application>Microsoft Office PowerPoint</Application>
  <PresentationFormat>On-screen Show (4:3)</PresentationFormat>
  <Paragraphs>113</Paragraphs>
  <Slides>22</Slides>
  <Notes>1</Notes>
  <HiddenSlides>0</HiddenSlides>
  <MMClips>0</MMClips>
  <ScaleCrop>false</ScaleCrop>
  <HeadingPairs>
    <vt:vector size="6" baseType="variant">
      <vt:variant>
        <vt:lpstr>Fonts Used</vt:lpstr>
      </vt:variant>
      <vt:variant>
        <vt:i4>6</vt:i4>
      </vt:variant>
      <vt:variant>
        <vt:lpstr>Design Template</vt:lpstr>
      </vt:variant>
      <vt:variant>
        <vt:i4>1</vt:i4>
      </vt:variant>
      <vt:variant>
        <vt:lpstr>Slide Titles</vt:lpstr>
      </vt:variant>
      <vt:variant>
        <vt:i4>22</vt:i4>
      </vt:variant>
    </vt:vector>
  </HeadingPairs>
  <TitlesOfParts>
    <vt:vector size="29" baseType="lpstr">
      <vt:lpstr>Calibri</vt:lpstr>
      <vt:lpstr>Arial</vt:lpstr>
      <vt:lpstr>Centaur</vt:lpstr>
      <vt:lpstr>Andalus</vt:lpstr>
      <vt:lpstr>Aparajita</vt:lpstr>
      <vt:lpstr>Utsaah</vt:lpstr>
      <vt:lpstr>Office Theme</vt:lpstr>
      <vt:lpstr>Slide 1</vt:lpstr>
      <vt:lpstr>CONTENTS</vt:lpstr>
      <vt:lpstr>1.DEFINITION</vt:lpstr>
      <vt:lpstr>2.SITUATION   </vt:lpstr>
      <vt:lpstr> 3.DIMENSIONS  </vt:lpstr>
      <vt:lpstr>4.PARTS</vt:lpstr>
      <vt:lpstr>1. INTERSTITIAL PART</vt:lpstr>
      <vt:lpstr>2.ISTHMUS</vt:lpstr>
      <vt:lpstr>3.AMPULLA</vt:lpstr>
      <vt:lpstr>4.INFUNDIBULUM</vt:lpstr>
      <vt:lpstr>5.Histology of the Fallopian tubes </vt:lpstr>
      <vt:lpstr> 6.FUNCTION </vt:lpstr>
      <vt:lpstr>7.ANATOMICAL RELATIONS</vt:lpstr>
      <vt:lpstr>8.BLOOD SUPPLY</vt:lpstr>
      <vt:lpstr> </vt:lpstr>
      <vt:lpstr> 10.APPLIED ANATOMY </vt:lpstr>
      <vt:lpstr> 2.THE UTERINE TUBE AS A CONDUIT FOR INFECTION </vt:lpstr>
      <vt:lpstr> 3.PELVIC  INFLAMMATORY  DISEASE </vt:lpstr>
      <vt:lpstr>  4.ECTOPIC PREGNANCY </vt:lpstr>
      <vt:lpstr> 5.TUBAL LIGATION </vt:lpstr>
      <vt:lpstr>Slide 21</vt:lpstr>
      <vt:lpstr>EmbryologicDevelopment of the Uterine Tube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 world</dc:creator>
  <cp:lastModifiedBy>manikeshwari</cp:lastModifiedBy>
  <cp:revision>79</cp:revision>
  <dcterms:created xsi:type="dcterms:W3CDTF">2013-06-19T13:05:49Z</dcterms:created>
  <dcterms:modified xsi:type="dcterms:W3CDTF">2020-04-01T06:26:36Z</dcterms:modified>
</cp:coreProperties>
</file>