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5"/>
  </p:notesMasterIdLst>
  <p:sldIdLst>
    <p:sldId id="257" r:id="rId2"/>
    <p:sldId id="323" r:id="rId3"/>
    <p:sldId id="283" r:id="rId4"/>
    <p:sldId id="270" r:id="rId5"/>
    <p:sldId id="299" r:id="rId6"/>
    <p:sldId id="272" r:id="rId7"/>
    <p:sldId id="281" r:id="rId8"/>
    <p:sldId id="275" r:id="rId9"/>
    <p:sldId id="282" r:id="rId10"/>
    <p:sldId id="276" r:id="rId11"/>
    <p:sldId id="274" r:id="rId12"/>
    <p:sldId id="284" r:id="rId13"/>
    <p:sldId id="277" r:id="rId14"/>
    <p:sldId id="312" r:id="rId15"/>
    <p:sldId id="300" r:id="rId16"/>
    <p:sldId id="278" r:id="rId17"/>
    <p:sldId id="280" r:id="rId18"/>
    <p:sldId id="285" r:id="rId19"/>
    <p:sldId id="279" r:id="rId20"/>
    <p:sldId id="322" r:id="rId21"/>
    <p:sldId id="302" r:id="rId22"/>
    <p:sldId id="301" r:id="rId23"/>
    <p:sldId id="303" r:id="rId24"/>
    <p:sldId id="304" r:id="rId25"/>
    <p:sldId id="315" r:id="rId26"/>
    <p:sldId id="273" r:id="rId27"/>
    <p:sldId id="287" r:id="rId28"/>
    <p:sldId id="313" r:id="rId29"/>
    <p:sldId id="288" r:id="rId30"/>
    <p:sldId id="314" r:id="rId31"/>
    <p:sldId id="290" r:id="rId32"/>
    <p:sldId id="305" r:id="rId33"/>
    <p:sldId id="310" r:id="rId34"/>
    <p:sldId id="309" r:id="rId35"/>
    <p:sldId id="308" r:id="rId36"/>
    <p:sldId id="306" r:id="rId37"/>
    <p:sldId id="295" r:id="rId38"/>
    <p:sldId id="317" r:id="rId39"/>
    <p:sldId id="318" r:id="rId40"/>
    <p:sldId id="320" r:id="rId41"/>
    <p:sldId id="321" r:id="rId42"/>
    <p:sldId id="286" r:id="rId43"/>
    <p:sldId id="29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ECFF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3" d="100"/>
          <a:sy n="73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5E454B-2349-49FA-BA87-DB686707A07C}" type="datetimeFigureOut">
              <a:rPr lang="en-US"/>
              <a:pPr>
                <a:defRPr/>
              </a:pPr>
              <a:t>3/31/2020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E2D1BC3-B8C9-4940-84BF-3968C725ED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E5F9A7-DB25-41CE-8FEA-D766D70670E6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I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DB86E-CA39-4C29-AA18-627B3B499C72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IN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B6ED16-F50C-4D3D-9918-1B14279C7F71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IN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507532-F446-42E8-86C1-B105BD2DBF04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IN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ADD69F-BEE6-42D8-96DF-8740256E0858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IN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N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54317-C275-493A-AD7B-A24547BEE808}" type="slidenum">
              <a:rPr lang="en-IN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I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68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68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68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68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68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68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60912C-27AB-471E-B786-7C4E9AD3B68C}" type="datetimeFigureOut">
              <a:rPr lang="en-US"/>
              <a:pPr/>
              <a:t>3/31/2020</a:t>
            </a:fld>
            <a:endParaRPr lang="en-US"/>
          </a:p>
        </p:txBody>
      </p:sp>
      <p:sp>
        <p:nvSpPr>
          <p:cNvPr id="7681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A9055B-121A-4BD2-87FF-6045E971CD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68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974BFB-39D1-4797-9698-4401C1E38E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174E04-CECC-4F7E-A2D8-E55570D2D1FB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B49BB8-9B49-4F8E-BE72-AF12B2CB51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1068F1-FF8C-4A24-A8D4-985F2B27BAC7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E50008-90CD-46DE-BCBA-44BB6D16C3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82A9C86-C480-48AA-BD8B-6351BC40F173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357A85-9D17-405F-A822-285D2BC827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E33D0A-8141-4E4D-B94B-18C8E7E27E5D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152DCB-E408-4929-BC6C-32EDBC1F6A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8EAF2FB-E787-4096-9F74-43BC5CEB3A79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79DDE7-A350-478C-AEBE-4E83B66B0A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5CC96E1-AE47-471A-9254-26A8924ECAF4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0570D-A366-4709-988A-8C349DA50D7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9DA3809-0134-4D7C-9D33-3A3782927507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512B6E-4B90-4090-AF2C-8AC84E8A6A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8E78FE7-A89C-41D0-8CB3-B1935372907A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CD0980-927F-4243-B564-1521EF879E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AA05B32-D467-42E6-B603-296F10E277D0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48C6C6D-2F60-42A3-A8B4-D4FCDAC928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69A61A4-6023-4AD1-A598-FF5136BE5660}" type="datetimeFigureOut">
              <a:rPr lang="en-US"/>
              <a:pPr/>
              <a:t>3/31/2020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C011BE74-72EE-47FE-B7A3-A33DA128E82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757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1C064E0-F465-45A5-BF7F-753021451AD9}" type="datetimeFigureOut">
              <a:rPr lang="en-US"/>
              <a:pPr/>
              <a:t>3/31/2020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4429125" y="4714875"/>
            <a:ext cx="4714875" cy="2143125"/>
          </a:xfrm>
        </p:spPr>
        <p:txBody>
          <a:bodyPr lIns="182880" tIns="0">
            <a:normAutofit/>
          </a:bodyPr>
          <a:lstStyle/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en-IN" sz="3000">
                <a:solidFill>
                  <a:srgbClr val="79766F"/>
                </a:solidFill>
              </a:rPr>
              <a:t>BY:</a:t>
            </a:r>
          </a:p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en-IN" sz="3000">
                <a:solidFill>
                  <a:srgbClr val="79766F"/>
                </a:solidFill>
              </a:rPr>
              <a:t>DR.GEETA.G.</a:t>
            </a:r>
          </a:p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en-IN" sz="3000">
                <a:solidFill>
                  <a:srgbClr val="79766F"/>
                </a:solidFill>
              </a:rPr>
              <a:t>1</a:t>
            </a:r>
            <a:r>
              <a:rPr lang="en-IN" sz="3000" baseline="30000">
                <a:solidFill>
                  <a:srgbClr val="79766F"/>
                </a:solidFill>
              </a:rPr>
              <a:t>ST</a:t>
            </a:r>
            <a:r>
              <a:rPr lang="en-IN" sz="3000">
                <a:solidFill>
                  <a:srgbClr val="79766F"/>
                </a:solidFill>
              </a:rPr>
              <a:t> YEAR MD SCHOULAR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1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39" name="Picture 8" descr="Welcome (1).gif"/>
          <p:cNvPicPr>
            <a:picLocks noChangeAspect="1"/>
          </p:cNvPicPr>
          <p:nvPr/>
        </p:nvPicPr>
        <p:blipFill>
          <a:blip r:embed="rId3">
            <a:lum bright="100000" contrast="-94000"/>
          </a:blip>
          <a:srcRect/>
          <a:stretch>
            <a:fillRect/>
          </a:stretch>
        </p:blipFill>
        <p:spPr bwMode="auto">
          <a:xfrm>
            <a:off x="1571625" y="1785938"/>
            <a:ext cx="707231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PARTS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000250" y="928688"/>
            <a:ext cx="68580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</a:pPr>
            <a:endParaRPr lang="en-IN">
              <a:latin typeface="Verdana" pitchFamily="34" charset="0"/>
            </a:endParaRPr>
          </a:p>
          <a:p>
            <a:pPr marL="342900" indent="-342900">
              <a:buFontTx/>
              <a:buAutoNum type="arabicParenBoth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fundus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  <a:r>
              <a:rPr lang="en-IN" sz="2000" i="1">
                <a:latin typeface="Verdana" pitchFamily="34" charset="0"/>
              </a:rPr>
              <a:t>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a dome- shaped portion superior to the uterine tubes </a:t>
            </a:r>
            <a:endParaRPr lang="en-IN" sz="2000" b="1" i="1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/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(2)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body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 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a tapering central portion  </a:t>
            </a:r>
          </a:p>
          <a:p>
            <a:pPr marL="342900" indent="-342900"/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(3)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cervix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an inferior narrow portion </a:t>
            </a:r>
          </a:p>
          <a:p>
            <a:pPr marL="342900" indent="-342900"/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     it opens into the vagina. </a:t>
            </a:r>
          </a:p>
          <a:p>
            <a:pPr marL="342900" indent="-342900"/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Isthmus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Between the </a:t>
            </a:r>
            <a:r>
              <a:rPr lang="en-IN" sz="2000" b="1" i="1">
                <a:solidFill>
                  <a:schemeClr val="bg1"/>
                </a:solidFill>
                <a:latin typeface="Verdana" pitchFamily="34" charset="0"/>
              </a:rPr>
              <a:t>body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of the uterus and </a:t>
            </a:r>
          </a:p>
          <a:p>
            <a:pPr marL="342900" indent="-342900"/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         the </a:t>
            </a:r>
            <a:r>
              <a:rPr lang="en-IN" sz="2000" b="1" i="1">
                <a:solidFill>
                  <a:schemeClr val="bg1"/>
                </a:solidFill>
                <a:latin typeface="Verdana" pitchFamily="34" charset="0"/>
              </a:rPr>
              <a:t>cervix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,</a:t>
            </a:r>
          </a:p>
          <a:p>
            <a:pPr marL="342900" indent="-342900"/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a constricted region about </a:t>
            </a:r>
            <a:r>
              <a:rPr lang="en-IN" sz="2000" b="1" i="1">
                <a:solidFill>
                  <a:schemeClr val="bg1"/>
                </a:solidFill>
                <a:latin typeface="Verdana" pitchFamily="34" charset="0"/>
              </a:rPr>
              <a:t>0.5 cm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long. </a:t>
            </a:r>
          </a:p>
          <a:p>
            <a:pPr marL="342900" indent="-342900"/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uterine cavity 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The interior of the body of the </a:t>
            </a:r>
          </a:p>
          <a:p>
            <a:pPr marL="342900" indent="-342900"/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                     uterus 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cervical canal 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interior of the cervix </a:t>
            </a:r>
            <a:r>
              <a:rPr lang="en-IN" sz="2000" b="1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marL="342900" indent="-342900"/>
            <a:r>
              <a:rPr lang="en-IN" sz="2000" b="1" i="1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internal os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The cervical canal opens into the uterine cavity  </a:t>
            </a:r>
          </a:p>
          <a:p>
            <a:pPr marL="342900" indent="-342900"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external os 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The cervical canal opens into the into the vagina. </a:t>
            </a: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2143125" y="42862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5.PARTS </a:t>
            </a:r>
            <a:r>
              <a:rPr lang="en-IN" sz="2400" b="1">
                <a:solidFill>
                  <a:schemeClr val="bg1"/>
                </a:solidFill>
                <a:latin typeface="Verdan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effectLst>
                  <a:outerShdw blurRad="38100" dist="38100" dir="2700000" algn="tl">
                    <a:srgbClr val="C0C0C0"/>
                  </a:outerShdw>
                </a:effectLst>
              </a:rPr>
              <a:t>body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2214563" y="1285875"/>
            <a:ext cx="692943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Body is called the cornua of the uterus.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SHAPE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: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triangular </a:t>
            </a: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SITUATION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 b/n openings of the tubes  &amp;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               isthmus.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The superolateral angels of the body of uterus project outwards from the  junction of the fundus.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ATTACHMENT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The uterine tube ,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            round ligament &amp;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            ligament of the ovary.</a:t>
            </a:r>
          </a:p>
          <a:p>
            <a:endParaRPr lang="en-IN" sz="2000">
              <a:solidFill>
                <a:schemeClr val="bg1"/>
              </a:solidFill>
              <a:latin typeface="Verdana" pitchFamily="34" charset="0"/>
            </a:endParaRPr>
          </a:p>
          <a:p>
            <a:endParaRPr lang="en-IN" sz="2000">
              <a:solidFill>
                <a:schemeClr val="bg1"/>
              </a:solidFill>
              <a:latin typeface="Verdana" pitchFamily="34" charset="0"/>
            </a:endParaRPr>
          </a:p>
          <a:p>
            <a:endParaRPr lang="en-IN" sz="2000">
              <a:latin typeface="Verdana" pitchFamily="34" charset="0"/>
            </a:endParaRPr>
          </a:p>
          <a:p>
            <a:r>
              <a:rPr lang="en-IN" sz="2000">
                <a:latin typeface="Verdana" pitchFamily="34" charset="0"/>
              </a:rPr>
              <a:t> </a:t>
            </a:r>
          </a:p>
          <a:p>
            <a:endParaRPr lang="en-IN" sz="2000">
              <a:latin typeface="Verdana" pitchFamily="34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2714625" y="571500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BODY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3" descr="36627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571500"/>
            <a:ext cx="7072312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85813"/>
            <a:ext cx="4043363" cy="631825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Isthmus: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6627" name="TextBox 3"/>
          <p:cNvSpPr txBox="1">
            <a:spLocks noChangeArrowheads="1"/>
          </p:cNvSpPr>
          <p:nvPr/>
        </p:nvSpPr>
        <p:spPr bwMode="auto">
          <a:xfrm>
            <a:off x="1928813" y="1143000"/>
            <a:ext cx="73453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00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Constricted part measuring about 0.5cm </a:t>
            </a:r>
          </a:p>
          <a:p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SITUATION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b/n body &amp; cervix.</a:t>
            </a:r>
          </a:p>
          <a:p>
            <a:endParaRPr lang="en-IN" sz="2000" b="1" i="1">
              <a:solidFill>
                <a:schemeClr val="bg1"/>
              </a:solidFill>
              <a:latin typeface="Verdana" pitchFamily="34" charset="0"/>
            </a:endParaRPr>
          </a:p>
          <a:p>
            <a:endParaRPr lang="en-IN" sz="2000" b="1" i="1">
              <a:solidFill>
                <a:srgbClr val="FFFF00"/>
              </a:solidFill>
              <a:latin typeface="Verdana" pitchFamily="34" charset="0"/>
            </a:endParaRPr>
          </a:p>
          <a:p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LIMITATION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Above by anatomical internal  os &amp; below by he histologial inernal os.</a:t>
            </a: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some consider it as part of lower portion of body of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uterus.</a:t>
            </a:r>
          </a:p>
          <a:p>
            <a:endParaRPr lang="en-IN" sz="2000">
              <a:latin typeface="Verdana" pitchFamily="34" charset="0"/>
            </a:endParaRPr>
          </a:p>
          <a:p>
            <a:r>
              <a:rPr lang="en-IN" sz="2400" b="1">
                <a:solidFill>
                  <a:schemeClr val="bg1"/>
                </a:solidFill>
                <a:latin typeface="Verdana" pitchFamily="34" charset="0"/>
              </a:rPr>
              <a:t>    </a:t>
            </a:r>
            <a:endParaRPr lang="en-IN" sz="2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2286000" y="571500"/>
            <a:ext cx="1922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ISTHMUS: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85813"/>
            <a:ext cx="4043363" cy="631825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 Isthmus: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785938" y="714375"/>
            <a:ext cx="7488237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solidFill>
                  <a:schemeClr val="bg1"/>
                </a:solidFill>
                <a:latin typeface="Verdana" pitchFamily="34" charset="0"/>
              </a:rPr>
              <a:t>   </a:t>
            </a:r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CERVIX:</a:t>
            </a:r>
          </a:p>
          <a:p>
            <a:endParaRPr lang="en-IN" sz="200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endParaRPr lang="en-IN" sz="2000" b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SHAPE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Cylindrical.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2.5cm long.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Extends from isthmus &amp; ends at the extranal os.</a:t>
            </a: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It opens into vagina after perforating its anterior wall.</a:t>
            </a:r>
          </a:p>
          <a:p>
            <a:r>
              <a:rPr lang="en-IN" sz="2000" b="1" i="1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  PARTS: </a:t>
            </a:r>
          </a:p>
          <a:p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supravagina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l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 part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The part lying above the vagina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vaginal part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which lies within the vagina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isthmu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428625"/>
            <a:ext cx="7786687" cy="5214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effectLst>
                  <a:outerShdw blurRad="38100" dist="38100" dir="2700000" algn="tl">
                    <a:srgbClr val="C0C0C0"/>
                  </a:outerShdw>
                </a:effectLst>
              </a:rPr>
              <a:t>cavity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071688" y="1285875"/>
            <a:ext cx="69564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 sz="200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FUNDUS: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no cavity  </a:t>
            </a:r>
          </a:p>
          <a:p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BODY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r>
              <a:rPr lang="en-IN" sz="2000" i="1">
                <a:solidFill>
                  <a:srgbClr val="002060"/>
                </a:solidFill>
                <a:latin typeface="Verdana" pitchFamily="34" charset="0"/>
              </a:rPr>
              <a:t>      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SHAPE:</a:t>
            </a: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cavity of uterine body is triangular on coronal section with the base above &amp; apex below.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SIZE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:</a:t>
            </a:r>
          </a:p>
          <a:p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measures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about  3.5cm.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CERVICAL CANAL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r>
              <a:rPr lang="en-IN" sz="2000" i="1">
                <a:solidFill>
                  <a:srgbClr val="002060"/>
                </a:solidFill>
                <a:latin typeface="Verdana" pitchFamily="34" charset="0"/>
              </a:rPr>
              <a:t>      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SHAPE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: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is fusiform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SIZE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measures about 2.5 cm .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Thus the normal length of uterine cavity is  usually  </a:t>
            </a:r>
            <a:r>
              <a:rPr lang="en-IN" sz="2000" b="1" i="1">
                <a:solidFill>
                  <a:schemeClr val="bg1"/>
                </a:solidFill>
                <a:latin typeface="Verdana" pitchFamily="34" charset="0"/>
              </a:rPr>
              <a:t>6.5 – 7 cm.</a:t>
            </a:r>
          </a:p>
          <a:p>
            <a:endParaRPr lang="en-IN">
              <a:latin typeface="Verdana" pitchFamily="34" charset="0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286000" y="642938"/>
            <a:ext cx="160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CAVITY: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582612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Relations 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500188" y="785813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u="sng">
                <a:solidFill>
                  <a:schemeClr val="bg1"/>
                </a:solidFill>
                <a:latin typeface="Verdana" pitchFamily="34" charset="0"/>
              </a:rPr>
              <a:t>6.Relations of the Body of the Uterus</a:t>
            </a:r>
            <a:endParaRPr lang="en-IN" sz="2400" b="1" u="sng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71625" y="1714500"/>
            <a:ext cx="62150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Anteriorly: </a:t>
            </a:r>
          </a:p>
          <a:p>
            <a:pPr lvl="1"/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The bladder and vesicouterine pouch.</a:t>
            </a:r>
          </a:p>
          <a:p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Posteriorly: </a:t>
            </a:r>
          </a:p>
          <a:p>
            <a:pPr lvl="1"/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The pouch of Douglas.</a:t>
            </a:r>
          </a:p>
          <a:p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Laterally</a:t>
            </a:r>
            <a:r>
              <a:rPr lang="en-GB" b="1" i="1">
                <a:solidFill>
                  <a:srgbClr val="002060"/>
                </a:solidFill>
                <a:latin typeface="Verdana" pitchFamily="34" charset="0"/>
              </a:rPr>
              <a:t>: </a:t>
            </a:r>
          </a:p>
          <a:p>
            <a:pPr lvl="1"/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The broad ligament on each side</a:t>
            </a:r>
            <a:r>
              <a:rPr lang="en-GB" b="1">
                <a:solidFill>
                  <a:schemeClr val="bg1"/>
                </a:solidFill>
                <a:latin typeface="Verdana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4" descr="uterus_parts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08"/>
          <a:stretch>
            <a:fillRect/>
          </a:stretch>
        </p:blipFill>
        <p:spPr>
          <a:xfrm>
            <a:off x="642938" y="500063"/>
            <a:ext cx="7858125" cy="542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structures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392363" y="857250"/>
            <a:ext cx="6465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u="sng">
                <a:solidFill>
                  <a:schemeClr val="bg1"/>
                </a:solidFill>
                <a:latin typeface="Verdana" pitchFamily="34" charset="0"/>
              </a:rPr>
              <a:t>Relations of the Supravaginal cervix</a:t>
            </a:r>
            <a:endParaRPr lang="en-IN" sz="2400" b="1" u="sng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2772" name="Rectangle 6"/>
          <p:cNvSpPr>
            <a:spLocks noChangeArrowheads="1"/>
          </p:cNvSpPr>
          <p:nvPr/>
        </p:nvSpPr>
        <p:spPr bwMode="auto">
          <a:xfrm>
            <a:off x="2286000" y="1571625"/>
            <a:ext cx="650081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b="1">
                <a:solidFill>
                  <a:srgbClr val="FFFF00"/>
                </a:solidFill>
                <a:latin typeface="Verdana" pitchFamily="34" charset="0"/>
              </a:rPr>
              <a:t>Anteriorly: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Urinary bladder.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GB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b="1">
                <a:solidFill>
                  <a:srgbClr val="FFFF00"/>
                </a:solidFill>
                <a:latin typeface="Verdana" pitchFamily="34" charset="0"/>
              </a:rPr>
              <a:t>Posteriorly:</a:t>
            </a:r>
            <a:r>
              <a:rPr lang="en-GB" b="1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Forms the anterior wall of Douglas pouch.</a:t>
            </a:r>
          </a:p>
          <a:p>
            <a:pPr>
              <a:lnSpc>
                <a:spcPct val="90000"/>
              </a:lnSpc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b="1">
                <a:solidFill>
                  <a:srgbClr val="FFFF00"/>
                </a:solidFill>
                <a:latin typeface="Verdana" pitchFamily="34" charset="0"/>
              </a:rPr>
              <a:t>Laterally: </a:t>
            </a:r>
          </a:p>
          <a:p>
            <a:pPr lvl="1">
              <a:lnSpc>
                <a:spcPct val="90000"/>
              </a:lnSpc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1/2 an inch lateral to the internal os the ureter is crossed by the uterine artery .</a:t>
            </a:r>
          </a:p>
          <a:p>
            <a:pPr>
              <a:lnSpc>
                <a:spcPct val="90000"/>
              </a:lnSpc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GB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>
                <a:solidFill>
                  <a:srgbClr val="FFFF00"/>
                </a:solidFill>
                <a:latin typeface="Verdana" pitchFamily="34" charset="0"/>
              </a:rPr>
              <a:t>  The uterosacral, cardinal, and pubocervical ligaments are attached to its posterior, lateral, and anterior surfaces respectively.</a:t>
            </a:r>
            <a:endParaRPr lang="en-US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4429125" y="4714875"/>
            <a:ext cx="4714875" cy="2143125"/>
          </a:xfrm>
        </p:spPr>
        <p:txBody>
          <a:bodyPr lIns="182880" tIns="0">
            <a:normAutofit/>
          </a:bodyPr>
          <a:lstStyle/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en-IN" sz="3000">
                <a:solidFill>
                  <a:srgbClr val="79766F"/>
                </a:solidFill>
              </a:rPr>
              <a:t>BY:</a:t>
            </a:r>
          </a:p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en-IN" sz="3000">
                <a:solidFill>
                  <a:srgbClr val="79766F"/>
                </a:solidFill>
              </a:rPr>
              <a:t>DR.GEETA.G.</a:t>
            </a:r>
          </a:p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en-IN" sz="3000">
                <a:solidFill>
                  <a:srgbClr val="79766F"/>
                </a:solidFill>
              </a:rPr>
              <a:t>1</a:t>
            </a:r>
            <a:r>
              <a:rPr lang="en-IN" sz="3000" baseline="30000">
                <a:solidFill>
                  <a:srgbClr val="79766F"/>
                </a:solidFill>
              </a:rPr>
              <a:t>ST</a:t>
            </a:r>
            <a:r>
              <a:rPr lang="en-IN" sz="3000">
                <a:solidFill>
                  <a:srgbClr val="79766F"/>
                </a:solidFill>
              </a:rPr>
              <a:t> YEAR MD SCHOULAR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0" y="6350"/>
            <a:ext cx="9144000" cy="6858000"/>
          </a:xfrm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92275" y="1125538"/>
            <a:ext cx="72723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5400" b="1">
                <a:solidFill>
                  <a:schemeClr val="bg1"/>
                </a:solidFill>
                <a:latin typeface="Times New Roman" pitchFamily="18" charset="0"/>
              </a:rPr>
              <a:t>ANATOMY OF UTERUS</a:t>
            </a:r>
          </a:p>
          <a:p>
            <a:pPr algn="ctr"/>
            <a:r>
              <a:rPr lang="en-IN" sz="5400" b="1">
                <a:solidFill>
                  <a:schemeClr val="bg1"/>
                </a:solidFill>
                <a:latin typeface="Times New Roman" pitchFamily="18" charset="0"/>
              </a:rPr>
              <a:t>(GARBHASHAYA)</a:t>
            </a:r>
          </a:p>
          <a:p>
            <a:endParaRPr lang="en-IN" sz="2000" b="1">
              <a:solidFill>
                <a:schemeClr val="bg1"/>
              </a:solidFill>
              <a:latin typeface="Times New Roman" pitchFamily="18" charset="0"/>
            </a:endParaRPr>
          </a:p>
          <a:p>
            <a:endParaRPr lang="en-IN" sz="2000" b="1">
              <a:solidFill>
                <a:schemeClr val="bg1"/>
              </a:solidFill>
              <a:latin typeface="Times New Roman" pitchFamily="18" charset="0"/>
            </a:endParaRPr>
          </a:p>
          <a:p>
            <a:endParaRPr lang="en-IN" sz="2000" b="1">
              <a:solidFill>
                <a:schemeClr val="bg1"/>
              </a:solidFill>
              <a:latin typeface="Californian FB" pitchFamily="18" charset="0"/>
            </a:endParaRPr>
          </a:p>
          <a:p>
            <a:endParaRPr lang="en-IN" sz="2000" b="1">
              <a:solidFill>
                <a:schemeClr val="bg1"/>
              </a:solidFill>
              <a:latin typeface="Californian FB" pitchFamily="18" charset="0"/>
            </a:endParaRPr>
          </a:p>
          <a:p>
            <a:r>
              <a:rPr lang="en-IN" sz="2000" b="1">
                <a:solidFill>
                  <a:schemeClr val="bg1"/>
                </a:solidFill>
                <a:latin typeface="Californian FB" pitchFamily="18" charset="0"/>
              </a:rPr>
              <a:t>Dr. Manjula Vastrad</a:t>
            </a:r>
          </a:p>
          <a:p>
            <a:r>
              <a:rPr lang="en-IN" sz="2000" b="1">
                <a:solidFill>
                  <a:schemeClr val="bg1"/>
                </a:solidFill>
                <a:latin typeface="Californian FB" pitchFamily="18" charset="0"/>
              </a:rPr>
              <a:t>Asst Prof</a:t>
            </a:r>
          </a:p>
          <a:p>
            <a:r>
              <a:rPr lang="en-IN" sz="2000" b="1">
                <a:solidFill>
                  <a:schemeClr val="bg1"/>
                </a:solidFill>
                <a:latin typeface="Californian FB" pitchFamily="18" charset="0"/>
              </a:rPr>
              <a:t>Dept of Rachana Shareera</a:t>
            </a:r>
          </a:p>
          <a:p>
            <a:r>
              <a:rPr lang="en-IN" sz="2000" b="1">
                <a:solidFill>
                  <a:schemeClr val="bg1"/>
                </a:solidFill>
                <a:latin typeface="Californian FB" pitchFamily="18" charset="0"/>
              </a:rPr>
              <a:t>SMVVS RKM AMC VIJAYAPUR</a:t>
            </a:r>
          </a:p>
          <a:p>
            <a:r>
              <a:rPr lang="en-IN" sz="2000" b="1">
                <a:solidFill>
                  <a:schemeClr val="bg1"/>
                </a:solidFill>
                <a:latin typeface="Californian FB" pitchFamily="18" charset="0"/>
              </a:rPr>
              <a:t>Email : manjula.prasad@gmail.com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8" name="Picture 5" descr="28_03ab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"/>
            <a:ext cx="9144000" cy="671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structures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1357313" y="1143000"/>
            <a:ext cx="47148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b="1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en-GB" sz="2000" b="1" u="sng">
                <a:solidFill>
                  <a:schemeClr val="bg1"/>
                </a:solidFill>
                <a:latin typeface="Verdana" pitchFamily="34" charset="0"/>
              </a:rPr>
              <a:t>BODY OF UTERUS</a:t>
            </a:r>
          </a:p>
          <a:p>
            <a:endParaRPr lang="en-GB" b="1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en-GB" b="1">
                <a:solidFill>
                  <a:srgbClr val="FFFF00"/>
                </a:solidFill>
                <a:latin typeface="Verdana" pitchFamily="34" charset="0"/>
              </a:rPr>
              <a:t>Three layers: </a:t>
            </a:r>
          </a:p>
          <a:p>
            <a:pPr lvl="1"/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1. Endometrium: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(mucosa)</a:t>
            </a:r>
            <a:endParaRPr lang="en-US" i="1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2. Myometrium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(musculosa) </a:t>
            </a:r>
          </a:p>
          <a:p>
            <a:pPr lvl="1"/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3. The peritoneal covering or perimetrium</a:t>
            </a:r>
            <a:endParaRPr lang="en-GB" i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5844" name="Picture 4" descr="uterus wall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3000375"/>
            <a:ext cx="49657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1428750" y="571500"/>
            <a:ext cx="2687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7.HISTOLOGY: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structures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928813" y="571500"/>
            <a:ext cx="3786187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en-GB" sz="2800" b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b="1" u="sng">
                <a:solidFill>
                  <a:schemeClr val="bg1"/>
                </a:solidFill>
                <a:latin typeface="Verdana" pitchFamily="34" charset="0"/>
              </a:rPr>
              <a:t>Endometrium</a:t>
            </a:r>
            <a:r>
              <a:rPr lang="en-GB" sz="2800" b="1">
                <a:solidFill>
                  <a:schemeClr val="bg1"/>
                </a:solidFill>
                <a:latin typeface="Verdana" pitchFamily="34" charset="0"/>
              </a:rPr>
              <a:t>:</a:t>
            </a:r>
            <a:r>
              <a:rPr lang="en-GB" sz="280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Lined by simple cubical or columnar epithelium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GB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Contains tubular glands. </a:t>
            </a: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  Shows cyclic changes with the menstrual cycle </a:t>
            </a: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under the influence of ovarian hormones</a:t>
            </a:r>
            <a:endParaRPr lang="en-GB" sz="2000" b="1" i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892" name="Picture 6" descr="endometr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714500"/>
            <a:ext cx="3429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structures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1928813" y="785813"/>
            <a:ext cx="3714750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sz="2800" b="1" u="sng">
                <a:solidFill>
                  <a:schemeClr val="bg1"/>
                </a:solidFill>
                <a:latin typeface="Verdana" pitchFamily="34" charset="0"/>
              </a:rPr>
              <a:t>Myometrium</a:t>
            </a:r>
            <a:r>
              <a:rPr lang="en-GB" sz="28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sz="2800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400">
                <a:solidFill>
                  <a:srgbClr val="002060"/>
                </a:solidFill>
                <a:latin typeface="Verdana" pitchFamily="34" charset="0"/>
              </a:rPr>
              <a:t> </a:t>
            </a:r>
            <a:endParaRPr lang="en-GB" sz="2400" i="1">
              <a:solidFill>
                <a:srgbClr val="00206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Thick bundels of smooth muscle fibers.</a:t>
            </a: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GB" sz="2000" i="1">
                <a:solidFill>
                  <a:srgbClr val="FFFF00"/>
                </a:solidFill>
                <a:latin typeface="Verdana" pitchFamily="34" charset="0"/>
              </a:rPr>
              <a:t>Three layers  </a:t>
            </a:r>
          </a:p>
          <a:p>
            <a:pPr>
              <a:lnSpc>
                <a:spcPct val="80000"/>
              </a:lnSpc>
            </a:pPr>
            <a:endParaRPr lang="en-GB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1.outer longitudinal muscle layer</a:t>
            </a: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2.middle  interlacing layer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GB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3.inner circular muscle layer</a:t>
            </a:r>
            <a:endParaRPr lang="en-GB" sz="2000" b="1" i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9940" name="Picture 4" descr="myometri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643312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structures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929462"/>
          </a:xfrm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071688" y="1277938"/>
            <a:ext cx="571500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GB" sz="2400" b="1" u="sng">
                <a:solidFill>
                  <a:schemeClr val="bg1"/>
                </a:solidFill>
                <a:latin typeface="Verdana" pitchFamily="34" charset="0"/>
              </a:rPr>
              <a:t>Perimetrium</a:t>
            </a:r>
            <a:r>
              <a:rPr lang="en-GB" sz="2400" b="1">
                <a:solidFill>
                  <a:schemeClr val="bg1"/>
                </a:solidFill>
                <a:latin typeface="Verdana" pitchFamily="34" charset="0"/>
              </a:rPr>
              <a:t>:</a:t>
            </a:r>
            <a:endParaRPr lang="en-GB" sz="24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Anteriorly: </a:t>
            </a:r>
          </a:p>
          <a:p>
            <a:pPr lvl="1">
              <a:lnSpc>
                <a:spcPct val="8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firmly attached to the fundus and body till the isthmus where it becomes loose and is reflected on the superior surface of the urinary bladder forming the </a:t>
            </a:r>
            <a:r>
              <a:rPr lang="en-GB" i="1">
                <a:solidFill>
                  <a:srgbClr val="FFFF00"/>
                </a:solidFill>
                <a:latin typeface="Verdana" pitchFamily="34" charset="0"/>
              </a:rPr>
              <a:t>vesicouterine pouch. </a:t>
            </a:r>
          </a:p>
          <a:p>
            <a:pPr>
              <a:lnSpc>
                <a:spcPct val="80000"/>
              </a:lnSpc>
            </a:pPr>
            <a:endParaRPr lang="en-GB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Posteriorly: </a:t>
            </a:r>
          </a:p>
          <a:p>
            <a:pPr lvl="1">
              <a:lnSpc>
                <a:spcPct val="8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firmly attached to the fundus, body, cervix, and posterior vaginal fornix then is reflected on the pelvic colon forming the </a:t>
            </a:r>
            <a:r>
              <a:rPr lang="en-GB" i="1">
                <a:solidFill>
                  <a:srgbClr val="FFFF00"/>
                </a:solidFill>
                <a:latin typeface="Verdana" pitchFamily="34" charset="0"/>
              </a:rPr>
              <a:t>Douglas pouch.</a:t>
            </a:r>
          </a:p>
          <a:p>
            <a:pPr>
              <a:lnSpc>
                <a:spcPct val="80000"/>
              </a:lnSpc>
            </a:pPr>
            <a:endParaRPr lang="en-GB" b="1" i="1">
              <a:solidFill>
                <a:srgbClr val="002060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Laterally: </a:t>
            </a:r>
          </a:p>
          <a:p>
            <a:pPr lvl="1">
              <a:lnSpc>
                <a:spcPct val="8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the anterior and posterior peritoneal coverings blend as the anterior and posterior layers of the</a:t>
            </a:r>
            <a:r>
              <a:rPr lang="en-GB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i="1">
                <a:solidFill>
                  <a:srgbClr val="FFFF00"/>
                </a:solidFill>
                <a:latin typeface="Verdana" pitchFamily="34" charset="0"/>
              </a:rPr>
              <a:t>broad ligaments.</a:t>
            </a:r>
            <a:endParaRPr lang="en-US" sz="1600" i="1">
              <a:solidFill>
                <a:srgbClr val="FFFF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4" name="Picture 5" descr="28_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85750"/>
            <a:ext cx="8501062" cy="62150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Peritoneum in relation to  the uterus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61253" y="0"/>
            <a:ext cx="9405254" cy="6858000"/>
          </a:xfrm>
        </p:spPr>
      </p:pic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71475" y="1714500"/>
            <a:ext cx="6429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Verdana" pitchFamily="34" charset="0"/>
            </a:endParaRPr>
          </a:p>
        </p:txBody>
      </p:sp>
      <p:sp>
        <p:nvSpPr>
          <p:cNvPr id="45060" name="TextBox 9"/>
          <p:cNvSpPr txBox="1">
            <a:spLocks noChangeArrowheads="1"/>
          </p:cNvSpPr>
          <p:nvPr/>
        </p:nvSpPr>
        <p:spPr bwMode="auto">
          <a:xfrm>
            <a:off x="2071688" y="1357313"/>
            <a:ext cx="68580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GB" b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Endocervix: </a:t>
            </a:r>
          </a:p>
          <a:p>
            <a:pPr>
              <a:lnSpc>
                <a:spcPct val="90000"/>
              </a:lnSpc>
            </a:pPr>
            <a:endParaRPr lang="en-GB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 Lined by simple columnar epithelium with compound racemose glands or crypts that are liable to chronic infection.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 It secretes alkaline cervical mucus.</a:t>
            </a:r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GB" b="1" i="1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Muscle layer: </a:t>
            </a:r>
          </a:p>
          <a:p>
            <a:pPr>
              <a:lnSpc>
                <a:spcPct val="9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 Outer longitudinal and inner circular muscles.</a:t>
            </a:r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en-GB" b="1" i="1">
              <a:solidFill>
                <a:srgbClr val="FFFF0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Ectocervix: </a:t>
            </a:r>
          </a:p>
          <a:p>
            <a:pPr>
              <a:lnSpc>
                <a:spcPct val="90000"/>
              </a:lnSpc>
            </a:pPr>
            <a:endParaRPr lang="en-GB" b="1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Formed of stratified squamous epithelium covering the outer portion of the cervix. </a:t>
            </a:r>
            <a:endParaRPr lang="en-IN" i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5061" name="Rectangle 6"/>
          <p:cNvSpPr>
            <a:spLocks noChangeArrowheads="1"/>
          </p:cNvSpPr>
          <p:nvPr/>
        </p:nvSpPr>
        <p:spPr bwMode="auto">
          <a:xfrm>
            <a:off x="1714500" y="500063"/>
            <a:ext cx="4273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b="1" u="sng">
                <a:solidFill>
                  <a:schemeClr val="bg1"/>
                </a:solidFill>
                <a:latin typeface="Verdana" pitchFamily="34" charset="0"/>
              </a:rPr>
              <a:t>Histology of the Cervix</a:t>
            </a:r>
            <a:endParaRPr lang="en-IN" sz="2400" b="1" u="sng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effectLst>
                  <a:outerShdw blurRad="38100" dist="38100" dir="2700000" algn="tl">
                    <a:srgbClr val="C0C0C0"/>
                  </a:outerShdw>
                </a:effectLst>
              </a:rPr>
              <a:t>Blood supply: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714500" y="857250"/>
            <a:ext cx="635793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400" b="1">
                <a:solidFill>
                  <a:schemeClr val="bg1"/>
                </a:solidFill>
                <a:latin typeface="Verdana" pitchFamily="34" charset="0"/>
              </a:rPr>
              <a:t>    8.</a:t>
            </a:r>
            <a:r>
              <a:rPr lang="en-GB" sz="2400" b="1" u="sng">
                <a:solidFill>
                  <a:schemeClr val="bg1"/>
                </a:solidFill>
                <a:latin typeface="Verdana" pitchFamily="34" charset="0"/>
              </a:rPr>
              <a:t>Arterial supply:</a:t>
            </a:r>
            <a:endParaRPr lang="en-US" sz="2400" b="1" u="sng">
              <a:solidFill>
                <a:schemeClr val="bg1"/>
              </a:solidFill>
              <a:latin typeface="Verdana" pitchFamily="34" charset="0"/>
            </a:endParaRPr>
          </a:p>
          <a:p>
            <a:endParaRPr lang="en-GB" sz="2400" b="1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en-GB" sz="2400" b="1" i="1">
                <a:solidFill>
                  <a:srgbClr val="002060"/>
                </a:solidFill>
                <a:latin typeface="Verdana" pitchFamily="34" charset="0"/>
              </a:rPr>
              <a:t>    </a:t>
            </a:r>
            <a:r>
              <a:rPr lang="en-GB" sz="2000" b="1" i="1">
                <a:solidFill>
                  <a:srgbClr val="FFFF00"/>
                </a:solidFill>
                <a:latin typeface="Verdana" pitchFamily="34" charset="0"/>
              </a:rPr>
              <a:t>UTERINE ARTERIES </a:t>
            </a:r>
          </a:p>
          <a:p>
            <a:pPr lvl="1">
              <a:buFont typeface="Arial" charset="0"/>
              <a:buChar char="•"/>
            </a:pPr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Arise from the anterior division     </a:t>
            </a:r>
          </a:p>
          <a:p>
            <a:pPr lvl="1"/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  of internal iliac artery. </a:t>
            </a:r>
          </a:p>
          <a:p>
            <a:r>
              <a:rPr lang="en-GB" sz="2000" b="1" i="1">
                <a:solidFill>
                  <a:schemeClr val="bg1"/>
                </a:solidFill>
                <a:latin typeface="Verdana" pitchFamily="34" charset="0"/>
              </a:rPr>
              <a:t>      </a:t>
            </a:r>
            <a:r>
              <a:rPr lang="en-GB" sz="2000" b="1" i="1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sz="2000" b="1" i="1">
                <a:solidFill>
                  <a:srgbClr val="FFFF00"/>
                </a:solidFill>
                <a:latin typeface="Verdana" pitchFamily="34" charset="0"/>
              </a:rPr>
              <a:t>2 branches</a:t>
            </a:r>
            <a:r>
              <a:rPr lang="en-GB" sz="2000" b="1" i="1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pPr lvl="1"/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    An ascending</a:t>
            </a:r>
          </a:p>
          <a:p>
            <a:pPr lvl="1"/>
            <a:r>
              <a:rPr lang="en-GB" sz="2000" i="1">
                <a:solidFill>
                  <a:schemeClr val="bg1"/>
                </a:solidFill>
                <a:latin typeface="Verdana" pitchFamily="34" charset="0"/>
              </a:rPr>
              <a:t>     A descending branch</a:t>
            </a:r>
          </a:p>
          <a:p>
            <a:pPr lvl="1"/>
            <a:endParaRPr lang="en-GB" sz="2000" b="1" u="sng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GB" sz="2400" b="1" u="sng">
                <a:solidFill>
                  <a:schemeClr val="bg1"/>
                </a:solidFill>
                <a:latin typeface="Verdana" pitchFamily="34" charset="0"/>
              </a:rPr>
              <a:t>9.Venous drainage:</a:t>
            </a:r>
          </a:p>
          <a:p>
            <a:pPr lvl="1"/>
            <a:endParaRPr lang="en-GB" sz="2400">
              <a:solidFill>
                <a:schemeClr val="bg1"/>
              </a:solidFill>
              <a:latin typeface="Verdana" pitchFamily="34" charset="0"/>
            </a:endParaRPr>
          </a:p>
          <a:p>
            <a:pPr lvl="1"/>
            <a:r>
              <a:rPr lang="en-GB" sz="2400" i="1">
                <a:solidFill>
                  <a:schemeClr val="bg1"/>
                </a:solidFill>
                <a:latin typeface="Verdana" pitchFamily="34" charset="0"/>
              </a:rPr>
              <a:t>uterine and ovarian veins drains into internal iliac veins.</a:t>
            </a:r>
            <a:endParaRPr lang="en-US" sz="2400" u="sng">
              <a:solidFill>
                <a:schemeClr val="bg1"/>
              </a:solidFill>
              <a:latin typeface="Verdana" pitchFamily="34" charset="0"/>
            </a:endParaRPr>
          </a:p>
          <a:p>
            <a:pPr lvl="1"/>
            <a:endParaRPr lang="en-GB" sz="200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530225"/>
            <a:ext cx="8501062" cy="5541963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effectLst>
                  <a:outerShdw blurRad="38100" dist="38100" dir="2700000" algn="tl">
                    <a:srgbClr val="C0C0C0"/>
                  </a:outerShdw>
                </a:effectLst>
              </a:rPr>
              <a:t>Nerve supply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428750" y="714375"/>
            <a:ext cx="4929188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endParaRPr lang="en-GB" sz="2000" b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400" b="1" u="sng">
                <a:solidFill>
                  <a:schemeClr val="bg1"/>
                </a:solidFill>
                <a:latin typeface="Verdana" pitchFamily="34" charset="0"/>
              </a:rPr>
              <a:t>10.Lymphatic drainage:</a:t>
            </a:r>
            <a:endParaRPr lang="en-GB" sz="2400" i="1" u="sng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endParaRPr lang="en-GB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endParaRPr lang="en-GB" i="1">
              <a:solidFill>
                <a:schemeClr val="bg1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Fundus</a:t>
            </a:r>
            <a:r>
              <a:rPr lang="en-GB" i="1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To the pre aortic lymph nodes </a:t>
            </a:r>
          </a:p>
          <a:p>
            <a:pPr lvl="1">
              <a:lnSpc>
                <a:spcPct val="8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Body</a:t>
            </a:r>
            <a:r>
              <a:rPr lang="en-GB" i="1">
                <a:solidFill>
                  <a:srgbClr val="FFFF00"/>
                </a:solidFill>
                <a:latin typeface="Verdana" pitchFamily="34" charset="0"/>
              </a:rPr>
              <a:t>: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To the internal then external iliac lymp nodes </a:t>
            </a:r>
          </a:p>
          <a:p>
            <a:pPr lvl="1">
              <a:lnSpc>
                <a:spcPct val="8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en-GB" i="1">
              <a:solidFill>
                <a:srgbClr val="FFFF00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 Isthmus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:</a:t>
            </a: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As that of the cervix.</a:t>
            </a:r>
          </a:p>
          <a:p>
            <a:pPr lvl="1">
              <a:lnSpc>
                <a:spcPct val="8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</a:pP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Cervix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:</a:t>
            </a: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Two groups of lymphatics:</a:t>
            </a:r>
          </a:p>
          <a:p>
            <a:pPr lvl="1">
              <a:lnSpc>
                <a:spcPct val="8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Primary groups</a:t>
            </a: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Paracervical, parametrial, obturator, internal and external iliac nodes.</a:t>
            </a:r>
          </a:p>
          <a:p>
            <a:pPr lvl="1">
              <a:lnSpc>
                <a:spcPct val="80000"/>
              </a:lnSpc>
            </a:pPr>
            <a:endParaRPr lang="en-GB" i="1">
              <a:solidFill>
                <a:srgbClr val="FFFF00"/>
              </a:solidFill>
              <a:latin typeface="Verdana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    Secondary groups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: Common iliac, para-aortic, and lateral sacral lymph nodes</a:t>
            </a:r>
            <a:r>
              <a:rPr lang="en-GB">
                <a:solidFill>
                  <a:schemeClr val="bg1"/>
                </a:solidFill>
                <a:latin typeface="Verdana" pitchFamily="34" charset="0"/>
              </a:rPr>
              <a:t>.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9156" name="Picture 6" descr="3179588_11307_2010_425_Fig1_HTM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38" y="1928813"/>
            <a:ext cx="278606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2428875" y="857250"/>
            <a:ext cx="6215063" cy="538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 INTRODUCTION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 SIZE &amp; SHAPE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 POSITION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 DIVISION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 PARTS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 RELATIONS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 HISTOLOGY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 ARTERIAL SUPPLY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9"/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VENOUS DRIANAGE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 LYMPHATIC DRIANAGE.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 NERVE SUPPLY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 SUPPORTS OF UTERUS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  AGE CHANGES IN UTERUS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  APPLIED ANATOMY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effectLst>
                  <a:outerShdw blurRad="38100" dist="38100" dir="2700000" algn="tl">
                    <a:srgbClr val="C0C0C0"/>
                  </a:outerShdw>
                </a:effectLst>
              </a:rPr>
              <a:t>Nerve supply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000125"/>
            <a:ext cx="4214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1071563" y="571500"/>
            <a:ext cx="4616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 u="sng">
                <a:solidFill>
                  <a:schemeClr val="bg1"/>
                </a:solidFill>
                <a:latin typeface="Verdana" pitchFamily="34" charset="0"/>
              </a:rPr>
              <a:t>11.NERVE SUPPLY:</a:t>
            </a:r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1571625" y="1143000"/>
            <a:ext cx="3429000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Parasympathetic:      </a:t>
            </a:r>
          </a:p>
          <a:p>
            <a:pPr>
              <a:lnSpc>
                <a:spcPct val="90000"/>
              </a:lnSpc>
            </a:pP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           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S2,3,4</a:t>
            </a:r>
          </a:p>
          <a:p>
            <a:pPr>
              <a:lnSpc>
                <a:spcPct val="90000"/>
              </a:lnSpc>
            </a:pPr>
            <a:endParaRPr lang="en-GB" b="1" i="1">
              <a:solidFill>
                <a:srgbClr val="002060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b="1" i="1">
                <a:solidFill>
                  <a:srgbClr val="002060"/>
                </a:solidFill>
                <a:latin typeface="Verdana" pitchFamily="34" charset="0"/>
              </a:rPr>
              <a:t>  </a:t>
            </a:r>
            <a:r>
              <a:rPr lang="en-GB" b="1" i="1">
                <a:solidFill>
                  <a:srgbClr val="FFFF00"/>
                </a:solidFill>
                <a:latin typeface="Verdana" pitchFamily="34" charset="0"/>
              </a:rPr>
              <a:t>Sympathetic:</a:t>
            </a:r>
          </a:p>
          <a:p>
            <a:pPr>
              <a:lnSpc>
                <a:spcPct val="90000"/>
              </a:lnSpc>
            </a:pPr>
            <a:r>
              <a:rPr lang="en-GB" b="1" i="1">
                <a:solidFill>
                  <a:schemeClr val="bg1"/>
                </a:solidFill>
                <a:latin typeface="Verdana" pitchFamily="34" charset="0"/>
              </a:rPr>
              <a:t>    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motor -T5 and T6 </a:t>
            </a:r>
          </a:p>
          <a:p>
            <a:pPr>
              <a:lnSpc>
                <a:spcPct val="9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   sensory -T10, T11, T12, &amp; L1 </a:t>
            </a:r>
          </a:p>
          <a:p>
            <a:pPr>
              <a:lnSpc>
                <a:spcPct val="90000"/>
              </a:lnSpc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      </a:t>
            </a:r>
          </a:p>
          <a:p>
            <a:pPr>
              <a:lnSpc>
                <a:spcPct val="90000"/>
              </a:lnSpc>
            </a:pPr>
            <a:endParaRPr lang="en-GB" i="1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 Both reach the uterus through branches of inferior hypogastric plexus.</a:t>
            </a:r>
            <a:endParaRPr lang="en-IN" i="1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1857375" y="1285875"/>
            <a:ext cx="7056438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12.SUPPORTS OF UTERUS:</a:t>
            </a:r>
          </a:p>
          <a:p>
            <a:endParaRPr lang="en-IN"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Mainly by the tone of the </a:t>
            </a:r>
            <a:r>
              <a:rPr lang="en-IN" i="1">
                <a:solidFill>
                  <a:srgbClr val="FFFF00"/>
                </a:solidFill>
                <a:latin typeface="Verdana" pitchFamily="34" charset="0"/>
              </a:rPr>
              <a:t>leavatores ani muscles </a:t>
            </a: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and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the condensations of pelvic fascia ,which form three important  ligaments. </a:t>
            </a:r>
          </a:p>
          <a:p>
            <a:endParaRPr lang="en-IN" i="1">
              <a:latin typeface="Verdana" pitchFamily="34" charset="0"/>
            </a:endParaRP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1.Transverse cervical ligament.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2.Pubocervical ligament.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3.Sacrocervical  ligament.</a:t>
            </a:r>
          </a:p>
          <a:p>
            <a:endParaRPr lang="en-IN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1714500" y="1143000"/>
            <a:ext cx="7429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b="1" i="1" u="sng">
                <a:solidFill>
                  <a:srgbClr val="002060"/>
                </a:solidFill>
                <a:latin typeface="Verdana" pitchFamily="34" charset="0"/>
              </a:rPr>
              <a:t>Uterus in the child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The fundus &amp; body  of the uterus  remain small until puberty,</a:t>
            </a: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When they enlarge greatly in response to the estrogens secreated  by the ovaries.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 sz="2000" b="1" i="1" u="sng">
                <a:solidFill>
                  <a:srgbClr val="002060"/>
                </a:solidFill>
                <a:latin typeface="Verdana" pitchFamily="34" charset="0"/>
              </a:rPr>
              <a:t>Uterus after the menopause: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After menopause,the uterus atrophies &amp; becomes smaller &amp; less vascular.</a:t>
            </a:r>
          </a:p>
          <a:p>
            <a:pPr>
              <a:buFont typeface="Arial" charset="0"/>
              <a:buChar char="•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These changes occur because the ovaries no longer  produce estrogens &amp; progesterone.</a:t>
            </a:r>
          </a:p>
        </p:txBody>
      </p:sp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2143125" y="500063"/>
            <a:ext cx="6357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13.AGE CHANGES IN UTERUS: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8286750" cy="5500688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357438" y="612775"/>
            <a:ext cx="664368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>
                <a:solidFill>
                  <a:srgbClr val="002060"/>
                </a:solidFill>
                <a:latin typeface="Verdana" pitchFamily="34" charset="0"/>
              </a:rPr>
              <a:t>Uterus in pregnancy:</a:t>
            </a:r>
          </a:p>
          <a:p>
            <a:endParaRPr lang="en-IN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During pregnancy, uterus becomes greatly enlarged as a result of increasing production of estrogen &amp; progesterone,First by the corpus luteum of the ovary &amp; later by the placenta.</a:t>
            </a:r>
          </a:p>
          <a:p>
            <a:endParaRPr lang="en-IN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At first it remains as a pelvic organ, 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by the 3</a:t>
            </a:r>
            <a:r>
              <a:rPr lang="en-IN" i="1" baseline="30000">
                <a:solidFill>
                  <a:schemeClr val="bg1"/>
                </a:solidFill>
                <a:latin typeface="Verdana" pitchFamily="34" charset="0"/>
              </a:rPr>
              <a:t>rd</a:t>
            </a: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month the fudus rises out of the pelvis, 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By the 9</a:t>
            </a:r>
            <a:r>
              <a:rPr lang="en-IN" i="1" baseline="30000">
                <a:solidFill>
                  <a:schemeClr val="bg1"/>
                </a:solidFill>
                <a:latin typeface="Verdana" pitchFamily="34" charset="0"/>
              </a:rPr>
              <a:t>th</a:t>
            </a: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month it has reached the xiphoid process.</a:t>
            </a:r>
          </a:p>
          <a:p>
            <a:endParaRPr lang="en-IN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The increase in the size is largely a result of hypertrophy of smooth muscle fibers of the myometrium, although some hyperplasia take place</a:t>
            </a:r>
            <a:r>
              <a:rPr lang="en-IN">
                <a:solidFill>
                  <a:schemeClr val="bg1"/>
                </a:solidFill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TextBox 3"/>
          <p:cNvSpPr txBox="1"/>
          <p:nvPr/>
        </p:nvSpPr>
        <p:spPr>
          <a:xfrm>
            <a:off x="2357438" y="2571750"/>
            <a:ext cx="5664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4800" b="1" u="sng" dirty="0">
                <a:solidFill>
                  <a:schemeClr val="accent2">
                    <a:lumMod val="50000"/>
                  </a:schemeClr>
                </a:solidFill>
                <a:latin typeface="Algerian" pitchFamily="82" charset="0"/>
                <a:cs typeface="+mn-cs"/>
              </a:rPr>
              <a:t>APPLIED ANATOMY</a:t>
            </a:r>
            <a:endParaRPr lang="en-IN" sz="4800" b="1" u="sng" dirty="0">
              <a:solidFill>
                <a:schemeClr val="accent2">
                  <a:lumMod val="50000"/>
                </a:schemeClr>
              </a:solidFill>
              <a:latin typeface="Algerian" pitchFamily="82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857375" y="1214438"/>
            <a:ext cx="62865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Verdana" pitchFamily="34" charset="0"/>
            </a:endParaRP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Prolapse - falling down or downward displacement</a:t>
            </a:r>
          </a:p>
          <a:p>
            <a:endParaRPr lang="en-IN">
              <a:solidFill>
                <a:srgbClr val="002060"/>
              </a:solidFill>
              <a:latin typeface="Verdana" pitchFamily="34" charset="0"/>
            </a:endParaRPr>
          </a:p>
          <a:p>
            <a:r>
              <a:rPr lang="en-IN" b="1">
                <a:solidFill>
                  <a:srgbClr val="002060"/>
                </a:solidFill>
                <a:latin typeface="Verdana" pitchFamily="34" charset="0"/>
              </a:rPr>
              <a:t>CAUSE:</a:t>
            </a: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weakening of supporting ligaments and pelvic </a:t>
            </a: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    musculature associated with age or disease, </a:t>
            </a:r>
          </a:p>
          <a:p>
            <a:pPr>
              <a:buFont typeface="Arial" charset="0"/>
              <a:buChar char="•"/>
            </a:pPr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Traumatic vaginal delivery, </a:t>
            </a:r>
          </a:p>
          <a:p>
            <a:pPr>
              <a:buFont typeface="Arial" charset="0"/>
              <a:buChar char="•"/>
            </a:pPr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chronic straining from coughing or difﬁcult bowel </a:t>
            </a: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   movements, or pelvic tumors.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2286000" y="571500"/>
            <a:ext cx="485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i="1" u="sng">
                <a:solidFill>
                  <a:schemeClr val="bg1"/>
                </a:solidFill>
                <a:latin typeface="Verdana" pitchFamily="34" charset="0"/>
              </a:rPr>
              <a:t>UTERINE PROLAPSE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14563" y="857250"/>
            <a:ext cx="33575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000" b="1">
                <a:solidFill>
                  <a:srgbClr val="002060"/>
                </a:solidFill>
                <a:latin typeface="Verdana" pitchFamily="34" charset="0"/>
              </a:rPr>
              <a:t>SYMPTOMS: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ﬁrst degree (mild), in which the cervix remains within the vagina; 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second degree (marked), in which the cervix protrudes through the vagina to the exterior;</a:t>
            </a: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third degree (complete), in which the entire uterus is outside the vagina.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85750"/>
            <a:ext cx="321468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00188" y="285750"/>
            <a:ext cx="750093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b="1" u="sng">
                <a:solidFill>
                  <a:schemeClr val="bg1"/>
                </a:solidFill>
                <a:latin typeface="Verdana" pitchFamily="34" charset="0"/>
              </a:rPr>
              <a:t>HYSTERECTOMY: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The surgical removal of the uterus, is the most common gynecological operation. </a:t>
            </a:r>
          </a:p>
          <a:p>
            <a:endParaRPr lang="en-IN">
              <a:latin typeface="Verdana" pitchFamily="34" charset="0"/>
            </a:endParaRPr>
          </a:p>
          <a:p>
            <a:endParaRPr lang="en-IN">
              <a:latin typeface="Verdana" pitchFamily="34" charset="0"/>
            </a:endParaRPr>
          </a:p>
          <a:p>
            <a:endParaRPr lang="en-IN">
              <a:latin typeface="Verdana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928813" y="1714500"/>
            <a:ext cx="6929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2060"/>
                </a:solidFill>
                <a:cs typeface="Times New Roman" pitchFamily="18" charset="0"/>
              </a:rPr>
              <a:t> INDICATIONS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:</a:t>
            </a:r>
            <a:endParaRPr lang="en-IN">
              <a:latin typeface="Verdana" pitchFamily="34" charset="0"/>
            </a:endParaRPr>
          </a:p>
        </p:txBody>
      </p:sp>
      <p:sp>
        <p:nvSpPr>
          <p:cNvPr id="58373" name="Rectangle 7"/>
          <p:cNvSpPr>
            <a:spLocks noChangeArrowheads="1"/>
          </p:cNvSpPr>
          <p:nvPr/>
        </p:nvSpPr>
        <p:spPr bwMode="auto">
          <a:xfrm>
            <a:off x="2000250" y="2143125"/>
            <a:ext cx="7143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IN">
                <a:latin typeface="Verdana" pitchFamily="34" charset="0"/>
              </a:rPr>
              <a:t> </a:t>
            </a:r>
            <a:r>
              <a:rPr lang="en-IN">
                <a:solidFill>
                  <a:schemeClr val="bg1"/>
                </a:solidFill>
                <a:latin typeface="Verdana" pitchFamily="34" charset="0"/>
              </a:rPr>
              <a:t>Certain types of reproductive system cancers (uterine, cervical, ovarian, endometrium) or tumors, including uterine fibroids.</a:t>
            </a: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Severe and intractable endometriosis</a:t>
            </a:r>
          </a:p>
          <a:p>
            <a:pPr>
              <a:buFont typeface="Arial" charset="0"/>
              <a:buChar char="•"/>
            </a:pPr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Chronic pelvic pain,</a:t>
            </a:r>
          </a:p>
          <a:p>
            <a:pPr>
              <a:buFont typeface="Arial" charset="0"/>
              <a:buChar char="•"/>
            </a:pPr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Several forms of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vaginal prolapse</a:t>
            </a:r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000250" y="500063"/>
            <a:ext cx="70008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 b="1" u="sng">
                <a:solidFill>
                  <a:schemeClr val="bg1"/>
                </a:solidFill>
                <a:latin typeface="Verdana" pitchFamily="34" charset="0"/>
              </a:rPr>
              <a:t>CERVICITIS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 :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inflammation </a:t>
            </a:r>
            <a:r>
              <a:rPr lang="en-IN">
                <a:solidFill>
                  <a:schemeClr val="bg1"/>
                </a:solidFill>
                <a:latin typeface="Verdana" pitchFamily="34" charset="0"/>
              </a:rPr>
              <a:t>of the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uterine cervix</a:t>
            </a:r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en-IN" b="1">
                <a:solidFill>
                  <a:srgbClr val="002060"/>
                </a:solidFill>
                <a:latin typeface="Verdana" pitchFamily="34" charset="0"/>
              </a:rPr>
              <a:t>CAUSE: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many cases are caused by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sexually transmitted infections</a:t>
            </a:r>
            <a:endParaRPr lang="en-IN" u="sng" baseline="30000">
              <a:solidFill>
                <a:schemeClr val="bg1"/>
              </a:solidFill>
              <a:latin typeface="Verdana" pitchFamily="34" charset="0"/>
            </a:endParaRPr>
          </a:p>
          <a:p>
            <a:endParaRPr lang="en-IN" u="sng" baseline="30000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Non-infectious causes of cervicitis can include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intrauterine devices, contraceptive diaphragms</a:t>
            </a:r>
            <a:r>
              <a:rPr lang="en-IN">
                <a:solidFill>
                  <a:schemeClr val="bg1"/>
                </a:solidFill>
                <a:latin typeface="Verdana" pitchFamily="34" charset="0"/>
              </a:rPr>
              <a:t>, and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allergic </a:t>
            </a:r>
            <a:r>
              <a:rPr lang="en-IN">
                <a:solidFill>
                  <a:schemeClr val="bg1"/>
                </a:solidFill>
                <a:latin typeface="Verdana" pitchFamily="34" charset="0"/>
              </a:rPr>
              <a:t>reactions to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spermicides</a:t>
            </a:r>
            <a:r>
              <a:rPr lang="en-IN">
                <a:solidFill>
                  <a:schemeClr val="bg1"/>
                </a:solidFill>
                <a:latin typeface="Verdana" pitchFamily="34" charset="0"/>
              </a:rPr>
              <a:t> or </a:t>
            </a:r>
            <a:r>
              <a:rPr lang="en-IN" u="sng">
                <a:solidFill>
                  <a:schemeClr val="bg1"/>
                </a:solidFill>
                <a:latin typeface="Verdana" pitchFamily="34" charset="0"/>
              </a:rPr>
              <a:t>latex condoms</a:t>
            </a:r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latin typeface="Verdana" pitchFamily="34" charset="0"/>
            </a:endParaRPr>
          </a:p>
          <a:p>
            <a:endParaRPr lang="en-IN">
              <a:latin typeface="Verdana" pitchFamily="34" charset="0"/>
            </a:endParaRPr>
          </a:p>
        </p:txBody>
      </p:sp>
      <p:pic>
        <p:nvPicPr>
          <p:cNvPr id="59396" name="Picture 4" descr="images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4214813"/>
            <a:ext cx="3786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785938" y="1643063"/>
            <a:ext cx="7358062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The uterus (womb) serves as part of the pathway for sperm deposited in the vagina to reach the uterine tubes. </a:t>
            </a:r>
          </a:p>
          <a:p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It is also the site of implantation of a fertilized ovum, development of the fetus during pregnancy, and labor.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During reproductive cycles when implantation does not occur, the uterus is the source of menstrual ﬂow.</a:t>
            </a:r>
          </a:p>
          <a:p>
            <a:pPr>
              <a:buFont typeface="Wingdings" pitchFamily="2" charset="2"/>
              <a:buChar char="Ø"/>
            </a:pPr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it is mobile, which means that its position varies with distension of the bladder and rectum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2928938" y="1071563"/>
            <a:ext cx="340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1.INTRODUCTION: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2000250" y="500063"/>
            <a:ext cx="70008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 b="1" u="sng">
                <a:solidFill>
                  <a:schemeClr val="bg1"/>
                </a:solidFill>
                <a:latin typeface="Verdana" pitchFamily="34" charset="0"/>
              </a:rPr>
              <a:t>ENDOMETRITIS</a:t>
            </a: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r>
              <a:rPr lang="en-IN">
                <a:solidFill>
                  <a:schemeClr val="bg1"/>
                </a:solidFill>
                <a:latin typeface="Verdana" pitchFamily="34" charset="0"/>
              </a:rPr>
              <a:t>Infection  occurs in the endometrium.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 b="1">
                <a:solidFill>
                  <a:srgbClr val="002060"/>
                </a:solidFill>
                <a:latin typeface="Verdana" pitchFamily="34" charset="0"/>
              </a:rPr>
              <a:t>SYMPTOMS: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A major symptom of endometriosis is recurring pelvic pain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dysmenorrhea 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 chronic pelvic pain 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dyspareunia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dysuria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latin typeface="Verdana" pitchFamily="34" charset="0"/>
            </a:endParaRPr>
          </a:p>
          <a:p>
            <a:endParaRPr lang="en-IN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000250" y="857250"/>
            <a:ext cx="70008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 b="1" u="sng">
                <a:solidFill>
                  <a:schemeClr val="bg1"/>
                </a:solidFill>
                <a:latin typeface="Verdana" pitchFamily="34" charset="0"/>
              </a:rPr>
              <a:t>UTERINE FIBROIDS</a:t>
            </a:r>
          </a:p>
          <a:p>
            <a:endParaRPr lang="en-IN" b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It is a leiomyoma (benign (non-cancerous) tumor from smooth muscle tissue) that originates from the smooth muscle layer (myometrium) of the uterus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 b="1">
                <a:solidFill>
                  <a:srgbClr val="002060"/>
                </a:solidFill>
                <a:latin typeface="Verdana" pitchFamily="34" charset="0"/>
              </a:rPr>
              <a:t>SYMPTOMS:</a:t>
            </a:r>
          </a:p>
          <a:p>
            <a:pPr>
              <a:buFont typeface="Arial" charset="0"/>
              <a:buChar char="•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Important symptoms include abnormal gynecologic hemorrhage</a:t>
            </a: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solidFill>
                <a:schemeClr val="bg1"/>
              </a:solidFill>
              <a:latin typeface="Verdana" pitchFamily="34" charset="0"/>
            </a:endParaRPr>
          </a:p>
          <a:p>
            <a:endParaRPr lang="en-IN">
              <a:latin typeface="Verdana" pitchFamily="34" charset="0"/>
            </a:endParaRPr>
          </a:p>
        </p:txBody>
      </p:sp>
      <p:pic>
        <p:nvPicPr>
          <p:cNvPr id="61444" name="Picture 4" descr="170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810000"/>
            <a:ext cx="4143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4" name="Picture 3" descr="thank-you1.jp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endParaRPr lang="en-IN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857375" y="2000250"/>
            <a:ext cx="6929438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i="1">
                <a:solidFill>
                  <a:schemeClr val="bg1"/>
                </a:solidFill>
                <a:latin typeface="Verdana" pitchFamily="34" charset="0"/>
              </a:rPr>
              <a:t>Pear shaped hollow muscular organ </a:t>
            </a: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Situated between the urinary bladder and the rectum.</a:t>
            </a:r>
          </a:p>
          <a:p>
            <a:pPr>
              <a:buFont typeface="Wingdings" pitchFamily="2" charset="2"/>
              <a:buChar char="Ø"/>
            </a:pPr>
            <a:endParaRPr lang="en-IN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In females who have never been pregnant, 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        7.5 cm (3 in.) long,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         5 cm (2 in.) wide,  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         2.5 cm (1 in.) thick. 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  Wt. Varies from 50-80 gm.</a:t>
            </a:r>
          </a:p>
          <a:p>
            <a:pPr>
              <a:buFont typeface="Wingdings" pitchFamily="2" charset="2"/>
              <a:buChar char="Ø"/>
            </a:pPr>
            <a:endParaRPr lang="en-IN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Larger in females who have recently been pregnant, </a:t>
            </a:r>
          </a:p>
          <a:p>
            <a:pPr>
              <a:buFont typeface="Wingdings" pitchFamily="2" charset="2"/>
              <a:buChar char="Ø"/>
            </a:pPr>
            <a:endParaRPr lang="en-IN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Smaller in nullipara &amp; when sex hormone levels  are low, as occurs after menopause. 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2214563" y="857250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2.SIZE &amp;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POSITION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9143999" cy="6858000"/>
          </a:xfrm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71688" y="1720850"/>
            <a:ext cx="7072312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i="1">
                <a:latin typeface="Verdana" pitchFamily="34" charset="0"/>
              </a:rPr>
              <a:t> 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Its normal position is  antiversion &amp; antiflexion.</a:t>
            </a:r>
          </a:p>
          <a:p>
            <a:pPr>
              <a:buFont typeface="Wingdings" pitchFamily="2" charset="2"/>
              <a:buChar char="Ø"/>
            </a:pPr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anteversion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In the adult nulliparous state the cervix tilts forwards relative to the axis of the vagina.</a:t>
            </a:r>
          </a:p>
          <a:p>
            <a:pPr>
              <a:buFont typeface="Wingdings" pitchFamily="2" charset="2"/>
              <a:buChar char="Ø"/>
            </a:pP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anteflexion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 The body of the uterus tilts forward relative to the cervix. </a:t>
            </a:r>
          </a:p>
          <a:p>
            <a:pPr>
              <a:buFont typeface="Wingdings" pitchFamily="2" charset="2"/>
              <a:buChar char="Ø"/>
            </a:pPr>
            <a:endParaRPr lang="en-IN" sz="2000" i="1">
              <a:solidFill>
                <a:schemeClr val="bg1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Retroverted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 In 10 to 15% of women the whole uterus leans backwards at an angle to the vagina </a:t>
            </a:r>
          </a:p>
          <a:p>
            <a:pPr>
              <a:buFont typeface="Wingdings" pitchFamily="2" charset="2"/>
              <a:buChar char="Ø"/>
            </a:pP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Retroflexed</a:t>
            </a:r>
            <a:r>
              <a:rPr lang="en-IN" sz="2000" i="1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: A uterus that angles backwards on the cervix.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000250" y="952500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3.POSITION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57188"/>
            <a:ext cx="4000500" cy="5715000"/>
          </a:xfrm>
          <a:ln/>
        </p:spPr>
      </p:pic>
      <p:pic>
        <p:nvPicPr>
          <p:cNvPr id="20482" name="Picture 4" descr="retro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85750"/>
            <a:ext cx="485775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2438"/>
            <a:ext cx="8229600" cy="1374775"/>
          </a:xfrm>
        </p:spPr>
        <p:txBody>
          <a:bodyPr anchor="b">
            <a:normAutofit/>
          </a:bodyPr>
          <a:lstStyle/>
          <a:p>
            <a:r>
              <a:rPr lang="en-IN">
                <a:effectLst>
                  <a:outerShdw blurRad="38100" dist="38100" dir="2700000" algn="tl">
                    <a:srgbClr val="C0C0C0"/>
                  </a:outerShdw>
                </a:effectLst>
              </a:rPr>
              <a:t>Measurements  </a:t>
            </a:r>
          </a:p>
        </p:txBody>
      </p:sp>
      <p:pic>
        <p:nvPicPr>
          <p:cNvPr id="6" name="Content Placeholder 5" descr="power-point-presentation-professional-powerpoint-templates-39044.jpg"/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24"/>
            <a:ext cx="9143999" cy="6858000"/>
          </a:xfr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571625" y="1714500"/>
            <a:ext cx="70008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N">
              <a:latin typeface="Verdana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b="1" i="1">
                <a:solidFill>
                  <a:srgbClr val="FFFF00"/>
                </a:solidFill>
                <a:latin typeface="Verdana" pitchFamily="34" charset="0"/>
              </a:rPr>
              <a:t>uterus is divided into two main regions</a:t>
            </a:r>
            <a:r>
              <a:rPr lang="en-IN" sz="2000" b="1" i="1">
                <a:solidFill>
                  <a:srgbClr val="002060"/>
                </a:solidFill>
                <a:latin typeface="Verdana" pitchFamily="34" charset="0"/>
              </a:rPr>
              <a:t>: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- body of the uterus (corpus uteri) forms the  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       upper two-thirds, </a:t>
            </a:r>
          </a:p>
          <a:p>
            <a:r>
              <a:rPr lang="en-IN" sz="2000" i="1">
                <a:solidFill>
                  <a:schemeClr val="bg1"/>
                </a:solidFill>
                <a:latin typeface="Verdana" pitchFamily="34" charset="0"/>
              </a:rPr>
              <a:t>        - cervix (cervix uteri) forms the lower third. </a:t>
            </a:r>
          </a:p>
          <a:p>
            <a:endParaRPr lang="en-IN" i="1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</a:t>
            </a:r>
          </a:p>
          <a:p>
            <a:r>
              <a:rPr lang="en-IN" i="1">
                <a:solidFill>
                  <a:schemeClr val="bg1"/>
                </a:solidFill>
                <a:latin typeface="Verdana" pitchFamily="34" charset="0"/>
              </a:rPr>
              <a:t>        </a:t>
            </a: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2000250" y="1071563"/>
            <a:ext cx="2251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2400" b="1" u="sng">
                <a:solidFill>
                  <a:schemeClr val="bg1"/>
                </a:solidFill>
                <a:latin typeface="Verdana" pitchFamily="34" charset="0"/>
              </a:rPr>
              <a:t>4.DIVISION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p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322"/>
          <a:stretch>
            <a:fillRect/>
          </a:stretch>
        </p:blipFill>
        <p:spPr>
          <a:xfrm>
            <a:off x="928688" y="428625"/>
            <a:ext cx="6786562" cy="5286375"/>
          </a:xfr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Dr.Manjula.ppt7+</Template>
  <TotalTime>1344</TotalTime>
  <Words>1298</Words>
  <Application>Microsoft Office PowerPoint</Application>
  <PresentationFormat>On-screen Show (4:3)</PresentationFormat>
  <Paragraphs>391</Paragraphs>
  <Slides>43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Verdana</vt:lpstr>
      <vt:lpstr>Arial</vt:lpstr>
      <vt:lpstr>Times New Roman</vt:lpstr>
      <vt:lpstr>Wingdings</vt:lpstr>
      <vt:lpstr>Calibri</vt:lpstr>
      <vt:lpstr>Arial Black</vt:lpstr>
      <vt:lpstr>Californian FB</vt:lpstr>
      <vt:lpstr>Algerian</vt:lpstr>
      <vt:lpstr>Pixel</vt:lpstr>
      <vt:lpstr>Slide 1</vt:lpstr>
      <vt:lpstr>Slide 2</vt:lpstr>
      <vt:lpstr>Slide 3</vt:lpstr>
      <vt:lpstr>INTRODUCTION</vt:lpstr>
      <vt:lpstr>INTRODUCTION</vt:lpstr>
      <vt:lpstr>POSITION</vt:lpstr>
      <vt:lpstr>Slide 7</vt:lpstr>
      <vt:lpstr>Measurements  </vt:lpstr>
      <vt:lpstr>Slide 9</vt:lpstr>
      <vt:lpstr>PARTS</vt:lpstr>
      <vt:lpstr>body</vt:lpstr>
      <vt:lpstr>Slide 12</vt:lpstr>
      <vt:lpstr>  Isthmus:</vt:lpstr>
      <vt:lpstr>  Isthmus:</vt:lpstr>
      <vt:lpstr>Slide 15</vt:lpstr>
      <vt:lpstr>cavity</vt:lpstr>
      <vt:lpstr>Relations </vt:lpstr>
      <vt:lpstr>Slide 18</vt:lpstr>
      <vt:lpstr>structures</vt:lpstr>
      <vt:lpstr>Slide 20</vt:lpstr>
      <vt:lpstr>structures</vt:lpstr>
      <vt:lpstr>structures</vt:lpstr>
      <vt:lpstr>structures</vt:lpstr>
      <vt:lpstr>structures</vt:lpstr>
      <vt:lpstr>Slide 25</vt:lpstr>
      <vt:lpstr>Peritoneum in relation to  the uterus</vt:lpstr>
      <vt:lpstr>Blood supply:</vt:lpstr>
      <vt:lpstr>Slide 28</vt:lpstr>
      <vt:lpstr>Nerve supply</vt:lpstr>
      <vt:lpstr>Nerve supply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world</dc:creator>
  <cp:lastModifiedBy>manikeshwari</cp:lastModifiedBy>
  <cp:revision>172</cp:revision>
  <dcterms:created xsi:type="dcterms:W3CDTF">2013-05-17T03:34:18Z</dcterms:created>
  <dcterms:modified xsi:type="dcterms:W3CDTF">2020-03-31T07:23:09Z</dcterms:modified>
</cp:coreProperties>
</file>