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90" r:id="rId3"/>
    <p:sldId id="289" r:id="rId4"/>
    <p:sldId id="285" r:id="rId5"/>
    <p:sldId id="286" r:id="rId6"/>
    <p:sldId id="287" r:id="rId7"/>
    <p:sldId id="257" r:id="rId8"/>
    <p:sldId id="266" r:id="rId9"/>
    <p:sldId id="272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8" r:id="rId18"/>
    <p:sldId id="265" r:id="rId19"/>
    <p:sldId id="292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84" r:id="rId28"/>
    <p:sldId id="277" r:id="rId29"/>
    <p:sldId id="278" r:id="rId30"/>
    <p:sldId id="279" r:id="rId31"/>
    <p:sldId id="291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D70792-22F6-4CF0-9C11-780FAE761275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800660-FE69-4EFC-8683-3C5DC101A69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79AFC-BA9A-47E5-81A6-FBAE3DFA9F9D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9927-B13C-448F-9314-81D50BF2AFC5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A21ED3-3C78-4367-8335-F8C8B7B1108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3C7A-9AC2-439A-BB9B-C5318A8E4FB9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3A1-063D-422D-8D58-070B9305D8B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9F70-21E7-481A-A001-D46C20B5A72A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654-909F-42D9-9246-65380B2BEF3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7D9F-5B7A-4067-8A1E-AE87FE83CF63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C1E1-282F-488B-A1AB-756A6C2985E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C8C3-E994-4445-90D3-D05C5D182321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3541-70C7-4301-9271-D19BE26A188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81C5-B0ED-4120-8082-2D8046A5BC8A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952B-DD0B-46C3-94DF-37F6C2FE2DF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4416-EE0E-434C-AEA6-74B9E15F4717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6580-D81C-4378-A469-8A6492612A2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69F0-8E58-432E-8F2A-3603D75ECF66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8D7F-8778-4F10-A33C-4B32D76646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E8BA-0A8A-4EF1-A7B4-46C796469CBD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5FBA-62E3-48F7-B221-58D3883B74C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50F6-B3B2-4608-8259-45AE267F4003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A15B-B30C-42A1-AF21-F3AD4AFA1D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2139-2195-4FDE-9083-D5E8C25C9F13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CB36-5C83-4E51-BC09-DCA9C15BA5C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EE8874-A004-48C0-9BA6-5AFC883BBC12}" type="datetimeFigureOut">
              <a:rPr lang="en-IN"/>
              <a:pPr>
                <a:defRPr/>
              </a:pPr>
              <a:t>15-04-2020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5F65AB-15BE-47F3-AD11-E8E1C010D9F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lioinguinal_nerve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en.wikipedia.org/wiki/Cremasteric_artery" TargetMode="External"/><Relationship Id="rId7" Type="http://schemas.openxmlformats.org/officeDocument/2006/relationships/hyperlink" Target="http://en.wikipedia.org/wiki/Genitofemoral_nerve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en.wikipedia.org/wiki/Testicular_art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ternal_spermatic_fasci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en.wikipedia.org/wiki/Cremasteric_fascia" TargetMode="External"/><Relationship Id="rId10" Type="http://schemas.openxmlformats.org/officeDocument/2006/relationships/hyperlink" Target="http://en.wikipedia.org/wiki/Vas_deferens" TargetMode="External"/><Relationship Id="rId4" Type="http://schemas.openxmlformats.org/officeDocument/2006/relationships/hyperlink" Target="http://en.wikipedia.org/wiki/External_spermatic_fascia" TargetMode="External"/><Relationship Id="rId9" Type="http://schemas.openxmlformats.org/officeDocument/2006/relationships/hyperlink" Target="http://en.wikipedia.org/wiki/Pampiniform_plexu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82700" y="1349375"/>
            <a:ext cx="5265738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folHlink"/>
                </a:solidFill>
              </a:rPr>
              <a:t>ANATOMY OF</a:t>
            </a:r>
          </a:p>
          <a:p>
            <a:pPr algn="ctr"/>
            <a:r>
              <a:rPr lang="en-US" sz="4800">
                <a:solidFill>
                  <a:schemeClr val="folHlink"/>
                </a:solidFill>
              </a:rPr>
              <a:t>INGUINAL CANAL</a:t>
            </a:r>
          </a:p>
          <a:p>
            <a:pPr algn="ctr"/>
            <a:endParaRPr lang="en-US" sz="4800">
              <a:solidFill>
                <a:schemeClr val="folHlink"/>
              </a:solidFill>
            </a:endParaRP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By : 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Dr Manjula Vastrad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Asst Prof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Dept of Rachana Shareera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SMVVS RKM AMC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VIJAYAPUR</a:t>
            </a:r>
          </a:p>
          <a:p>
            <a:pPr algn="ctr"/>
            <a:endParaRPr lang="en-US" sz="2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100" b="1" dirty="0" smtClean="0">
                <a:solidFill>
                  <a:srgbClr val="FF0000"/>
                </a:solidFill>
                <a:latin typeface="Book Antiqua" pitchFamily="18" charset="0"/>
              </a:rPr>
              <a:t>Deep inguinal ring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00563" cy="4525963"/>
          </a:xfrm>
        </p:spPr>
        <p:txBody>
          <a:bodyPr/>
          <a:lstStyle/>
          <a:p>
            <a:r>
              <a:rPr lang="en-IN" smtClean="0"/>
              <a:t>Is an oval opening in the</a:t>
            </a:r>
            <a:r>
              <a:rPr lang="en-US" smtClean="0"/>
              <a:t> fascia of transversalis</a:t>
            </a:r>
          </a:p>
          <a:p>
            <a:r>
              <a:rPr lang="en-IN" b="1" smtClean="0"/>
              <a:t>Lies</a:t>
            </a:r>
            <a:r>
              <a:rPr lang="en-IN" smtClean="0"/>
              <a:t> - 1.2 cm above the mid inguinal point.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&amp; lateral to inferior epigastric artery.</a:t>
            </a:r>
          </a:p>
          <a:p>
            <a:r>
              <a:rPr lang="en-IN" smtClean="0"/>
              <a:t>Margins – gives attachment to </a:t>
            </a:r>
            <a:r>
              <a:rPr lang="en-IN" b="1" smtClean="0"/>
              <a:t>internal spermatic fascia</a:t>
            </a:r>
          </a:p>
          <a:p>
            <a:endParaRPr lang="en-IN" b="1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7416" t="7835" r="37453" b="41791"/>
          <a:stretch>
            <a:fillRect/>
          </a:stretch>
        </p:blipFill>
        <p:spPr bwMode="auto">
          <a:xfrm>
            <a:off x="4500563" y="333375"/>
            <a:ext cx="46434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40671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100" b="1" dirty="0" smtClean="0">
                <a:solidFill>
                  <a:srgbClr val="FF0000"/>
                </a:solidFill>
              </a:rPr>
              <a:t>Superficial inguinal ring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5400675" cy="51133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IN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Is a triangular gap – in the </a:t>
            </a:r>
            <a:r>
              <a:rPr lang="en-IN" dirty="0" err="1" smtClean="0"/>
              <a:t>ext.obl.aponeurosis</a:t>
            </a:r>
            <a:r>
              <a:rPr lang="en-IN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Situation</a:t>
            </a:r>
            <a:r>
              <a:rPr lang="en-IN" dirty="0" smtClean="0"/>
              <a:t>- 1cm above &amp; lateral to pubic tubercle.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Base</a:t>
            </a:r>
            <a:r>
              <a:rPr lang="en-IN" dirty="0" smtClean="0"/>
              <a:t> – by pubic crest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2 sides </a:t>
            </a:r>
            <a:r>
              <a:rPr lang="en-IN" dirty="0" smtClean="0"/>
              <a:t>– lateral &amp; medial margins of the opening.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Margins are referred as </a:t>
            </a:r>
            <a:r>
              <a:rPr lang="en-IN" dirty="0" err="1" smtClean="0"/>
              <a:t>crura</a:t>
            </a:r>
            <a:r>
              <a:rPr lang="en-IN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Apex</a:t>
            </a:r>
            <a:r>
              <a:rPr lang="en-IN" dirty="0" smtClean="0"/>
              <a:t> – by meeting point of 2 </a:t>
            </a:r>
            <a:r>
              <a:rPr lang="en-IN" dirty="0" err="1" smtClean="0"/>
              <a:t>crura</a:t>
            </a:r>
            <a:endParaRPr lang="en-IN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2 </a:t>
            </a:r>
            <a:r>
              <a:rPr lang="en-IN" dirty="0" err="1" smtClean="0"/>
              <a:t>crura</a:t>
            </a:r>
            <a:r>
              <a:rPr lang="en-IN" dirty="0" smtClean="0"/>
              <a:t> united by </a:t>
            </a:r>
            <a:r>
              <a:rPr lang="en-IN" dirty="0" err="1" smtClean="0"/>
              <a:t>intercrural</a:t>
            </a:r>
            <a:r>
              <a:rPr lang="en-IN" dirty="0" smtClean="0"/>
              <a:t> fibres.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Length</a:t>
            </a:r>
            <a:r>
              <a:rPr lang="en-IN" dirty="0" smtClean="0"/>
              <a:t> – 2.5 cm long &amp; 1.3 cm broad at the base.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Margins – gives attachment to </a:t>
            </a:r>
            <a:r>
              <a:rPr lang="en-IN" b="1" dirty="0" smtClean="0"/>
              <a:t>external spermatic fascia.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IN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484313"/>
            <a:ext cx="3492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683000" cy="1125538"/>
          </a:xfrm>
        </p:spPr>
        <p:txBody>
          <a:bodyPr/>
          <a:lstStyle/>
          <a:p>
            <a:r>
              <a:rPr lang="en-IN" sz="2800" b="1" smtClean="0">
                <a:solidFill>
                  <a:schemeClr val="tx1"/>
                </a:solidFill>
              </a:rPr>
              <a:t>Boundaries</a:t>
            </a:r>
            <a:r>
              <a:rPr lang="en-IN" sz="2800" b="1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176712" cy="456565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b="1" dirty="0" smtClean="0"/>
              <a:t>Anterior wall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800" dirty="0" smtClean="0"/>
              <a:t> </a:t>
            </a:r>
            <a:r>
              <a:rPr lang="en-IN" sz="2800" dirty="0" err="1" smtClean="0"/>
              <a:t>a.In</a:t>
            </a:r>
            <a:r>
              <a:rPr lang="en-IN" sz="2800" dirty="0" smtClean="0"/>
              <a:t> whole extent: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  1. Skin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  2. superficial fascia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  3. </a:t>
            </a:r>
            <a:r>
              <a:rPr lang="en-IN" sz="2400" dirty="0" err="1" smtClean="0"/>
              <a:t>aponeurosis</a:t>
            </a:r>
            <a:r>
              <a:rPr lang="en-IN" sz="2400" dirty="0" smtClean="0"/>
              <a:t> of </a:t>
            </a:r>
            <a:r>
              <a:rPr lang="en-IN" sz="2400" dirty="0" err="1" smtClean="0"/>
              <a:t>ext.oblique</a:t>
            </a:r>
            <a:r>
              <a:rPr lang="en-IN" sz="2400" dirty="0" smtClean="0"/>
              <a:t>.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b. Lateral 1/3 rd- fleshy </a:t>
            </a:r>
            <a:r>
              <a:rPr lang="en-IN" sz="2400" dirty="0" err="1" smtClean="0"/>
              <a:t>fibers</a:t>
            </a:r>
            <a:r>
              <a:rPr lang="en-IN" sz="2400" dirty="0" smtClean="0"/>
              <a:t> of </a:t>
            </a:r>
            <a:r>
              <a:rPr lang="en-IN" sz="2400" dirty="0" err="1" smtClean="0"/>
              <a:t>int.oblique</a:t>
            </a:r>
            <a:r>
              <a:rPr lang="en-IN" sz="2400" dirty="0" smtClean="0"/>
              <a:t> muscle. </a:t>
            </a:r>
            <a:endParaRPr lang="en-IN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052513"/>
            <a:ext cx="471646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3960813" cy="511175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Posterior wall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a. In its whole extent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b="1" dirty="0" smtClean="0"/>
              <a:t>    1. </a:t>
            </a:r>
            <a:r>
              <a:rPr lang="en-IN" dirty="0" err="1" smtClean="0"/>
              <a:t>transversalis</a:t>
            </a:r>
            <a:r>
              <a:rPr lang="en-IN" dirty="0" smtClean="0"/>
              <a:t> fascia.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2.extra peritoneal tissue.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3. parietal peritoneum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IN" dirty="0" smtClean="0"/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b. Medial 2/3</a:t>
            </a:r>
            <a:r>
              <a:rPr lang="en-IN" baseline="30000" dirty="0" smtClean="0"/>
              <a:t>rd</a:t>
            </a:r>
            <a:r>
              <a:rPr lang="en-IN" dirty="0" smtClean="0"/>
              <a:t>  - conjoint tendon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c. Lateral 1/3</a:t>
            </a:r>
            <a:r>
              <a:rPr lang="en-IN" baseline="30000" dirty="0" smtClean="0"/>
              <a:t>rd</a:t>
            </a:r>
            <a:r>
              <a:rPr lang="en-IN" dirty="0" smtClean="0"/>
              <a:t> - </a:t>
            </a:r>
            <a:r>
              <a:rPr lang="en-IN" dirty="0" err="1" smtClean="0"/>
              <a:t>interfoveolar</a:t>
            </a:r>
            <a:r>
              <a:rPr lang="en-IN" dirty="0" smtClean="0"/>
              <a:t> ligament 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</a:t>
            </a:r>
            <a:endParaRPr lang="en-IN" dirty="0"/>
          </a:p>
        </p:txBody>
      </p:sp>
      <p:pic>
        <p:nvPicPr>
          <p:cNvPr id="27650" name="Picture 4" descr="cord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44900"/>
            <a:ext cx="47164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7084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IN" b="1" smtClean="0"/>
              <a:t>      Roof </a:t>
            </a:r>
          </a:p>
          <a:p>
            <a:pPr>
              <a:buFont typeface="Wingdings 2" pitchFamily="18" charset="2"/>
              <a:buNone/>
            </a:pPr>
            <a:endParaRPr lang="en-IN" sz="2400" smtClean="0"/>
          </a:p>
          <a:p>
            <a:pPr>
              <a:buFont typeface="Wingdings 2" pitchFamily="18" charset="2"/>
              <a:buNone/>
            </a:pPr>
            <a:r>
              <a:rPr lang="en-IN" sz="2400" smtClean="0"/>
              <a:t>  -  Arched fibers of int.oblique 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- Transverse abdominis muscle</a:t>
            </a:r>
          </a:p>
        </p:txBody>
      </p:sp>
      <p:pic>
        <p:nvPicPr>
          <p:cNvPr id="28675" name="Picture 4" descr="cord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41663"/>
            <a:ext cx="52197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4895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3887787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IN" b="1" smtClean="0"/>
              <a:t>Floor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</a:t>
            </a:r>
          </a:p>
          <a:p>
            <a:r>
              <a:rPr lang="en-IN" sz="2800" smtClean="0"/>
              <a:t>inguinal lig.</a:t>
            </a:r>
          </a:p>
          <a:p>
            <a:r>
              <a:rPr lang="en-IN" sz="2800" smtClean="0"/>
              <a:t>lacunar lig.( at the medial end) </a:t>
            </a:r>
          </a:p>
          <a:p>
            <a:pPr>
              <a:buFont typeface="Wingdings 2" pitchFamily="18" charset="2"/>
              <a:buNone/>
            </a:pPr>
            <a:endParaRPr lang="en-IN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700213"/>
            <a:ext cx="49323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smtClean="0"/>
              <a:t>Sex difference-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inguinal canal is larger in males than in females.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Functions of Inguinal Canal</a:t>
            </a:r>
            <a:endParaRPr lang="en-IN" b="1" smtClean="0">
              <a:solidFill>
                <a:schemeClr val="tx1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b="1" smtClean="0"/>
          </a:p>
          <a:p>
            <a:r>
              <a:rPr lang="en-US" sz="2400" b="1" smtClean="0"/>
              <a:t> Male-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  It allows structures of spermatic cord to pass  from abdomen to testis</a:t>
            </a:r>
          </a:p>
          <a:p>
            <a:r>
              <a:rPr lang="en-US" sz="2400" b="1" smtClean="0"/>
              <a:t> Female-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 Permits the passage of round ligament of uterus from  uterus to the labium majus </a:t>
            </a:r>
          </a:p>
          <a:p>
            <a:pPr>
              <a:buFont typeface="Wingdings 2" pitchFamily="18" charset="2"/>
              <a:buNone/>
            </a:pPr>
            <a:endParaRPr lang="en-I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chemeClr val="tx1"/>
                </a:solidFill>
              </a:rPr>
              <a:t>Mechanism of inguinal canal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8313" y="1844675"/>
            <a:ext cx="8207375" cy="428148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zh-CN" sz="2400" kern="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CN" sz="2200" kern="0" dirty="0" smtClean="0">
                <a:latin typeface="Arial" pitchFamily="34" charset="0"/>
                <a:cs typeface="Arial" pitchFamily="34" charset="0"/>
              </a:rPr>
              <a:t>The presence of  inguinal canal is a cause of weakness in the lower part of the </a:t>
            </a:r>
            <a:r>
              <a:rPr lang="en-US" altLang="zh-CN" sz="2200" kern="0" dirty="0" err="1" smtClean="0">
                <a:latin typeface="Arial" pitchFamily="34" charset="0"/>
                <a:cs typeface="Arial" pitchFamily="34" charset="0"/>
              </a:rPr>
              <a:t>ant.abd.wall</a:t>
            </a:r>
            <a:r>
              <a:rPr lang="en-US" altLang="zh-CN" sz="2200" kern="0" dirty="0" smtClean="0">
                <a:latin typeface="Arial" pitchFamily="34" charset="0"/>
                <a:cs typeface="Arial" pitchFamily="34" charset="0"/>
              </a:rPr>
              <a:t>. </a:t>
            </a:r>
            <a:endParaRPr lang="tr-TR" altLang="zh-CN" sz="2200" kern="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b="1" dirty="0" smtClean="0"/>
              <a:t>This weakness is compensated by following factors-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447800"/>
            <a:ext cx="4535487" cy="4572000"/>
          </a:xfrm>
        </p:spPr>
        <p:txBody>
          <a:bodyPr/>
          <a:lstStyle/>
          <a:p>
            <a:r>
              <a:rPr lang="en-IN" sz="2400" b="1" smtClean="0">
                <a:latin typeface="Arial" charset="0"/>
                <a:cs typeface="Arial" charset="0"/>
              </a:rPr>
              <a:t>1. Oblique direction of inguinal canal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en-IN" sz="2800" smtClean="0"/>
              <a:t>   when intra abdominal pressure rises , the post.wall of canal is pushed forwards &amp; comes in contact with ant.wall, the oblitering the canal like flap valve. </a:t>
            </a:r>
          </a:p>
          <a:p>
            <a:endParaRPr lang="en-IN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916113"/>
            <a:ext cx="396081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smtClean="0">
                <a:solidFill>
                  <a:schemeClr val="tx1"/>
                </a:solidFill>
                <a:latin typeface="Arial Rounded MT Bold" pitchFamily="34" charset="0"/>
              </a:rPr>
              <a:t>contents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1628775"/>
            <a:ext cx="8002587" cy="4391025"/>
          </a:xfrm>
        </p:spPr>
        <p:txBody>
          <a:bodyPr/>
          <a:lstStyle/>
          <a:p>
            <a:endParaRPr lang="en-IN" smtClean="0"/>
          </a:p>
          <a:p>
            <a:r>
              <a:rPr lang="en-IN" smtClean="0"/>
              <a:t>1.Inguinal triangle </a:t>
            </a:r>
          </a:p>
          <a:p>
            <a:r>
              <a:rPr lang="en-IN" smtClean="0"/>
              <a:t>2.Inguinal ligament</a:t>
            </a:r>
          </a:p>
          <a:p>
            <a:r>
              <a:rPr lang="en-IN" smtClean="0"/>
              <a:t>3.Inguinal canal</a:t>
            </a:r>
          </a:p>
          <a:p>
            <a:r>
              <a:rPr lang="en-IN" smtClean="0"/>
              <a:t>4.Clinical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341438"/>
            <a:ext cx="4826000" cy="4784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IN" smtClean="0">
                <a:latin typeface="Arial" charset="0"/>
                <a:cs typeface="Arial" charset="0"/>
              </a:rPr>
              <a:t>2. </a:t>
            </a:r>
            <a:r>
              <a:rPr lang="en-IN" sz="2800" smtClean="0">
                <a:latin typeface="Arial" charset="0"/>
                <a:cs typeface="Arial" charset="0"/>
              </a:rPr>
              <a:t>Superficial inguinal ring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strengthened  posteriorly -  by conjoint tendon &amp; reflected part of inguinal lig.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84313"/>
            <a:ext cx="39957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447800"/>
            <a:ext cx="4392613" cy="4572000"/>
          </a:xfrm>
        </p:spPr>
        <p:txBody>
          <a:bodyPr/>
          <a:lstStyle/>
          <a:p>
            <a:r>
              <a:rPr lang="en-IN" sz="2800" smtClean="0">
                <a:latin typeface="Arial" charset="0"/>
                <a:cs typeface="Arial" charset="0"/>
              </a:rPr>
              <a:t>3. Deep inguinal ring</a:t>
            </a:r>
          </a:p>
          <a:p>
            <a:pPr>
              <a:buFont typeface="Wingdings 2" pitchFamily="18" charset="2"/>
              <a:buNone/>
            </a:pPr>
            <a:r>
              <a:rPr lang="en-IN" smtClean="0">
                <a:latin typeface="Arial" charset="0"/>
                <a:cs typeface="Arial" charset="0"/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en-IN" smtClean="0">
                <a:latin typeface="Arial" charset="0"/>
                <a:cs typeface="Arial" charset="0"/>
              </a:rPr>
              <a:t>  </a:t>
            </a:r>
            <a:r>
              <a:rPr lang="en-IN" sz="2000" smtClean="0">
                <a:latin typeface="Arial" charset="0"/>
                <a:cs typeface="Arial" charset="0"/>
              </a:rPr>
              <a:t>Strenthened anteriorly by – fleshy fibers of internal oblique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44675"/>
            <a:ext cx="43561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6975"/>
            <a:ext cx="7772400" cy="4822825"/>
          </a:xfrm>
        </p:spPr>
        <p:txBody>
          <a:bodyPr/>
          <a:lstStyle/>
          <a:p>
            <a:r>
              <a:rPr lang="en-IN" sz="2800" smtClean="0">
                <a:latin typeface="Arial" charset="0"/>
                <a:cs typeface="Arial" charset="0"/>
              </a:rPr>
              <a:t>4.Shutter mechanism by internal oblique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- Internal oblique has triple relation with the inguinal canal.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- It forms ant.wall, roof, &amp; post.wall of canal.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- When intra abdominal pressure is increased, the roof comes in contact with the floor, like a shutter.</a:t>
            </a:r>
          </a:p>
        </p:txBody>
      </p:sp>
      <p:pic>
        <p:nvPicPr>
          <p:cNvPr id="36867" name="Picture 7" descr="腹股沟管（5）"/>
          <p:cNvPicPr>
            <a:picLocks noChangeAspect="1" noChangeArrowheads="1"/>
          </p:cNvPicPr>
          <p:nvPr/>
        </p:nvPicPr>
        <p:blipFill>
          <a:blip r:embed="rId2">
            <a:lum bright="-24000" contrast="54000"/>
          </a:blip>
          <a:srcRect/>
          <a:stretch>
            <a:fillRect/>
          </a:stretch>
        </p:blipFill>
        <p:spPr bwMode="auto">
          <a:xfrm>
            <a:off x="1763713" y="3644900"/>
            <a:ext cx="57181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200" b="1" smtClean="0"/>
              <a:t>5. Cremasteric contraction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Male – contrction of cremasteric muscle helps to draw the spermatic cord upwards to plug the superficial inguinal ring. ( ball valve action)</a:t>
            </a:r>
          </a:p>
          <a:p>
            <a:pPr>
              <a:buFont typeface="Wingdings 2" pitchFamily="18" charset="2"/>
              <a:buNone/>
            </a:pPr>
            <a:endParaRPr lang="en-IN" smtClean="0"/>
          </a:p>
        </p:txBody>
      </p:sp>
      <p:pic>
        <p:nvPicPr>
          <p:cNvPr id="37891" name="Picture 3" descr="C:\Users\hp world\Desktop\Onq4mho0oNigdmjcMdGjow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573463"/>
            <a:ext cx="40322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4932363" cy="4572000"/>
          </a:xfrm>
        </p:spPr>
        <p:txBody>
          <a:bodyPr/>
          <a:lstStyle/>
          <a:p>
            <a:r>
              <a:rPr lang="en-IN" sz="3200" b="1" smtClean="0"/>
              <a:t>6.Contraction of external oblique.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- it results in approximation of 2 crura of superficial inguinal ring. ( slit valve mechanism)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- Intigrety of superficial inguinal ring is greatly increased by intercrural fibers.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00213"/>
            <a:ext cx="3997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3950" cy="4572000"/>
          </a:xfrm>
        </p:spPr>
        <p:txBody>
          <a:bodyPr/>
          <a:lstStyle/>
          <a:p>
            <a:r>
              <a:rPr lang="en-IN" b="1" smtClean="0"/>
              <a:t>7.Hormonal control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Hormones may play a role in maintaining the tone of inguinal musculature.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chemeClr val="tx1"/>
                </a:solidFill>
              </a:rPr>
              <a:t>Development of inguinal canal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716463" cy="4572000"/>
          </a:xfrm>
        </p:spPr>
        <p:txBody>
          <a:bodyPr/>
          <a:lstStyle/>
          <a:p>
            <a:endParaRPr lang="en-IN" smtClean="0"/>
          </a:p>
          <a:p>
            <a:r>
              <a:rPr lang="en-IN" smtClean="0"/>
              <a:t>It represents the passage of gubernaculum through the abdominal wall.</a:t>
            </a:r>
          </a:p>
          <a:p>
            <a:r>
              <a:rPr lang="en-IN" smtClean="0"/>
              <a:t>In early life canal is very short.</a:t>
            </a:r>
          </a:p>
          <a:p>
            <a:r>
              <a:rPr lang="en-IN" smtClean="0"/>
              <a:t>As pelvis is increases in width, the deep inguinal ring is shifted laterally &amp; adult dimensions of the canal are attained.</a:t>
            </a:r>
          </a:p>
        </p:txBody>
      </p:sp>
      <p:pic>
        <p:nvPicPr>
          <p:cNvPr id="40963" name="Picture 2" descr="C:\Users\hp world\Desktop\TestisDesc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392613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7427913" cy="2160588"/>
          </a:xfrm>
        </p:spPr>
        <p:txBody>
          <a:bodyPr/>
          <a:lstStyle/>
          <a:p>
            <a:r>
              <a:rPr lang="en-IN" sz="4800" b="1" smtClean="0">
                <a:solidFill>
                  <a:schemeClr val="tx1"/>
                </a:solidFill>
                <a:latin typeface="AR JULIAN"/>
              </a:rPr>
              <a:t>Clinical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chemeClr val="tx1"/>
                </a:solidFill>
              </a:rPr>
              <a:t>Inguinal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844675"/>
            <a:ext cx="4248150" cy="42481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Abnormal protrusion of abdominal contents into the inguinal canal.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Occur in the persons in whom </a:t>
            </a:r>
            <a:r>
              <a:rPr lang="en-US" dirty="0" err="1" smtClean="0"/>
              <a:t>intraabdominal</a:t>
            </a:r>
            <a:r>
              <a:rPr lang="en-US" dirty="0" smtClean="0"/>
              <a:t> pressure is frequently increased.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Ex- by chronic cough, by work involving frequent lifting of heavy </a:t>
            </a:r>
            <a:r>
              <a:rPr lang="en-US" dirty="0" err="1" smtClean="0"/>
              <a:t>wts</a:t>
            </a:r>
            <a:r>
              <a:rPr lang="en-US" dirty="0" smtClean="0"/>
              <a:t> etc..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b="1" dirty="0" smtClean="0"/>
              <a:t>Types – 2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Direct 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Indirect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43011" name="Picture 4" descr="cord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787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chemeClr val="tx1"/>
                </a:solidFill>
              </a:rPr>
              <a:t>Indirect hernia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sz="quarter" idx="1"/>
          </p:nvPr>
        </p:nvSpPr>
        <p:spPr>
          <a:xfrm>
            <a:off x="0" y="1989138"/>
            <a:ext cx="4716463" cy="3959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/>
              <a:t>Defn</a:t>
            </a:r>
            <a:r>
              <a:rPr lang="en-US" sz="2400" smtClean="0"/>
              <a:t> – when the contents of hernia enter the inguinal canal  by passing through the deep inguinal ring.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It is the most common form of hernia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Is believed to be congenital in origin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More common in male &amp; also rt.side is more affected.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endParaRPr lang="en-IN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44675"/>
            <a:ext cx="457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868363"/>
          </a:xfrm>
        </p:spPr>
        <p:txBody>
          <a:bodyPr/>
          <a:lstStyle/>
          <a:p>
            <a:r>
              <a:rPr lang="en-US" altLang="zh-CN" u="sng" smtClean="0">
                <a:solidFill>
                  <a:srgbClr val="C00000"/>
                </a:solidFill>
                <a:latin typeface="Californian FB" pitchFamily="18" charset="0"/>
                <a:ea typeface="宋体" pitchFamily="2" charset="-122"/>
                <a:cs typeface="Aparajita" pitchFamily="34" charset="0"/>
              </a:rPr>
              <a:t>1. Inguinal Triangle ( Hesselbach)</a:t>
            </a:r>
            <a:r>
              <a:rPr lang="zh-CN" altLang="en-US" sz="4800" u="sng" smtClean="0">
                <a:solidFill>
                  <a:srgbClr val="C00000"/>
                </a:solidFill>
                <a:latin typeface="Californian FB" pitchFamily="18" charset="0"/>
                <a:ea typeface="宋体" pitchFamily="2" charset="-122"/>
                <a:cs typeface="Aparajita" pitchFamily="34" charset="0"/>
              </a:rPr>
              <a:t> </a:t>
            </a:r>
            <a:endParaRPr lang="en-IN" u="sng" smtClean="0">
              <a:solidFill>
                <a:srgbClr val="C00000"/>
              </a:solidFill>
              <a:latin typeface="Californian FB" pitchFamily="18" charset="0"/>
              <a:ea typeface="宋体" pitchFamily="2" charset="-122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73238"/>
            <a:ext cx="4608512" cy="4175125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 typeface="Wingdings" pitchFamily="2" charset="2"/>
              <a:buNone/>
              <a:defRPr/>
            </a:pPr>
            <a:r>
              <a:rPr lang="en-US" altLang="zh-CN" sz="2800" b="1" u="sng" kern="0" dirty="0" smtClean="0">
                <a:latin typeface="Arial" pitchFamily="34" charset="0"/>
                <a:cs typeface="Arial" pitchFamily="34" charset="0"/>
              </a:rPr>
              <a:t>Boundaries:  </a:t>
            </a:r>
            <a:r>
              <a:rPr lang="en-US" altLang="zh-CN" sz="2800" b="1" kern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altLang="zh-CN" sz="2400" kern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altLang="zh-CN" sz="2400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Medially: </a:t>
            </a:r>
            <a:r>
              <a:rPr lang="en-US" altLang="zh-CN" sz="2400" kern="0" dirty="0" smtClean="0">
                <a:latin typeface="Arial" pitchFamily="34" charset="0"/>
                <a:cs typeface="Arial" pitchFamily="34" charset="0"/>
              </a:rPr>
              <a:t>Lateral border of rectus </a:t>
            </a:r>
            <a:r>
              <a:rPr lang="en-US" altLang="zh-CN" sz="2400" kern="0" dirty="0" err="1" smtClean="0">
                <a:latin typeface="Arial" pitchFamily="34" charset="0"/>
                <a:cs typeface="Arial" pitchFamily="34" charset="0"/>
              </a:rPr>
              <a:t>abdominis</a:t>
            </a:r>
            <a:endParaRPr lang="tr-TR" altLang="zh-CN" sz="24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altLang="zh-CN" sz="24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Laterally:</a:t>
            </a:r>
            <a:r>
              <a:rPr lang="en-US" altLang="zh-CN" sz="2400" kern="0" dirty="0" smtClean="0">
                <a:latin typeface="Arial" pitchFamily="34" charset="0"/>
                <a:cs typeface="Arial" pitchFamily="34" charset="0"/>
              </a:rPr>
              <a:t> Inferior </a:t>
            </a:r>
            <a:r>
              <a:rPr lang="en-US" altLang="zh-CN" sz="2400" kern="0" dirty="0" err="1" smtClean="0">
                <a:latin typeface="Arial" pitchFamily="34" charset="0"/>
                <a:cs typeface="Arial" pitchFamily="34" charset="0"/>
              </a:rPr>
              <a:t>epigastric</a:t>
            </a:r>
            <a:r>
              <a:rPr lang="en-US" altLang="zh-CN" sz="2400" kern="0" dirty="0" smtClean="0">
                <a:latin typeface="Arial" pitchFamily="34" charset="0"/>
                <a:cs typeface="Arial" pitchFamily="34" charset="0"/>
              </a:rPr>
              <a:t> artery</a:t>
            </a:r>
            <a:endParaRPr lang="tr-TR" altLang="zh-CN" sz="24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altLang="zh-CN" sz="24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Inferiorly:</a:t>
            </a:r>
            <a:r>
              <a:rPr lang="en-US" altLang="zh-CN" sz="2400" kern="0" dirty="0" smtClean="0">
                <a:latin typeface="Arial" pitchFamily="34" charset="0"/>
                <a:cs typeface="Arial" pitchFamily="34" charset="0"/>
              </a:rPr>
              <a:t> Inguinal ligament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17411" name="Picture 6" descr="腹股沟管1-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003800" y="3833813"/>
            <a:ext cx="41402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4140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chemeClr val="tx1"/>
                </a:solidFill>
              </a:rPr>
              <a:t>Direct hernia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284663" cy="4572000"/>
          </a:xfrm>
        </p:spPr>
        <p:txBody>
          <a:bodyPr/>
          <a:lstStyle/>
          <a:p>
            <a:endParaRPr lang="en-IN" smtClean="0"/>
          </a:p>
          <a:p>
            <a:r>
              <a:rPr lang="en-IN" smtClean="0"/>
              <a:t>Defn : when the contents of hernia enter the inguinal canal, not through deep inguinal ring but through post.wall.</a:t>
            </a:r>
          </a:p>
          <a:p>
            <a:r>
              <a:rPr lang="en-IN" smtClean="0"/>
              <a:t>Occurs – in old age after 75yrs.when abdominal muscles become weak.</a:t>
            </a:r>
          </a:p>
          <a:p>
            <a:r>
              <a:rPr lang="en-IN" smtClean="0"/>
              <a:t>It is frequently bilateral &amp; incomplete.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773238"/>
            <a:ext cx="5076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8713788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914400" y="2060575"/>
            <a:ext cx="7772400" cy="1873250"/>
          </a:xfrm>
        </p:spPr>
        <p:txBody>
          <a:bodyPr/>
          <a:lstStyle/>
          <a:p>
            <a:r>
              <a:rPr lang="en-IN" sz="9600" smtClean="0">
                <a:solidFill>
                  <a:schemeClr val="tx1"/>
                </a:solidFill>
                <a:latin typeface="Algerian" pitchFamily="82" charset="0"/>
              </a:rPr>
              <a:t>Thank you</a:t>
            </a:r>
            <a:endParaRPr lang="en-IN" sz="9600" b="1" smtClean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b="1" dirty="0" smtClean="0">
                <a:solidFill>
                  <a:srgbClr val="C00000"/>
                </a:solidFill>
                <a:latin typeface="Californian FB" pitchFamily="18" charset="0"/>
              </a:rPr>
              <a:t>2.Inguinal ligament</a:t>
            </a:r>
            <a:endParaRPr lang="en-IN" b="1" dirty="0">
              <a:solidFill>
                <a:srgbClr val="C00000"/>
              </a:solidFill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4789487" cy="511175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800" b="1" dirty="0" smtClean="0"/>
              <a:t>1. Formation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by lower border of </a:t>
            </a:r>
            <a:r>
              <a:rPr lang="en-IN" dirty="0" err="1" smtClean="0"/>
              <a:t>aponeurosis</a:t>
            </a:r>
            <a:r>
              <a:rPr lang="en-IN" dirty="0" smtClean="0"/>
              <a:t> of  external oblique muscle.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-</a:t>
            </a:r>
            <a:r>
              <a:rPr lang="en-IN" dirty="0" err="1" smtClean="0"/>
              <a:t>Thickned</a:t>
            </a:r>
            <a:r>
              <a:rPr lang="en-IN" dirty="0" smtClean="0"/>
              <a:t> &amp; folded backwards on itself.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8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800" b="1" dirty="0" smtClean="0"/>
              <a:t>2.Extension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from </a:t>
            </a:r>
            <a:r>
              <a:rPr lang="en-IN" dirty="0" err="1" smtClean="0"/>
              <a:t>ant.sup.iliac</a:t>
            </a:r>
            <a:r>
              <a:rPr lang="en-IN" dirty="0" smtClean="0"/>
              <a:t> spine to pubic tubercle.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800" b="1" dirty="0" smtClean="0"/>
              <a:t>3.Situation: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beneath the fold of groin.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endParaRPr lang="en-IN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en-IN" dirty="0" smtClean="0"/>
              <a:t>lat. ½ - rounded &amp; oblique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en-IN" dirty="0" smtClean="0"/>
              <a:t>Medial ½ -grooved upwards &amp; more horizontal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en-IN" dirty="0" smtClean="0"/>
              <a:t>Length – 12- 14 cm in adults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16338"/>
            <a:ext cx="4356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3375"/>
            <a:ext cx="42846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908050"/>
            <a:ext cx="5040313" cy="5257800"/>
          </a:xfrm>
        </p:spPr>
        <p:txBody>
          <a:bodyPr/>
          <a:lstStyle/>
          <a:p>
            <a:r>
              <a:rPr lang="en-IN" sz="3000" b="1" smtClean="0"/>
              <a:t>4. Attachments </a:t>
            </a:r>
            <a:r>
              <a:rPr lang="en-IN" sz="3000" smtClean="0"/>
              <a:t>–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1.  Fascia lata – to lower border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2. Upper surface gives origin to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   - lateral 1/3 - trns.abdominis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   -  lateral 2/3 - int.oblique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   - middle part - cremaster. </a:t>
            </a:r>
          </a:p>
          <a:p>
            <a:r>
              <a:rPr lang="en-IN" b="1" smtClean="0"/>
              <a:t>5. Relations-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1. Medial ½ of lig -floor of ing.canal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2. Lodges – spermatic cord or  round lig. of uterus.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49275"/>
            <a:ext cx="4356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789363"/>
            <a:ext cx="39957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447800"/>
            <a:ext cx="4248150" cy="4572000"/>
          </a:xfrm>
        </p:spPr>
        <p:txBody>
          <a:bodyPr/>
          <a:lstStyle/>
          <a:p>
            <a:r>
              <a:rPr lang="en-IN" b="1" smtClean="0"/>
              <a:t>6. Extensions: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a. Pectineal part of inguinal lig.   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         or lacunar ligament.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b. Pectineal lig or lig.of cooper</a:t>
            </a:r>
          </a:p>
          <a:p>
            <a:pPr>
              <a:buFont typeface="Wingdings 2" pitchFamily="18" charset="2"/>
              <a:buNone/>
            </a:pPr>
            <a:r>
              <a:rPr lang="en-IN" smtClean="0"/>
              <a:t>    c. Relected part of ing.ligament. </a:t>
            </a:r>
          </a:p>
        </p:txBody>
      </p:sp>
      <p:pic>
        <p:nvPicPr>
          <p:cNvPr id="20483" name="Picture 2" descr="C:\Users\hp world\Desktop\Gray3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52513"/>
            <a:ext cx="46434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4186238" cy="1157288"/>
          </a:xfrm>
        </p:spPr>
        <p:txBody>
          <a:bodyPr/>
          <a:lstStyle/>
          <a:p>
            <a:r>
              <a:rPr lang="en-IN" b="1" smtClean="0">
                <a:solidFill>
                  <a:schemeClr val="tx1"/>
                </a:solidFill>
                <a:latin typeface="Arial" charset="0"/>
                <a:cs typeface="Arial" charset="0"/>
              </a:rPr>
              <a:t>3.Inguinal canal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773238"/>
            <a:ext cx="4681538" cy="4464050"/>
          </a:xfrm>
        </p:spPr>
        <p:txBody>
          <a:bodyPr/>
          <a:lstStyle/>
          <a:p>
            <a:r>
              <a:rPr lang="en-IN" sz="2400" b="1" smtClean="0"/>
              <a:t>Defn</a:t>
            </a:r>
            <a:r>
              <a:rPr lang="en-IN" sz="2400" smtClean="0"/>
              <a:t>-</a:t>
            </a:r>
            <a:r>
              <a:rPr lang="en-US" sz="2400" smtClean="0"/>
              <a:t>It is an oblique passage in the lower part of the anterior abdominal wall</a:t>
            </a:r>
          </a:p>
          <a:p>
            <a:r>
              <a:rPr lang="en-US" sz="2400" b="1" smtClean="0"/>
              <a:t>Situation</a:t>
            </a:r>
            <a:r>
              <a:rPr lang="en-US" sz="2400" smtClean="0"/>
              <a:t> – just above the medial half of ing.lig.</a:t>
            </a:r>
          </a:p>
          <a:p>
            <a:r>
              <a:rPr lang="en-IN" sz="2400" b="1" smtClean="0"/>
              <a:t> length- </a:t>
            </a:r>
            <a:r>
              <a:rPr lang="en-IN" sz="2400" smtClean="0"/>
              <a:t>4cm long</a:t>
            </a:r>
          </a:p>
          <a:p>
            <a:r>
              <a:rPr lang="en-IN" sz="2400" b="1" smtClean="0"/>
              <a:t>Direction</a:t>
            </a:r>
            <a:r>
              <a:rPr lang="en-IN" sz="2400" smtClean="0"/>
              <a:t>- directed down wards, forwards &amp; medially.</a:t>
            </a:r>
          </a:p>
          <a:p>
            <a:r>
              <a:rPr lang="en-IN" sz="2400" b="1" smtClean="0"/>
              <a:t>Extension</a:t>
            </a:r>
            <a:r>
              <a:rPr lang="en-IN" sz="2400" smtClean="0"/>
              <a:t>- from deep inguinal ring to sup.ing.ring.</a:t>
            </a:r>
          </a:p>
        </p:txBody>
      </p:sp>
      <p:pic>
        <p:nvPicPr>
          <p:cNvPr id="21507" name="Picture 7" descr="腹股沟管1"/>
          <p:cNvPicPr>
            <a:picLocks noChangeAspect="1" noChangeArrowheads="1"/>
          </p:cNvPicPr>
          <p:nvPr/>
        </p:nvPicPr>
        <p:blipFill>
          <a:blip r:embed="rId2"/>
          <a:srcRect b="44940"/>
          <a:stretch>
            <a:fillRect/>
          </a:stretch>
        </p:blipFill>
        <p:spPr bwMode="auto">
          <a:xfrm>
            <a:off x="4892675" y="1484313"/>
            <a:ext cx="4251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333375"/>
            <a:ext cx="5545138" cy="57927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3000" b="1" dirty="0" smtClean="0"/>
              <a:t>Contents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</a:t>
            </a:r>
          </a:p>
          <a:p>
            <a:pPr marL="457200" indent="-457200" fontAlgn="auto">
              <a:spcBef>
                <a:spcPts val="58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sz="2800" b="1" dirty="0" smtClean="0"/>
              <a:t>Male: spermatic cord</a:t>
            </a:r>
            <a:r>
              <a:rPr lang="en-US" sz="2800" dirty="0" smtClean="0"/>
              <a:t>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4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400" b="1" dirty="0" smtClean="0"/>
              <a:t>3 arteries</a:t>
            </a:r>
            <a:r>
              <a:rPr lang="en-IN" sz="2400" dirty="0" smtClean="0"/>
              <a:t>: artery to vas deferens, </a:t>
            </a:r>
            <a:r>
              <a:rPr lang="en-IN" sz="2400" dirty="0" smtClean="0">
                <a:hlinkClick r:id="rId2" tooltip="Testicular artery"/>
              </a:rPr>
              <a:t>testicular artery</a:t>
            </a:r>
            <a:r>
              <a:rPr lang="en-IN" sz="2400" dirty="0" smtClean="0"/>
              <a:t>, </a:t>
            </a:r>
            <a:r>
              <a:rPr lang="en-IN" sz="2400" dirty="0" err="1" smtClean="0">
                <a:hlinkClick r:id="rId3" tooltip="Cremasteric artery"/>
              </a:rPr>
              <a:t>cremasteric</a:t>
            </a:r>
            <a:r>
              <a:rPr lang="en-IN" sz="2400" dirty="0" smtClean="0">
                <a:hlinkClick r:id="rId3" tooltip="Cremasteric artery"/>
              </a:rPr>
              <a:t> artery</a:t>
            </a:r>
            <a:r>
              <a:rPr lang="en-IN" sz="2400" dirty="0" smtClean="0"/>
              <a:t>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400" b="1" dirty="0" smtClean="0"/>
              <a:t>3 </a:t>
            </a:r>
            <a:r>
              <a:rPr lang="en-IN" sz="2400" b="1" dirty="0" err="1" smtClean="0"/>
              <a:t>fascial</a:t>
            </a:r>
            <a:r>
              <a:rPr lang="en-IN" sz="2400" b="1" dirty="0" smtClean="0"/>
              <a:t> layers</a:t>
            </a:r>
            <a:r>
              <a:rPr lang="en-IN" sz="2400" dirty="0" smtClean="0"/>
              <a:t>: </a:t>
            </a:r>
            <a:r>
              <a:rPr lang="en-IN" sz="2400" dirty="0" smtClean="0">
                <a:hlinkClick r:id="rId4" tooltip="External spermatic fascia"/>
              </a:rPr>
              <a:t>external spermatic</a:t>
            </a:r>
            <a:r>
              <a:rPr lang="en-IN" sz="2400" dirty="0" smtClean="0"/>
              <a:t>, </a:t>
            </a:r>
            <a:r>
              <a:rPr lang="en-IN" sz="2400" dirty="0" err="1" smtClean="0">
                <a:hlinkClick r:id="rId5" tooltip="Cremasteric fascia"/>
              </a:rPr>
              <a:t>cremasteric</a:t>
            </a:r>
            <a:r>
              <a:rPr lang="en-IN" sz="2400" dirty="0" smtClean="0"/>
              <a:t>, and </a:t>
            </a:r>
            <a:r>
              <a:rPr lang="en-IN" sz="2400" dirty="0" smtClean="0">
                <a:hlinkClick r:id="rId6" tooltip="Internal spermatic fascia"/>
              </a:rPr>
              <a:t>internal spermatic fascia</a:t>
            </a:r>
            <a:r>
              <a:rPr lang="en-IN" sz="2400" dirty="0" smtClean="0"/>
              <a:t>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400" b="1" dirty="0" smtClean="0"/>
              <a:t>3 nerves: </a:t>
            </a:r>
            <a:r>
              <a:rPr lang="en-IN" sz="2400" dirty="0" smtClean="0"/>
              <a:t> </a:t>
            </a:r>
            <a:r>
              <a:rPr lang="en-IN" sz="2400" dirty="0" err="1" smtClean="0">
                <a:hlinkClick r:id="rId7" tooltip="Genitofemoral nerve"/>
              </a:rPr>
              <a:t>genitofemoral</a:t>
            </a:r>
            <a:r>
              <a:rPr lang="en-IN" sz="2400" dirty="0" smtClean="0">
                <a:hlinkClick r:id="rId7" tooltip="Genitofemoral nerve"/>
              </a:rPr>
              <a:t> nerve</a:t>
            </a:r>
            <a:r>
              <a:rPr lang="en-IN" sz="2400" dirty="0" smtClean="0"/>
              <a:t> , sympathetic and visceral afferent fibres, </a:t>
            </a:r>
            <a:r>
              <a:rPr lang="en-IN" sz="2400" dirty="0" err="1" smtClean="0">
                <a:hlinkClick r:id="rId8" tooltip="Ilioinguinal nerve"/>
              </a:rPr>
              <a:t>ilioinguinal</a:t>
            </a:r>
            <a:r>
              <a:rPr lang="en-IN" sz="2400" dirty="0" smtClean="0">
                <a:hlinkClick r:id="rId8" tooltip="Ilioinguinal nerve"/>
              </a:rPr>
              <a:t> nerve</a:t>
            </a:r>
            <a:r>
              <a:rPr lang="en-IN" sz="2400" dirty="0" smtClean="0"/>
              <a:t> 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400" b="1" dirty="0" smtClean="0"/>
              <a:t>3 other structures:</a:t>
            </a:r>
            <a:r>
              <a:rPr lang="en-IN" sz="2400" dirty="0" smtClean="0"/>
              <a:t> </a:t>
            </a:r>
            <a:r>
              <a:rPr lang="en-IN" sz="2400" dirty="0" err="1" smtClean="0">
                <a:hlinkClick r:id="rId9" tooltip="Pampiniform plexus"/>
              </a:rPr>
              <a:t>pampiniform</a:t>
            </a:r>
            <a:r>
              <a:rPr lang="en-IN" sz="2400" dirty="0" smtClean="0">
                <a:hlinkClick r:id="rId9" tooltip="Pampiniform plexus"/>
              </a:rPr>
              <a:t> plexus</a:t>
            </a:r>
            <a:r>
              <a:rPr lang="en-IN" sz="2400" dirty="0" smtClean="0"/>
              <a:t>, </a:t>
            </a:r>
            <a:r>
              <a:rPr lang="en-IN" sz="2400" dirty="0" smtClean="0">
                <a:hlinkClick r:id="rId10" tooltip="Vas deferens"/>
              </a:rPr>
              <a:t>vas deferens</a:t>
            </a:r>
            <a:r>
              <a:rPr lang="en-IN" sz="2400" dirty="0" smtClean="0"/>
              <a:t> , testicular </a:t>
            </a:r>
            <a:r>
              <a:rPr lang="en-IN" sz="2400" dirty="0" err="1" smtClean="0"/>
              <a:t>lymphatics</a:t>
            </a:r>
            <a:r>
              <a:rPr lang="en-IN" sz="2400" dirty="0" smtClean="0"/>
              <a:t>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IN" sz="24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2</a:t>
            </a:r>
            <a:r>
              <a:rPr lang="en-IN" dirty="0" smtClean="0"/>
              <a:t>.  </a:t>
            </a:r>
            <a:r>
              <a:rPr lang="en-IN" b="1" dirty="0" smtClean="0"/>
              <a:t>Female – round ligament of uterus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       - </a:t>
            </a:r>
            <a:r>
              <a:rPr lang="en-IN" sz="2400" dirty="0" err="1" smtClean="0"/>
              <a:t>ilioinguinal</a:t>
            </a:r>
            <a:r>
              <a:rPr lang="en-IN" sz="2400" dirty="0" smtClean="0"/>
              <a:t> nerve</a:t>
            </a:r>
          </a:p>
        </p:txBody>
      </p:sp>
      <p:pic>
        <p:nvPicPr>
          <p:cNvPr id="22530" name="Picture 17"/>
          <p:cNvPicPr>
            <a:picLocks noChangeAspect="1" noChangeArrowheads="1"/>
          </p:cNvPicPr>
          <p:nvPr/>
        </p:nvPicPr>
        <p:blipFill>
          <a:blip r:embed="rId11">
            <a:lum contrast="12000"/>
          </a:blip>
          <a:srcRect/>
          <a:stretch>
            <a:fillRect/>
          </a:stretch>
        </p:blipFill>
        <p:spPr bwMode="auto">
          <a:xfrm>
            <a:off x="5795963" y="1916113"/>
            <a:ext cx="31321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ord00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0"/>
            <a:ext cx="32766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hp world\Desktop\cremaster134151319202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30888" y="4171950"/>
            <a:ext cx="331311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356100" cy="4525963"/>
          </a:xfrm>
        </p:spPr>
        <p:txBody>
          <a:bodyPr/>
          <a:lstStyle/>
          <a:p>
            <a:r>
              <a:rPr lang="en-IN" sz="2400" b="1" smtClean="0"/>
              <a:t>3.Abnormal contents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     -  undescended testis, 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     - intestine with peritoneum, 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     - supra renal cortex, </a:t>
            </a:r>
          </a:p>
          <a:p>
            <a:pPr>
              <a:buFont typeface="Wingdings 2" pitchFamily="18" charset="2"/>
              <a:buNone/>
            </a:pPr>
            <a:r>
              <a:rPr lang="en-IN" sz="2400" smtClean="0"/>
              <a:t>         - accessory spleen.</a:t>
            </a:r>
          </a:p>
          <a:p>
            <a:endParaRPr lang="en-IN" smtClean="0"/>
          </a:p>
        </p:txBody>
      </p:sp>
      <p:pic>
        <p:nvPicPr>
          <p:cNvPr id="23555" name="Picture 4" descr="cord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628775"/>
            <a:ext cx="4572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1052</TotalTime>
  <Words>816</Words>
  <Application>Microsoft Office PowerPoint</Application>
  <PresentationFormat>On-screen Show (4:3)</PresentationFormat>
  <Paragraphs>178</Paragraphs>
  <Slides>32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Perpetua</vt:lpstr>
      <vt:lpstr>Arial</vt:lpstr>
      <vt:lpstr>Franklin Gothic Book</vt:lpstr>
      <vt:lpstr>Wingdings 2</vt:lpstr>
      <vt:lpstr>Calibri</vt:lpstr>
      <vt:lpstr>Arial Rounded MT Bold</vt:lpstr>
      <vt:lpstr>Californian FB</vt:lpstr>
      <vt:lpstr>宋体</vt:lpstr>
      <vt:lpstr>Aparajita</vt:lpstr>
      <vt:lpstr>Wingdings</vt:lpstr>
      <vt:lpstr>Book Antiqua</vt:lpstr>
      <vt:lpstr>AR JULIAN</vt:lpstr>
      <vt:lpstr>Algerian</vt:lpstr>
      <vt:lpstr>Equity</vt:lpstr>
      <vt:lpstr>Equity</vt:lpstr>
      <vt:lpstr>Equity</vt:lpstr>
      <vt:lpstr>Equity</vt:lpstr>
      <vt:lpstr>Equity</vt:lpstr>
      <vt:lpstr>Slide 1</vt:lpstr>
      <vt:lpstr>contents</vt:lpstr>
      <vt:lpstr>1. Inguinal Triangle ( Hesselbach) </vt:lpstr>
      <vt:lpstr>2.Inguinal ligament</vt:lpstr>
      <vt:lpstr>Slide 5</vt:lpstr>
      <vt:lpstr>Slide 6</vt:lpstr>
      <vt:lpstr>3.Inguinal canal </vt:lpstr>
      <vt:lpstr>Slide 8</vt:lpstr>
      <vt:lpstr>Slide 9</vt:lpstr>
      <vt:lpstr>Deep inguinal ring </vt:lpstr>
      <vt:lpstr>Superficial inguinal ring </vt:lpstr>
      <vt:lpstr>Boundaries </vt:lpstr>
      <vt:lpstr>Slide 13</vt:lpstr>
      <vt:lpstr>Slide 14</vt:lpstr>
      <vt:lpstr>Slide 15</vt:lpstr>
      <vt:lpstr>Slide 16</vt:lpstr>
      <vt:lpstr>Functions of Inguinal Canal</vt:lpstr>
      <vt:lpstr>Mechanism of inguinal canal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Development of inguinal canal</vt:lpstr>
      <vt:lpstr>Clinical anatomy</vt:lpstr>
      <vt:lpstr>Inguinal hernia</vt:lpstr>
      <vt:lpstr>Indirect hernia</vt:lpstr>
      <vt:lpstr>Direct hernia</vt:lpstr>
      <vt:lpstr>Slide 31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world</dc:creator>
  <cp:lastModifiedBy>manikeshwari</cp:lastModifiedBy>
  <cp:revision>195</cp:revision>
  <dcterms:created xsi:type="dcterms:W3CDTF">2014-08-19T16:55:40Z</dcterms:created>
  <dcterms:modified xsi:type="dcterms:W3CDTF">2020-04-15T11:49:09Z</dcterms:modified>
</cp:coreProperties>
</file>